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73" r:id="rId6"/>
    <p:sldId id="261" r:id="rId7"/>
    <p:sldId id="262" r:id="rId8"/>
    <p:sldId id="263" r:id="rId9"/>
    <p:sldId id="264" r:id="rId10"/>
    <p:sldId id="265" r:id="rId11"/>
    <p:sldId id="256" r:id="rId12"/>
    <p:sldId id="266" r:id="rId13"/>
    <p:sldId id="267" r:id="rId14"/>
    <p:sldId id="268" r:id="rId15"/>
    <p:sldId id="269"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34"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3B301-A913-4F86-A7FB-4854104A6655}" type="datetimeFigureOut">
              <a:rPr lang="en-US" smtClean="0"/>
              <a:pPr/>
              <a:t>11/23/2022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EC89-EDA0-4693-9928-76BE7A3C0812}" type="slidenum">
              <a:rPr lang="en-US" smtClean="0"/>
              <a:pPr/>
              <a:t>‹#›</a:t>
            </a:fld>
            <a:endParaRPr lang="en-US"/>
          </a:p>
        </p:txBody>
      </p:sp>
    </p:spTree>
    <p:extLst>
      <p:ext uri="{BB962C8B-B14F-4D97-AF65-F5344CB8AC3E}">
        <p14:creationId xmlns:p14="http://schemas.microsoft.com/office/powerpoint/2010/main" val="195116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12AA0F-32BA-40A5-BECB-886C36836278}" type="slidenum">
              <a:rPr lang="vi-VN" smtClean="0"/>
              <a:pPr/>
              <a:t>1</a:t>
            </a:fld>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2D05-ADF3-46F2-90DD-E1299487F32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FA5F4-E032-4998-9753-FCE216588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E2D05-ADF3-46F2-90DD-E1299487F329}" type="datetimeFigureOut">
              <a:rPr lang="en-US" smtClean="0"/>
              <a:pPr/>
              <a:t>11/23/2022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FA5F4-E032-4998-9753-FCE216588A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990600"/>
            <a:ext cx="8229600" cy="2590800"/>
          </a:xfrm>
        </p:spPr>
        <p:txBody>
          <a:bodyPr/>
          <a:lstStyle/>
          <a:p>
            <a:pPr algn="ctr">
              <a:buFont typeface="Wingdings 2" pitchFamily="18" charset="2"/>
              <a:buNone/>
            </a:pPr>
            <a:endParaRPr lang="en-US" sz="2400" b="1" dirty="0" smtClean="0">
              <a:latin typeface="Times New Roman" pitchFamily="18" charset="0"/>
              <a:cs typeface="Times New Roman" pitchFamily="18" charset="0"/>
            </a:endParaRPr>
          </a:p>
          <a:p>
            <a:pPr algn="ctr">
              <a:buFont typeface="Wingdings 2" pitchFamily="18" charset="2"/>
              <a:buNone/>
            </a:pPr>
            <a:r>
              <a:rPr lang="en-US" sz="2400" dirty="0" smtClean="0">
                <a:solidFill>
                  <a:srgbClr val="0070C0"/>
                </a:solidFill>
                <a:latin typeface="Times New Roman" pitchFamily="18" charset="0"/>
                <a:cs typeface="Times New Roman" pitchFamily="18" charset="0"/>
              </a:rPr>
              <a:t>ỦY BAN NHÂN DÂN TỈNH LONG AN</a:t>
            </a:r>
          </a:p>
          <a:p>
            <a:pPr algn="ctr">
              <a:buFont typeface="Wingdings 2" pitchFamily="18" charset="2"/>
              <a:buNone/>
            </a:pPr>
            <a:r>
              <a:rPr lang="en-US" sz="2400" b="1" dirty="0" smtClean="0">
                <a:solidFill>
                  <a:srgbClr val="0070C0"/>
                </a:solidFill>
                <a:latin typeface="Times New Roman" pitchFamily="18" charset="0"/>
                <a:cs typeface="Times New Roman" pitchFamily="18" charset="0"/>
              </a:rPr>
              <a:t>BAN CHỈ ĐẠO PHÒNG, CHỐNG TÁC HẠI THUỐC LÁ</a:t>
            </a:r>
            <a:endParaRPr lang="en-US" sz="2400" dirty="0" smtClean="0">
              <a:solidFill>
                <a:srgbClr val="0070C0"/>
              </a:solidFill>
              <a:latin typeface="Times New Roman" pitchFamily="18" charset="0"/>
              <a:cs typeface="Times New Roman" pitchFamily="18" charset="0"/>
            </a:endParaRPr>
          </a:p>
          <a:p>
            <a:pPr algn="ctr">
              <a:buFont typeface="Wingdings 2" pitchFamily="18" charset="2"/>
              <a:buNone/>
            </a:pPr>
            <a:endParaRPr lang="en-US" sz="2400" b="1" dirty="0" smtClean="0">
              <a:latin typeface="Times New Roman" pitchFamily="18" charset="0"/>
              <a:cs typeface="Times New Roman" pitchFamily="18" charset="0"/>
            </a:endParaRPr>
          </a:p>
          <a:p>
            <a:pPr algn="ctr">
              <a:buFont typeface="Wingdings 2" pitchFamily="18" charset="2"/>
              <a:buNone/>
            </a:pPr>
            <a:r>
              <a:rPr lang="en-US" sz="2800" b="1" smtClean="0">
                <a:solidFill>
                  <a:srgbClr val="FF0000"/>
                </a:solidFill>
                <a:latin typeface="Times New Roman" pitchFamily="18" charset="0"/>
                <a:cs typeface="Times New Roman" pitchFamily="18" charset="0"/>
              </a:rPr>
              <a:t>Chương  </a:t>
            </a:r>
            <a:r>
              <a:rPr lang="en-US" sz="2800" b="1" dirty="0" err="1" smtClean="0">
                <a:solidFill>
                  <a:srgbClr val="FF0000"/>
                </a:solidFill>
                <a:latin typeface="Times New Roman" pitchFamily="18" charset="0"/>
                <a:cs typeface="Times New Roman" pitchFamily="18" charset="0"/>
              </a:rPr>
              <a:t>trình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thuốc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lá</a:t>
            </a:r>
            <a:endParaRPr lang="en-US" sz="2800" b="1" dirty="0" smtClean="0">
              <a:solidFill>
                <a:srgbClr val="FF0000"/>
              </a:solidFill>
              <a:latin typeface="Times New Roman" pitchFamily="18" charset="0"/>
              <a:cs typeface="Times New Roman" pitchFamily="18" charset="0"/>
            </a:endParaRPr>
          </a:p>
          <a:p>
            <a:pPr algn="ctr">
              <a:buFont typeface="Wingdings 2" pitchFamily="18" charset="2"/>
              <a:buNone/>
            </a:pPr>
            <a:endParaRPr lang="en-US" sz="2400" b="1" dirty="0" smtClean="0">
              <a:latin typeface="Times New Roman" pitchFamily="18" charset="0"/>
              <a:cs typeface="Times New Roman" pitchFamily="18" charset="0"/>
            </a:endParaRPr>
          </a:p>
        </p:txBody>
      </p:sp>
      <p:pic>
        <p:nvPicPr>
          <p:cNvPr id="17410" name="Picture 2" descr="E:\unnamed (1).jpg"/>
          <p:cNvPicPr>
            <a:picLocks noChangeAspect="1" noChangeArrowheads="1"/>
          </p:cNvPicPr>
          <p:nvPr/>
        </p:nvPicPr>
        <p:blipFill>
          <a:blip r:embed="rId3"/>
          <a:srcRect/>
          <a:stretch>
            <a:fillRect/>
          </a:stretch>
        </p:blipFill>
        <p:spPr bwMode="auto">
          <a:xfrm>
            <a:off x="2209800" y="3733800"/>
            <a:ext cx="5181600" cy="26834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sz="3600" b="1" smtClean="0">
                <a:solidFill>
                  <a:srgbClr val="FF0000"/>
                </a:solidFill>
                <a:latin typeface="Times New Roman"/>
                <a:ea typeface="Times New Roman"/>
                <a:cs typeface="Times New Roman"/>
              </a:rPr>
              <a:t/>
            </a:r>
            <a:br>
              <a:rPr lang="en-US" sz="3600" b="1" smtClean="0">
                <a:solidFill>
                  <a:srgbClr val="FF0000"/>
                </a:solidFill>
                <a:latin typeface="Times New Roman"/>
                <a:ea typeface="Times New Roman"/>
                <a:cs typeface="Times New Roman"/>
              </a:rPr>
            </a:br>
            <a:r>
              <a:rPr lang="en-US" sz="3600" b="1" smtClean="0">
                <a:solidFill>
                  <a:srgbClr val="FF0000"/>
                </a:solidFill>
                <a:latin typeface="Times New Roman"/>
                <a:ea typeface="Times New Roman"/>
                <a:cs typeface="Times New Roman"/>
              </a:rPr>
              <a:t>6</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Kén</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ăn</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lười</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ăn</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600200"/>
            <a:ext cx="4419600" cy="4525963"/>
          </a:xfrm>
        </p:spPr>
        <p:txBody>
          <a:bodyPr>
            <a:normAutofit fontScale="85000" lnSpcReduction="20000"/>
          </a:bodyPr>
          <a:lstStyle/>
          <a:p>
            <a:pPr algn="just">
              <a:buNone/>
            </a:pPr>
            <a:r>
              <a:rPr lang="en-US" dirty="0" smtClean="0">
                <a:solidFill>
                  <a:srgbClr val="333333"/>
                </a:solidFill>
                <a:latin typeface="Times New Roman"/>
                <a:ea typeface="Times New Roman"/>
              </a:rPr>
              <a:t>		Theo </a:t>
            </a:r>
            <a:r>
              <a:rPr lang="en-US" dirty="0" err="1" smtClean="0">
                <a:solidFill>
                  <a:srgbClr val="333333"/>
                </a:solidFill>
                <a:latin typeface="Times New Roman"/>
                <a:ea typeface="Times New Roman"/>
              </a:rPr>
              <a:t>nghiên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cứu</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của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các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học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giả</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Mỹ</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nếu</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bố</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mẹ</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hút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trong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đang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ăn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có</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thể</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khiến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sinh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ra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tình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trạng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ngực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khó</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chịu</a:t>
            </a:r>
            <a:r>
              <a:rPr lang="en-US" smtClean="0">
                <a:solidFill>
                  <a:srgbClr val="333333"/>
                </a:solidFill>
                <a:latin typeface="Times New Roman"/>
                <a:ea typeface="Times New Roman"/>
              </a:rPr>
              <a:t>. </a:t>
            </a:r>
          </a:p>
          <a:p>
            <a:pPr algn="just">
              <a:buNone/>
            </a:pPr>
            <a:r>
              <a:rPr lang="en-US" smtClean="0">
                <a:solidFill>
                  <a:srgbClr val="333333"/>
                </a:solidFill>
                <a:latin typeface="Times New Roman"/>
                <a:ea typeface="Times New Roman"/>
              </a:rPr>
              <a:t>	Khi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liên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kết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cảm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giác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ngực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này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với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một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số</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ăn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mình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đang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dùng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sẽ</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hình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thành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phản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xạ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có</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điều</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kiện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dẫn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đến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sẽ</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cự</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tuyệt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một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vài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loại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ăn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nhất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định</a:t>
            </a:r>
            <a:endParaRPr lang="en-US" dirty="0"/>
          </a:p>
        </p:txBody>
      </p:sp>
      <p:pic>
        <p:nvPicPr>
          <p:cNvPr id="8194" name="Picture 2" descr="E:\tre_pael.jpg"/>
          <p:cNvPicPr>
            <a:picLocks noChangeAspect="1" noChangeArrowheads="1"/>
          </p:cNvPicPr>
          <p:nvPr/>
        </p:nvPicPr>
        <p:blipFill>
          <a:blip r:embed="rId2"/>
          <a:srcRect/>
          <a:stretch>
            <a:fillRect/>
          </a:stretch>
        </p:blipFill>
        <p:spPr bwMode="auto">
          <a:xfrm>
            <a:off x="5181600" y="1371600"/>
            <a:ext cx="3676650" cy="4714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fontScale="90000"/>
          </a:bodyPr>
          <a:lstStyle/>
          <a:p>
            <a:r>
              <a:rPr lang="en-US" sz="3200" b="1" smtClean="0">
                <a:solidFill>
                  <a:srgbClr val="FF0000"/>
                </a:solidFill>
                <a:latin typeface="Times New Roman"/>
                <a:ea typeface="Times New Roman"/>
                <a:cs typeface="Times New Roman"/>
              </a:rPr>
              <a:t/>
            </a:r>
            <a:br>
              <a:rPr lang="en-US" sz="3200" b="1" smtClean="0">
                <a:solidFill>
                  <a:srgbClr val="FF0000"/>
                </a:solidFill>
                <a:latin typeface="Times New Roman"/>
                <a:ea typeface="Times New Roman"/>
                <a:cs typeface="Times New Roman"/>
              </a:rPr>
            </a:br>
            <a:r>
              <a:rPr lang="en-US" sz="3200" b="1" smtClean="0">
                <a:solidFill>
                  <a:srgbClr val="FF0000"/>
                </a:solidFill>
                <a:latin typeface="Times New Roman"/>
                <a:ea typeface="Times New Roman"/>
                <a:cs typeface="Times New Roman"/>
              </a:rPr>
              <a:t>7</a:t>
            </a:r>
            <a:r>
              <a:rPr lang="en-US" sz="3200" b="1" dirty="0" smtClean="0">
                <a:solidFill>
                  <a:srgbClr val="FF0000"/>
                </a:solidFill>
                <a:latin typeface="Times New Roman"/>
                <a:ea typeface="Times New Roman"/>
                <a:cs typeface="Times New Roman"/>
              </a:rPr>
              <a:t>. </a:t>
            </a:r>
            <a:r>
              <a:rPr lang="en-US" sz="3200" b="1" dirty="0" err="1" smtClean="0">
                <a:solidFill>
                  <a:srgbClr val="FF0000"/>
                </a:solidFill>
                <a:latin typeface="Times New Roman"/>
                <a:ea typeface="Times New Roman"/>
                <a:cs typeface="Times New Roman"/>
              </a:rPr>
              <a:t>Sâu</a:t>
            </a:r>
            <a:r>
              <a:rPr lang="en-US" sz="3200" b="1" dirty="0" smtClean="0">
                <a:solidFill>
                  <a:srgbClr val="FF0000"/>
                </a:solidFill>
                <a:latin typeface="Times New Roman"/>
                <a:ea typeface="Times New Roman"/>
                <a:cs typeface="Times New Roman"/>
              </a:rPr>
              <a:t> </a:t>
            </a:r>
            <a:r>
              <a:rPr lang="en-US" sz="3200" b="1" dirty="0" err="1" smtClean="0">
                <a:solidFill>
                  <a:srgbClr val="FF0000"/>
                </a:solidFill>
                <a:latin typeface="Times New Roman"/>
                <a:ea typeface="Times New Roman"/>
                <a:cs typeface="Times New Roman"/>
              </a:rPr>
              <a:t>răng</a:t>
            </a:r>
            <a:r>
              <a:rPr lang="en-US" dirty="0">
                <a:ea typeface="Calibri"/>
                <a:cs typeface="Times New Roman"/>
              </a:rPr>
              <a:t/>
            </a:r>
            <a:br>
              <a:rPr lang="en-US" dirty="0">
                <a:ea typeface="Calibri"/>
                <a:cs typeface="Times New Roman"/>
              </a:rPr>
            </a:br>
            <a:endParaRPr lang="en-US" dirty="0"/>
          </a:p>
        </p:txBody>
      </p:sp>
      <p:sp>
        <p:nvSpPr>
          <p:cNvPr id="3" name="Subtitle 2"/>
          <p:cNvSpPr>
            <a:spLocks noGrp="1"/>
          </p:cNvSpPr>
          <p:nvPr>
            <p:ph type="subTitle" idx="1"/>
          </p:nvPr>
        </p:nvSpPr>
        <p:spPr>
          <a:xfrm>
            <a:off x="609600" y="1371600"/>
            <a:ext cx="3886200" cy="4495800"/>
          </a:xfrm>
        </p:spPr>
        <p:txBody>
          <a:bodyPr>
            <a:normAutofit lnSpcReduction="10000"/>
          </a:bodyPr>
          <a:lstStyle/>
          <a:p>
            <a:pPr algn="just"/>
            <a:r>
              <a:rPr lang="en-US" sz="2400" smtClean="0">
                <a:solidFill>
                  <a:schemeClr val="tx1"/>
                </a:solidFill>
                <a:latin typeface="Times New Roman" pitchFamily="18" charset="0"/>
                <a:cs typeface="Times New Roman" pitchFamily="18" charset="0"/>
              </a:rPr>
              <a:t>C</a:t>
            </a:r>
            <a:r>
              <a:rPr lang="vi-VN" sz="2400" smtClean="0">
                <a:solidFill>
                  <a:schemeClr val="tx1"/>
                </a:solidFill>
                <a:latin typeface="Times New Roman" pitchFamily="18" charset="0"/>
                <a:cs typeface="Times New Roman" pitchFamily="18" charset="0"/>
              </a:rPr>
              <a:t>ác chất độc có trong thuốc lá là nguyên nhân gây hại cho tổ chức nha chu. Các chất này phá hoại hệ miễn dịch trong khoang miệng, tạo nên những lỗ sâu trong lợi, </a:t>
            </a:r>
            <a:r>
              <a:rPr lang="en-US" sz="2400" smtClean="0">
                <a:solidFill>
                  <a:schemeClr val="tx1"/>
                </a:solidFill>
                <a:latin typeface="Times New Roman" pitchFamily="18" charset="0"/>
                <a:cs typeface="Times New Roman" pitchFamily="18" charset="0"/>
              </a:rPr>
              <a:t>làm trẻ dễ bị sâu răng</a:t>
            </a:r>
            <a:r>
              <a:rPr lang="vi-VN" sz="2400" smtClean="0">
                <a:solidFill>
                  <a:schemeClr val="tx1"/>
                </a:solidFill>
                <a:latin typeface="Times New Roman" pitchFamily="18" charset="0"/>
                <a:cs typeface="Times New Roman" pitchFamily="18" charset="0"/>
              </a:rPr>
              <a:t>.</a:t>
            </a:r>
            <a:endParaRPr lang="en-US" sz="2400" smtClean="0">
              <a:solidFill>
                <a:schemeClr val="tx1"/>
              </a:solidFill>
              <a:latin typeface="Times New Roman" pitchFamily="18" charset="0"/>
              <a:cs typeface="Times New Roman" pitchFamily="18" charset="0"/>
            </a:endParaRPr>
          </a:p>
          <a:p>
            <a:pPr algn="just" fontAlgn="base"/>
            <a:r>
              <a:rPr lang="en-US" sz="2400" smtClean="0">
                <a:solidFill>
                  <a:schemeClr val="tx1"/>
                </a:solidFill>
                <a:latin typeface="Times New Roman" pitchFamily="18" charset="0"/>
                <a:cs typeface="Times New Roman" pitchFamily="18" charset="0"/>
              </a:rPr>
              <a:t>Làm </a:t>
            </a:r>
            <a:r>
              <a:rPr lang="vi-VN" sz="2400" smtClean="0">
                <a:solidFill>
                  <a:schemeClr val="tx1"/>
                </a:solidFill>
                <a:latin typeface="Times New Roman" pitchFamily="18" charset="0"/>
                <a:cs typeface="Times New Roman" pitchFamily="18" charset="0"/>
              </a:rPr>
              <a:t>chậm</a:t>
            </a:r>
            <a:r>
              <a:rPr lang="en-US" sz="2400" smtClean="0">
                <a:solidFill>
                  <a:schemeClr val="tx1"/>
                </a:solidFill>
                <a:latin typeface="Times New Roman" pitchFamily="18" charset="0"/>
                <a:cs typeface="Times New Roman" pitchFamily="18" charset="0"/>
              </a:rPr>
              <a:t> t</a:t>
            </a:r>
            <a:r>
              <a:rPr lang="vi-VN" sz="2400" smtClean="0">
                <a:solidFill>
                  <a:schemeClr val="tx1"/>
                </a:solidFill>
                <a:latin typeface="Times New Roman" pitchFamily="18" charset="0"/>
                <a:cs typeface="Times New Roman" pitchFamily="18" charset="0"/>
              </a:rPr>
              <a:t>ốc độ phục hồi sau khi nhổ răng;</a:t>
            </a:r>
          </a:p>
          <a:p>
            <a:pPr algn="just" fontAlgn="base"/>
            <a:r>
              <a:rPr lang="vi-VN" sz="2400" smtClean="0">
                <a:solidFill>
                  <a:schemeClr val="tx1"/>
                </a:solidFill>
                <a:latin typeface="Times New Roman" pitchFamily="18" charset="0"/>
                <a:cs typeface="Times New Roman" pitchFamily="18" charset="0"/>
              </a:rPr>
              <a:t>Gây nên các bệnh về nướu răng, vốn là nguyên nhân chủ yếu gây rụng răng</a:t>
            </a:r>
            <a:r>
              <a:rPr lang="en-US" sz="2400" smtClean="0">
                <a:solidFill>
                  <a:schemeClr val="tx1"/>
                </a:solidFill>
                <a:latin typeface="Times New Roman" pitchFamily="18" charset="0"/>
                <a:cs typeface="Times New Roman" pitchFamily="18" charset="0"/>
              </a:rPr>
              <a:t>.</a:t>
            </a:r>
            <a:endParaRPr lang="vi-VN" sz="2400" smtClean="0">
              <a:solidFill>
                <a:schemeClr val="tx1"/>
              </a:solidFill>
              <a:latin typeface="Times New Roman" pitchFamily="18" charset="0"/>
              <a:cs typeface="Times New Roman" pitchFamily="18" charset="0"/>
            </a:endParaRPr>
          </a:p>
          <a:p>
            <a:pPr algn="just"/>
            <a:endParaRPr lang="en-US" sz="2400" dirty="0">
              <a:solidFill>
                <a:schemeClr val="tx1"/>
              </a:solidFill>
              <a:latin typeface="Times New Roman" pitchFamily="18" charset="0"/>
              <a:cs typeface="Times New Roman" pitchFamily="18" charset="0"/>
            </a:endParaRPr>
          </a:p>
        </p:txBody>
      </p:sp>
      <p:pic>
        <p:nvPicPr>
          <p:cNvPr id="7169" name="Picture 1" descr="E:\unnamed.png"/>
          <p:cNvPicPr>
            <a:picLocks noChangeAspect="1" noChangeArrowheads="1"/>
          </p:cNvPicPr>
          <p:nvPr/>
        </p:nvPicPr>
        <p:blipFill>
          <a:blip r:embed="rId2"/>
          <a:srcRect/>
          <a:stretch>
            <a:fillRect/>
          </a:stretch>
        </p:blipFill>
        <p:spPr bwMode="auto">
          <a:xfrm>
            <a:off x="4724400" y="1066801"/>
            <a:ext cx="4038600" cy="2514600"/>
          </a:xfrm>
          <a:prstGeom prst="rect">
            <a:avLst/>
          </a:prstGeom>
          <a:noFill/>
        </p:spPr>
      </p:pic>
      <p:pic>
        <p:nvPicPr>
          <p:cNvPr id="7170" name="Picture 2" descr="E:\20190902_114330_430625_tre-4-tuoi-sau-rang.max-1800x1800.jpg"/>
          <p:cNvPicPr>
            <a:picLocks noChangeAspect="1" noChangeArrowheads="1"/>
          </p:cNvPicPr>
          <p:nvPr/>
        </p:nvPicPr>
        <p:blipFill>
          <a:blip r:embed="rId3"/>
          <a:srcRect/>
          <a:stretch>
            <a:fillRect/>
          </a:stretch>
        </p:blipFill>
        <p:spPr bwMode="auto">
          <a:xfrm>
            <a:off x="4648200" y="3657600"/>
            <a:ext cx="4286250" cy="2895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81000"/>
          </a:xfrm>
        </p:spPr>
        <p:txBody>
          <a:bodyPr>
            <a:noAutofit/>
          </a:bodyPr>
          <a:lstStyle/>
          <a:p>
            <a:r>
              <a:rPr lang="en-US" sz="3200" b="1" smtClean="0">
                <a:solidFill>
                  <a:srgbClr val="FF0000"/>
                </a:solidFill>
                <a:latin typeface="Times New Roman"/>
                <a:ea typeface="Times New Roman"/>
                <a:cs typeface="Times New Roman"/>
              </a:rPr>
              <a:t>8. Bệnh hành vi</a:t>
            </a:r>
            <a:endParaRPr lang="en-US" sz="3200" dirty="0"/>
          </a:p>
        </p:txBody>
      </p:sp>
      <p:sp>
        <p:nvSpPr>
          <p:cNvPr id="3" name="Content Placeholder 2"/>
          <p:cNvSpPr>
            <a:spLocks noGrp="1"/>
          </p:cNvSpPr>
          <p:nvPr>
            <p:ph idx="1"/>
          </p:nvPr>
        </p:nvSpPr>
        <p:spPr>
          <a:xfrm>
            <a:off x="457200" y="1600200"/>
            <a:ext cx="4648200" cy="4525963"/>
          </a:xfrm>
        </p:spPr>
        <p:txBody>
          <a:bodyPr>
            <a:normAutofit fontScale="70000" lnSpcReduction="20000"/>
          </a:bodyPr>
          <a:lstStyle/>
          <a:p>
            <a:pPr algn="just">
              <a:buNone/>
            </a:pPr>
            <a:r>
              <a:rPr lang="en-US" smtClean="0">
                <a:solidFill>
                  <a:srgbClr val="333333"/>
                </a:solidFill>
                <a:latin typeface="Times New Roman"/>
                <a:ea typeface="Times New Roman"/>
                <a:cs typeface="Times New Roman"/>
              </a:rPr>
              <a:t>	Vì </a:t>
            </a:r>
            <a:r>
              <a:rPr lang="en-US" dirty="0" err="1" smtClean="0">
                <a:solidFill>
                  <a:srgbClr val="333333"/>
                </a:solidFill>
                <a:latin typeface="Times New Roman"/>
                <a:ea typeface="Times New Roman"/>
                <a:cs typeface="Times New Roman"/>
              </a:rPr>
              <a:t>não</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vẫn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đang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giai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đoạn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phát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triển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nên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việc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hít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khói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thụ</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về</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lâu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dài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có</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thể</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gây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ra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những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ảnh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hưởng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về</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cả</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thể</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chất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lẫn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tinh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thần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smtClean="0">
                <a:solidFill>
                  <a:srgbClr val="333333"/>
                </a:solidFill>
                <a:latin typeface="Times New Roman"/>
                <a:ea typeface="Times New Roman"/>
                <a:cs typeface="Times New Roman"/>
              </a:rPr>
              <a:t>. </a:t>
            </a:r>
          </a:p>
          <a:p>
            <a:pPr algn="just">
              <a:buNone/>
            </a:pPr>
            <a:r>
              <a:rPr lang="en-US" smtClean="0">
                <a:solidFill>
                  <a:srgbClr val="333333"/>
                </a:solidFill>
                <a:latin typeface="Times New Roman"/>
                <a:ea typeface="Times New Roman"/>
                <a:cs typeface="Times New Roman"/>
              </a:rPr>
              <a:t>	Phần </a:t>
            </a:r>
            <a:r>
              <a:rPr lang="en-US" dirty="0" err="1" smtClean="0">
                <a:solidFill>
                  <a:srgbClr val="333333"/>
                </a:solidFill>
                <a:latin typeface="Times New Roman"/>
                <a:ea typeface="Times New Roman"/>
                <a:cs typeface="Times New Roman"/>
              </a:rPr>
              <a:t>lớn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trường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hợp</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thụ</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khiến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gặp</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hạn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chế</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về</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khả</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năng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học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hỏi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rắc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rối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về</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hành</a:t>
            </a:r>
            <a:r>
              <a:rPr lang="en-US" dirty="0" smtClean="0">
                <a:solidFill>
                  <a:srgbClr val="333333"/>
                </a:solidFill>
                <a:latin typeface="Times New Roman"/>
                <a:ea typeface="Times New Roman"/>
                <a:cs typeface="Times New Roman"/>
              </a:rPr>
              <a:t> vi, </a:t>
            </a:r>
            <a:r>
              <a:rPr lang="en-US" dirty="0" err="1" smtClean="0">
                <a:solidFill>
                  <a:srgbClr val="333333"/>
                </a:solidFill>
                <a:latin typeface="Times New Roman"/>
                <a:ea typeface="Times New Roman"/>
                <a:cs typeface="Times New Roman"/>
              </a:rPr>
              <a:t>chứng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hiếu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thái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và</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bệnh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rối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loạn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tăng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giảm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chú</a:t>
            </a:r>
            <a:r>
              <a:rPr lang="en-US" dirty="0" smtClean="0">
                <a:solidFill>
                  <a:srgbClr val="333333"/>
                </a:solidFill>
                <a:latin typeface="Times New Roman"/>
                <a:ea typeface="Times New Roman"/>
                <a:cs typeface="Times New Roman"/>
              </a:rPr>
              <a:t> ý</a:t>
            </a:r>
            <a:r>
              <a:rPr lang="en-US" smtClean="0">
                <a:solidFill>
                  <a:srgbClr val="333333"/>
                </a:solidFill>
                <a:latin typeface="Times New Roman"/>
                <a:ea typeface="Times New Roman"/>
                <a:cs typeface="Times New Roman"/>
              </a:rPr>
              <a:t>. </a:t>
            </a:r>
          </a:p>
          <a:p>
            <a:pPr algn="just">
              <a:buNone/>
            </a:pPr>
            <a:r>
              <a:rPr lang="en-US" smtClean="0">
                <a:solidFill>
                  <a:srgbClr val="333333"/>
                </a:solidFill>
                <a:latin typeface="Times New Roman"/>
                <a:ea typeface="Times New Roman"/>
                <a:cs typeface="Times New Roman"/>
              </a:rPr>
              <a:t>	Bên </a:t>
            </a:r>
            <a:r>
              <a:rPr lang="en-US" dirty="0" err="1" smtClean="0">
                <a:solidFill>
                  <a:srgbClr val="333333"/>
                </a:solidFill>
                <a:latin typeface="Times New Roman"/>
                <a:ea typeface="Times New Roman"/>
                <a:cs typeface="Times New Roman"/>
              </a:rPr>
              <a:t>cạnh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đó</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nguy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trở</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thành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người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nghiện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trưởng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thành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cũng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sẽ</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cao</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hơn</a:t>
            </a:r>
            <a:r>
              <a:rPr lang="en-US" dirty="0" smtClean="0">
                <a:solidFill>
                  <a:srgbClr val="333333"/>
                </a:solidFill>
                <a:latin typeface="Times New Roman"/>
                <a:ea typeface="Times New Roman"/>
                <a:cs typeface="Times New Roman"/>
              </a:rPr>
              <a:t>.</a:t>
            </a:r>
            <a:endParaRPr lang="en-US" dirty="0">
              <a:ea typeface="Calibri"/>
              <a:cs typeface="Times New Roman"/>
            </a:endParaRPr>
          </a:p>
          <a:p>
            <a:endParaRPr lang="en-US" dirty="0"/>
          </a:p>
        </p:txBody>
      </p:sp>
      <p:pic>
        <p:nvPicPr>
          <p:cNvPr id="6145" name="Picture 1" descr="E:\e55d79814dc1a49ffdd0.jpg"/>
          <p:cNvPicPr>
            <a:picLocks noChangeAspect="1" noChangeArrowheads="1"/>
          </p:cNvPicPr>
          <p:nvPr/>
        </p:nvPicPr>
        <p:blipFill>
          <a:blip r:embed="rId2"/>
          <a:srcRect/>
          <a:stretch>
            <a:fillRect/>
          </a:stretch>
        </p:blipFill>
        <p:spPr bwMode="auto">
          <a:xfrm>
            <a:off x="5257800" y="1371600"/>
            <a:ext cx="3657600" cy="42641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rmAutofit fontScale="90000"/>
          </a:bodyPr>
          <a:lstStyle/>
          <a:p>
            <a:r>
              <a:rPr lang="en-US" sz="3600" b="1" smtClean="0">
                <a:solidFill>
                  <a:srgbClr val="FF0000"/>
                </a:solidFill>
                <a:latin typeface="Times New Roman"/>
                <a:ea typeface="Times New Roman"/>
                <a:cs typeface="Times New Roman"/>
              </a:rPr>
              <a:t/>
            </a:r>
            <a:br>
              <a:rPr lang="en-US" sz="3600" b="1" smtClean="0">
                <a:solidFill>
                  <a:srgbClr val="FF0000"/>
                </a:solidFill>
                <a:latin typeface="Times New Roman"/>
                <a:ea typeface="Times New Roman"/>
                <a:cs typeface="Times New Roman"/>
              </a:rPr>
            </a:br>
            <a:r>
              <a:rPr lang="en-US" sz="3600" b="1" smtClean="0">
                <a:solidFill>
                  <a:srgbClr val="FF0000"/>
                </a:solidFill>
                <a:latin typeface="Times New Roman"/>
                <a:ea typeface="Times New Roman"/>
                <a:cs typeface="Times New Roman"/>
              </a:rPr>
              <a:t>9</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Ảnh</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hưởng</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chiều</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cao</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600200"/>
            <a:ext cx="4419600" cy="4525963"/>
          </a:xfrm>
        </p:spPr>
        <p:txBody>
          <a:bodyPr>
            <a:normAutofit fontScale="85000" lnSpcReduction="20000"/>
          </a:bodyPr>
          <a:lstStyle/>
          <a:p>
            <a:pPr algn="just">
              <a:buNone/>
            </a:pP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nhà</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khoa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học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đã</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tiến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hành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quan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sát</a:t>
            </a:r>
            <a:r>
              <a:rPr lang="en-US" dirty="0" smtClean="0">
                <a:solidFill>
                  <a:srgbClr val="333333"/>
                </a:solidFill>
                <a:latin typeface="Times New Roman"/>
                <a:ea typeface="Times New Roman"/>
                <a:cs typeface="Times New Roman"/>
              </a:rPr>
              <a:t> 9.273 </a:t>
            </a:r>
            <a:r>
              <a:rPr lang="en-US" dirty="0" err="1" smtClean="0">
                <a:solidFill>
                  <a:srgbClr val="333333"/>
                </a:solidFill>
                <a:latin typeface="Times New Roman"/>
                <a:ea typeface="Times New Roman"/>
                <a:cs typeface="Times New Roman"/>
              </a:rPr>
              <a:t>đứa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suốt</a:t>
            </a:r>
            <a:r>
              <a:rPr lang="en-US" dirty="0" smtClean="0">
                <a:solidFill>
                  <a:srgbClr val="333333"/>
                </a:solidFill>
                <a:latin typeface="Times New Roman"/>
                <a:ea typeface="Times New Roman"/>
                <a:cs typeface="Times New Roman"/>
              </a:rPr>
              <a:t> 36 </a:t>
            </a:r>
            <a:r>
              <a:rPr lang="en-US" dirty="0" err="1" smtClean="0">
                <a:solidFill>
                  <a:srgbClr val="333333"/>
                </a:solidFill>
                <a:latin typeface="Times New Roman"/>
                <a:ea typeface="Times New Roman"/>
                <a:cs typeface="Times New Roman"/>
              </a:rPr>
              <a:t>năm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Kết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quả</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cho</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thấy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những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đứa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sống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gia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đình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mà</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mẹ</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khoảng</a:t>
            </a:r>
            <a:r>
              <a:rPr lang="en-US" dirty="0" smtClean="0">
                <a:solidFill>
                  <a:srgbClr val="333333"/>
                </a:solidFill>
                <a:latin typeface="Times New Roman"/>
                <a:ea typeface="Times New Roman"/>
                <a:cs typeface="Times New Roman"/>
              </a:rPr>
              <a:t> 10 </a:t>
            </a:r>
            <a:r>
              <a:rPr lang="en-US" dirty="0" err="1" smtClean="0">
                <a:solidFill>
                  <a:srgbClr val="333333"/>
                </a:solidFill>
                <a:latin typeface="Times New Roman"/>
                <a:ea typeface="Times New Roman"/>
                <a:cs typeface="Times New Roman"/>
              </a:rPr>
              <a:t>điếu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trở</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lên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mỗi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ngày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sẽ</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thấp</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hơn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những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đứa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bình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quân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đến</a:t>
            </a:r>
            <a:r>
              <a:rPr lang="en-US" dirty="0" smtClean="0">
                <a:solidFill>
                  <a:srgbClr val="333333"/>
                </a:solidFill>
                <a:latin typeface="Times New Roman"/>
                <a:ea typeface="Times New Roman"/>
                <a:cs typeface="Times New Roman"/>
              </a:rPr>
              <a:t> 0,65 cm, con </a:t>
            </a:r>
            <a:r>
              <a:rPr lang="en-US" dirty="0" err="1" smtClean="0">
                <a:solidFill>
                  <a:srgbClr val="333333"/>
                </a:solidFill>
                <a:latin typeface="Times New Roman"/>
                <a:ea typeface="Times New Roman"/>
                <a:cs typeface="Times New Roman"/>
              </a:rPr>
              <a:t>số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này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là</a:t>
            </a:r>
            <a:r>
              <a:rPr lang="en-US" dirty="0" smtClean="0">
                <a:solidFill>
                  <a:srgbClr val="333333"/>
                </a:solidFill>
                <a:latin typeface="Times New Roman"/>
                <a:ea typeface="Times New Roman"/>
                <a:cs typeface="Times New Roman"/>
              </a:rPr>
              <a:t> 0,45 cm </a:t>
            </a:r>
            <a:r>
              <a:rPr lang="en-US" dirty="0" err="1" smtClean="0">
                <a:solidFill>
                  <a:srgbClr val="333333"/>
                </a:solidFill>
                <a:latin typeface="Times New Roman"/>
                <a:ea typeface="Times New Roman"/>
                <a:cs typeface="Times New Roman"/>
              </a:rPr>
              <a:t>nếu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mẹ</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dưới</a:t>
            </a:r>
            <a:r>
              <a:rPr lang="en-US" dirty="0" smtClean="0">
                <a:solidFill>
                  <a:srgbClr val="333333"/>
                </a:solidFill>
                <a:latin typeface="Times New Roman"/>
                <a:ea typeface="Times New Roman"/>
                <a:cs typeface="Times New Roman"/>
              </a:rPr>
              <a:t> 10 </a:t>
            </a:r>
            <a:r>
              <a:rPr lang="en-US" dirty="0" err="1" smtClean="0">
                <a:solidFill>
                  <a:srgbClr val="333333"/>
                </a:solidFill>
                <a:latin typeface="Times New Roman"/>
                <a:ea typeface="Times New Roman"/>
                <a:cs typeface="Times New Roman"/>
              </a:rPr>
              <a:t>điếu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mỗi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ngày</a:t>
            </a:r>
            <a:r>
              <a:rPr lang="en-US" dirty="0" smtClean="0">
                <a:solidFill>
                  <a:srgbClr val="333333"/>
                </a:solidFill>
                <a:latin typeface="Times New Roman"/>
                <a:ea typeface="Times New Roman"/>
                <a:cs typeface="Times New Roman"/>
              </a:rPr>
              <a:t>.</a:t>
            </a:r>
            <a:endParaRPr lang="en-US" dirty="0">
              <a:ea typeface="Calibri"/>
              <a:cs typeface="Times New Roman"/>
            </a:endParaRPr>
          </a:p>
          <a:p>
            <a:pPr>
              <a:buNone/>
            </a:pPr>
            <a:endParaRPr lang="en-US" dirty="0"/>
          </a:p>
        </p:txBody>
      </p:sp>
      <p:pic>
        <p:nvPicPr>
          <p:cNvPr id="5121" name="Picture 1" descr="E:\unnamed (2).jpg"/>
          <p:cNvPicPr>
            <a:picLocks noChangeAspect="1" noChangeArrowheads="1"/>
          </p:cNvPicPr>
          <p:nvPr/>
        </p:nvPicPr>
        <p:blipFill>
          <a:blip r:embed="rId2"/>
          <a:srcRect/>
          <a:stretch>
            <a:fillRect/>
          </a:stretch>
        </p:blipFill>
        <p:spPr bwMode="auto">
          <a:xfrm>
            <a:off x="5257800" y="1905000"/>
            <a:ext cx="3467100" cy="4038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fontScale="90000"/>
          </a:bodyPr>
          <a:lstStyle/>
          <a:p>
            <a:r>
              <a:rPr lang="en-US" sz="3600" b="1" dirty="0" smtClean="0">
                <a:solidFill>
                  <a:srgbClr val="FF0000"/>
                </a:solidFill>
                <a:latin typeface="Times New Roman"/>
                <a:ea typeface="Times New Roman"/>
                <a:cs typeface="Times New Roman"/>
              </a:rPr>
              <a:t>10. </a:t>
            </a:r>
            <a:r>
              <a:rPr lang="en-US" sz="3600" b="1" dirty="0" err="1" smtClean="0">
                <a:solidFill>
                  <a:srgbClr val="FF0000"/>
                </a:solidFill>
                <a:latin typeface="Times New Roman"/>
                <a:ea typeface="Times New Roman"/>
                <a:cs typeface="Times New Roman"/>
              </a:rPr>
              <a:t>Tỷ</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lệ</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mắc</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ung</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thư</a:t>
            </a:r>
            <a:r>
              <a:rPr lang="en-US" sz="3600" b="1" dirty="0" smtClean="0">
                <a:solidFill>
                  <a:srgbClr val="FF0000"/>
                </a:solidFill>
                <a:latin typeface="Times New Roman"/>
                <a:ea typeface="Times New Roman"/>
                <a:cs typeface="Times New Roman"/>
              </a:rPr>
              <a:t> ở </a:t>
            </a:r>
            <a:r>
              <a:rPr lang="en-US" sz="3600" b="1" dirty="0" err="1" smtClean="0">
                <a:solidFill>
                  <a:srgbClr val="FF0000"/>
                </a:solidFill>
                <a:latin typeface="Times New Roman"/>
                <a:ea typeface="Times New Roman"/>
                <a:cs typeface="Times New Roman"/>
              </a:rPr>
              <a:t>trẻ</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cao</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gấp</a:t>
            </a:r>
            <a:r>
              <a:rPr lang="en-US" sz="3600" b="1" dirty="0" smtClean="0">
                <a:solidFill>
                  <a:srgbClr val="FF0000"/>
                </a:solidFill>
                <a:latin typeface="Times New Roman"/>
                <a:ea typeface="Times New Roman"/>
                <a:cs typeface="Times New Roman"/>
              </a:rPr>
              <a:t> 1,6 – 8 </a:t>
            </a:r>
            <a:r>
              <a:rPr lang="en-US" sz="3600" b="1" dirty="0" err="1" smtClean="0">
                <a:solidFill>
                  <a:srgbClr val="FF0000"/>
                </a:solidFill>
                <a:latin typeface="Times New Roman"/>
                <a:ea typeface="Times New Roman"/>
                <a:cs typeface="Times New Roman"/>
              </a:rPr>
              <a:t>lần</a:t>
            </a:r>
            <a:r>
              <a:rPr lang="en-US" sz="3600" b="1" dirty="0" smtClean="0">
                <a:solidFill>
                  <a:srgbClr val="FF0000"/>
                </a:solidFill>
                <a:latin typeface="Times New Roman"/>
                <a:ea typeface="Times New Roman"/>
                <a:cs typeface="Times New Roman"/>
              </a:rPr>
              <a:t> so </a:t>
            </a:r>
            <a:r>
              <a:rPr lang="en-US" sz="3600" b="1" dirty="0" err="1" smtClean="0">
                <a:solidFill>
                  <a:srgbClr val="FF0000"/>
                </a:solidFill>
                <a:latin typeface="Times New Roman"/>
                <a:ea typeface="Times New Roman"/>
                <a:cs typeface="Times New Roman"/>
              </a:rPr>
              <a:t>với</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người</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lớn</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304800" y="1600200"/>
            <a:ext cx="4267200" cy="4525963"/>
          </a:xfrm>
        </p:spPr>
        <p:txBody>
          <a:bodyPr>
            <a:normAutofit fontScale="85000" lnSpcReduction="10000"/>
          </a:bodyPr>
          <a:lstStyle/>
          <a:p>
            <a:pPr algn="just">
              <a:buNone/>
            </a:pPr>
            <a:r>
              <a:rPr lang="en-US" dirty="0" smtClean="0">
                <a:solidFill>
                  <a:srgbClr val="333333"/>
                </a:solidFill>
                <a:latin typeface="Times New Roman"/>
                <a:ea typeface="Times New Roman"/>
                <a:cs typeface="Times New Roman"/>
              </a:rPr>
              <a:t>		Do </a:t>
            </a:r>
            <a:r>
              <a:rPr lang="en-US" dirty="0" err="1" smtClean="0">
                <a:solidFill>
                  <a:srgbClr val="333333"/>
                </a:solidFill>
                <a:latin typeface="Times New Roman"/>
                <a:ea typeface="Times New Roman"/>
                <a:cs typeface="Times New Roman"/>
              </a:rPr>
              <a:t>chức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năng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giải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độc</a:t>
            </a:r>
            <a:r>
              <a:rPr lang="en-US" dirty="0" smtClean="0">
                <a:solidFill>
                  <a:srgbClr val="333333"/>
                </a:solidFill>
                <a:latin typeface="Times New Roman"/>
                <a:ea typeface="Times New Roman"/>
                <a:cs typeface="Times New Roman"/>
              </a:rPr>
              <a:t> ở </a:t>
            </a:r>
            <a:r>
              <a:rPr lang="en-US" dirty="0" err="1" smtClean="0">
                <a:solidFill>
                  <a:srgbClr val="333333"/>
                </a:solidFill>
                <a:latin typeface="Times New Roman"/>
                <a:ea typeface="Times New Roman"/>
                <a:cs typeface="Times New Roman"/>
              </a:rPr>
              <a:t>cơ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thể</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thấp</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hơn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rất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nhiều</a:t>
            </a:r>
            <a:r>
              <a:rPr lang="en-US" dirty="0" smtClean="0">
                <a:solidFill>
                  <a:srgbClr val="333333"/>
                </a:solidFill>
                <a:latin typeface="Times New Roman"/>
                <a:ea typeface="Times New Roman"/>
                <a:cs typeface="Times New Roman"/>
              </a:rPr>
              <a:t> so </a:t>
            </a:r>
            <a:r>
              <a:rPr lang="en-US" dirty="0" err="1" smtClean="0">
                <a:solidFill>
                  <a:srgbClr val="333333"/>
                </a:solidFill>
                <a:latin typeface="Times New Roman"/>
                <a:ea typeface="Times New Roman"/>
                <a:cs typeface="Times New Roman"/>
              </a:rPr>
              <a:t>với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người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trưởng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thành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nên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càng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dễ</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nhiễm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từ</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khói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Nếu</a:t>
            </a:r>
            <a:r>
              <a:rPr lang="en-US" dirty="0" smtClean="0">
                <a:solidFill>
                  <a:srgbClr val="333333"/>
                </a:solidFill>
                <a:latin typeface="Times New Roman"/>
                <a:ea typeface="Times New Roman"/>
                <a:cs typeface="Times New Roman"/>
              </a:rPr>
              <a:t> so </a:t>
            </a:r>
            <a:r>
              <a:rPr lang="en-US" dirty="0" err="1" smtClean="0">
                <a:solidFill>
                  <a:srgbClr val="333333"/>
                </a:solidFill>
                <a:latin typeface="Times New Roman"/>
                <a:ea typeface="Times New Roman"/>
                <a:cs typeface="Times New Roman"/>
              </a:rPr>
              <a:t>sánh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cùng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là</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đối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tượng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bị</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động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tức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chỉ</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hít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phải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khói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hàm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lượng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Cotinine</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huyết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dịch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sẽ</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cao</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hơn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một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lần</a:t>
            </a:r>
            <a:r>
              <a:rPr lang="en-US" dirty="0" smtClean="0">
                <a:solidFill>
                  <a:srgbClr val="333333"/>
                </a:solidFill>
                <a:latin typeface="Times New Roman"/>
                <a:ea typeface="Times New Roman"/>
                <a:cs typeface="Times New Roman"/>
              </a:rPr>
              <a:t> so </a:t>
            </a:r>
            <a:r>
              <a:rPr lang="en-US" dirty="0" err="1" smtClean="0">
                <a:solidFill>
                  <a:srgbClr val="333333"/>
                </a:solidFill>
                <a:latin typeface="Times New Roman"/>
                <a:ea typeface="Times New Roman"/>
                <a:cs typeface="Times New Roman"/>
              </a:rPr>
              <a:t>với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với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lớn</a:t>
            </a:r>
            <a:r>
              <a:rPr lang="en-US" dirty="0" smtClean="0">
                <a:solidFill>
                  <a:srgbClr val="333333"/>
                </a:solidFill>
                <a:latin typeface="Times New Roman"/>
                <a:ea typeface="Times New Roman"/>
                <a:cs typeface="Times New Roman"/>
              </a:rPr>
              <a:t>.</a:t>
            </a:r>
            <a:endParaRPr lang="en-US" dirty="0">
              <a:ea typeface="Calibri"/>
              <a:cs typeface="Times New Roman"/>
            </a:endParaRPr>
          </a:p>
          <a:p>
            <a:endParaRPr lang="en-US" dirty="0"/>
          </a:p>
        </p:txBody>
      </p:sp>
      <p:pic>
        <p:nvPicPr>
          <p:cNvPr id="4097" name="Picture 1" descr="E:\clip-cam-dong-2-1534140559557461799270.jpg"/>
          <p:cNvPicPr>
            <a:picLocks noChangeAspect="1" noChangeArrowheads="1"/>
          </p:cNvPicPr>
          <p:nvPr/>
        </p:nvPicPr>
        <p:blipFill>
          <a:blip r:embed="rId2"/>
          <a:srcRect/>
          <a:stretch>
            <a:fillRect/>
          </a:stretch>
        </p:blipFill>
        <p:spPr bwMode="auto">
          <a:xfrm>
            <a:off x="4800600" y="1752600"/>
            <a:ext cx="4076700" cy="38004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Với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những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nghiên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cứu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về</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hại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đối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với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sức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khỏe</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tâm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trí</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sự</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phát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triển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em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như</a:t>
            </a:r>
            <a:r>
              <a:rPr lang="en-US" dirty="0" smtClean="0">
                <a:solidFill>
                  <a:srgbClr val="333333"/>
                </a:solidFill>
                <a:latin typeface="Times New Roman"/>
                <a:ea typeface="Times New Roman"/>
                <a:cs typeface="Times New Roman"/>
              </a:rPr>
              <a:t> ở </a:t>
            </a:r>
            <a:r>
              <a:rPr lang="en-US" dirty="0" err="1" smtClean="0">
                <a:solidFill>
                  <a:srgbClr val="333333"/>
                </a:solidFill>
                <a:latin typeface="Times New Roman"/>
                <a:ea typeface="Times New Roman"/>
                <a:cs typeface="Times New Roman"/>
              </a:rPr>
              <a:t>trên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người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lớn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cần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suy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nghĩ</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và</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nhanh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chóng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dừng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ngay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thói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quen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để</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dành</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cho</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em</a:t>
            </a:r>
            <a:r>
              <a:rPr lang="en-US" dirty="0" smtClean="0">
                <a:solidFill>
                  <a:srgbClr val="333333"/>
                </a:solidFill>
                <a:latin typeface="Times New Roman"/>
                <a:ea typeface="Times New Roman"/>
                <a:cs typeface="Times New Roman"/>
              </a:rPr>
              <a:t> – </a:t>
            </a:r>
            <a:r>
              <a:rPr lang="en-US" dirty="0" err="1" smtClean="0">
                <a:solidFill>
                  <a:srgbClr val="333333"/>
                </a:solidFill>
                <a:latin typeface="Times New Roman"/>
                <a:ea typeface="Times New Roman"/>
                <a:cs typeface="Times New Roman"/>
              </a:rPr>
              <a:t>thế</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hệ</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tương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lai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đất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nước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được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phát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triển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một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môi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trường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sống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lành</a:t>
            </a:r>
            <a:r>
              <a:rPr lang="en-US" dirty="0" smtClean="0">
                <a:solidFill>
                  <a:srgbClr val="333333"/>
                </a:solidFill>
                <a:latin typeface="Times New Roman"/>
                <a:ea typeface="Times New Roman"/>
                <a:cs typeface="Times New Roman"/>
              </a:rPr>
              <a:t>.</a:t>
            </a:r>
            <a:endParaRPr lang="en-US" dirty="0">
              <a:ea typeface="Calibri"/>
              <a:cs typeface="Times New Roman"/>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Hiep Trinh Van\Downloads\thoi-quen-tot-tang-cuong-sinh-ly-cho-phai-manh-0fcf88(1).jpg"/>
          <p:cNvPicPr>
            <a:picLocks noChangeAspect="1" noChangeArrowheads="1"/>
          </p:cNvPicPr>
          <p:nvPr/>
        </p:nvPicPr>
        <p:blipFill>
          <a:blip r:embed="rId2"/>
          <a:srcRect/>
          <a:stretch>
            <a:fillRect/>
          </a:stretch>
        </p:blipFill>
        <p:spPr bwMode="auto">
          <a:xfrm>
            <a:off x="3294063" y="0"/>
            <a:ext cx="5849937" cy="4953000"/>
          </a:xfrm>
          <a:prstGeom prst="rect">
            <a:avLst/>
          </a:prstGeom>
          <a:noFill/>
          <a:ln w="9525">
            <a:noFill/>
            <a:miter lim="800000"/>
            <a:headEnd/>
            <a:tailEnd/>
          </a:ln>
        </p:spPr>
      </p:pic>
      <p:sp>
        <p:nvSpPr>
          <p:cNvPr id="64515" name="Rectangle 1"/>
          <p:cNvSpPr>
            <a:spLocks noChangeArrowheads="1"/>
          </p:cNvSpPr>
          <p:nvPr/>
        </p:nvSpPr>
        <p:spPr bwMode="auto">
          <a:xfrm>
            <a:off x="1752600" y="5791200"/>
            <a:ext cx="6553200" cy="523875"/>
          </a:xfrm>
          <a:prstGeom prst="rect">
            <a:avLst/>
          </a:prstGeom>
          <a:noFill/>
          <a:ln w="9525">
            <a:noFill/>
            <a:miter lim="800000"/>
            <a:headEnd/>
            <a:tailEnd/>
          </a:ln>
        </p:spPr>
        <p:txBody>
          <a:bodyPr>
            <a:spAutoFit/>
          </a:bodyPr>
          <a:lstStyle/>
          <a:p>
            <a:r>
              <a:rPr lang="en-US" sz="2800" b="1">
                <a:solidFill>
                  <a:srgbClr val="C00000"/>
                </a:solidFill>
                <a:ea typeface="ＭＳ Ｐゴシック" pitchFamily="34" charset="-128"/>
              </a:rPr>
              <a:t>VÀ CỐ GẮNG TỪ BỎ THUỐC LÁ</a:t>
            </a:r>
            <a:endParaRPr lang="en-US" sz="2800">
              <a:solidFill>
                <a:srgbClr val="C00000"/>
              </a:solidFill>
            </a:endParaRPr>
          </a:p>
        </p:txBody>
      </p:sp>
      <p:sp>
        <p:nvSpPr>
          <p:cNvPr id="64516" name="Rectangle 5"/>
          <p:cNvSpPr>
            <a:spLocks noChangeArrowheads="1"/>
          </p:cNvSpPr>
          <p:nvPr/>
        </p:nvSpPr>
        <p:spPr bwMode="auto">
          <a:xfrm>
            <a:off x="381000" y="3962400"/>
            <a:ext cx="3178691" cy="523220"/>
          </a:xfrm>
          <a:prstGeom prst="rect">
            <a:avLst/>
          </a:prstGeom>
          <a:noFill/>
          <a:ln w="9525">
            <a:noFill/>
            <a:miter lim="800000"/>
            <a:headEnd/>
            <a:tailEnd/>
          </a:ln>
        </p:spPr>
        <p:txBody>
          <a:bodyPr wrap="none">
            <a:spAutoFit/>
          </a:bodyPr>
          <a:lstStyle/>
          <a:p>
            <a:pPr>
              <a:spcBef>
                <a:spcPct val="50000"/>
              </a:spcBef>
            </a:pPr>
            <a:r>
              <a:rPr lang="en-US" sz="2800" b="1">
                <a:solidFill>
                  <a:srgbClr val="00B050"/>
                </a:solidFill>
                <a:ea typeface="ＭＳ Ｐゴシック" pitchFamily="34" charset="-128"/>
              </a:rPr>
              <a:t>NẾU ĐÃ HÚT THÌ BỎ</a:t>
            </a:r>
          </a:p>
        </p:txBody>
      </p:sp>
      <p:sp>
        <p:nvSpPr>
          <p:cNvPr id="64517" name="Rectangle 6"/>
          <p:cNvSpPr>
            <a:spLocks noChangeArrowheads="1"/>
          </p:cNvSpPr>
          <p:nvPr/>
        </p:nvSpPr>
        <p:spPr bwMode="auto">
          <a:xfrm>
            <a:off x="685800" y="4876800"/>
            <a:ext cx="4851008" cy="523220"/>
          </a:xfrm>
          <a:prstGeom prst="rect">
            <a:avLst/>
          </a:prstGeom>
          <a:noFill/>
          <a:ln w="9525">
            <a:noFill/>
            <a:miter lim="800000"/>
            <a:headEnd/>
            <a:tailEnd/>
          </a:ln>
        </p:spPr>
        <p:txBody>
          <a:bodyPr wrap="none">
            <a:spAutoFit/>
          </a:bodyPr>
          <a:lstStyle/>
          <a:p>
            <a:pPr>
              <a:spcBef>
                <a:spcPct val="50000"/>
              </a:spcBef>
            </a:pPr>
            <a:r>
              <a:rPr lang="en-US" sz="2800" b="1">
                <a:solidFill>
                  <a:srgbClr val="7030A0"/>
                </a:solidFill>
                <a:ea typeface="ＭＳ Ｐゴシック" pitchFamily="34" charset="-128"/>
              </a:rPr>
              <a:t>NẾU CHƯA BỎ ĐƯỢC THÌ GiẢM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85800" y="1857375"/>
            <a:ext cx="7772400" cy="1470025"/>
          </a:xfrm>
        </p:spPr>
        <p:txBody>
          <a:bodyPr/>
          <a:lstStyle/>
          <a:p>
            <a:pPr eaLnBrk="1" fontAlgn="auto" hangingPunct="1">
              <a:spcAft>
                <a:spcPts val="0"/>
              </a:spcAft>
              <a:defRPr/>
            </a:pPr>
            <a:endParaRPr lang="vi-VN" dirty="0" smtClean="0">
              <a:latin typeface="Calibri" pitchFamily="34" charset="0"/>
            </a:endParaRPr>
          </a:p>
        </p:txBody>
      </p:sp>
      <p:sp>
        <p:nvSpPr>
          <p:cNvPr id="65539" name="Subtitle 2"/>
          <p:cNvSpPr>
            <a:spLocks noGrp="1"/>
          </p:cNvSpPr>
          <p:nvPr>
            <p:ph type="subTitle" idx="1"/>
          </p:nvPr>
        </p:nvSpPr>
        <p:spPr>
          <a:xfrm>
            <a:off x="2062163" y="3357563"/>
            <a:ext cx="6400800" cy="1752600"/>
          </a:xfrm>
        </p:spPr>
        <p:txBody>
          <a:bodyPr/>
          <a:lstStyle/>
          <a:p>
            <a:pPr marL="26988" marR="0" eaLnBrk="1" hangingPunct="1"/>
            <a:endParaRPr lang="vi-VN" smtClean="0">
              <a:solidFill>
                <a:srgbClr val="383838"/>
              </a:solidFill>
              <a:latin typeface="Calibri" pitchFamily="34" charset="0"/>
            </a:endParaRPr>
          </a:p>
        </p:txBody>
      </p:sp>
      <p:pic>
        <p:nvPicPr>
          <p:cNvPr id="65540" name="Picture 2" descr="D:\VINACOSH\Anh VP\btm1309855529.jpg"/>
          <p:cNvPicPr>
            <a:picLocks noChangeAspect="1" noChangeArrowheads="1"/>
          </p:cNvPicPr>
          <p:nvPr/>
        </p:nvPicPr>
        <p:blipFill>
          <a:blip r:embed="rId2"/>
          <a:srcRect/>
          <a:stretch>
            <a:fillRect/>
          </a:stretch>
        </p:blipFill>
        <p:spPr bwMode="auto">
          <a:xfrm>
            <a:off x="0" y="0"/>
            <a:ext cx="4724400" cy="6858000"/>
          </a:xfrm>
          <a:prstGeom prst="rect">
            <a:avLst/>
          </a:prstGeom>
          <a:noFill/>
          <a:ln w="9525">
            <a:noFill/>
            <a:miter lim="800000"/>
            <a:headEnd/>
            <a:tailEnd/>
          </a:ln>
        </p:spPr>
      </p:pic>
      <p:pic>
        <p:nvPicPr>
          <p:cNvPr id="65541" name="Picture 11" descr="banner"/>
          <p:cNvPicPr>
            <a:picLocks noChangeAspect="1" noChangeArrowheads="1" noCrop="1"/>
          </p:cNvPicPr>
          <p:nvPr/>
        </p:nvPicPr>
        <p:blipFill>
          <a:blip r:embed="rId3"/>
          <a:srcRect/>
          <a:stretch>
            <a:fillRect/>
          </a:stretch>
        </p:blipFill>
        <p:spPr bwMode="auto">
          <a:xfrm>
            <a:off x="4719638" y="0"/>
            <a:ext cx="442436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bodyPr>
          <a:lstStyle/>
          <a:p>
            <a:pPr>
              <a:lnSpc>
                <a:spcPct val="115000"/>
              </a:lnSpc>
            </a:pPr>
            <a:r>
              <a:rPr lang="en-US" sz="2400" b="1" kern="1800" cap="all" dirty="0" smtClean="0">
                <a:latin typeface="Times New Roman" pitchFamily="18" charset="0"/>
                <a:ea typeface="Times New Roman"/>
                <a:cs typeface="Times New Roman" pitchFamily="18" charset="0"/>
              </a:rPr>
              <a:t>NHỮNG TÁC HẠI CỦA KHÓI THUỐC LÁ </a:t>
            </a:r>
            <a:r>
              <a:rPr lang="en-US" sz="2400" dirty="0">
                <a:latin typeface="Times New Roman" pitchFamily="18" charset="0"/>
                <a:ea typeface="Calibri"/>
                <a:cs typeface="Times New Roman" pitchFamily="18" charset="0"/>
              </a:rPr>
              <a:t/>
            </a:r>
            <a:br>
              <a:rPr lang="en-US" sz="2400" dirty="0">
                <a:latin typeface="Times New Roman" pitchFamily="18" charset="0"/>
                <a:ea typeface="Calibri"/>
                <a:cs typeface="Times New Roman" pitchFamily="18" charset="0"/>
              </a:rPr>
            </a:br>
            <a:r>
              <a:rPr lang="en-US" sz="2400" b="1" kern="1800" cap="all" dirty="0" smtClean="0">
                <a:latin typeface="Times New Roman" pitchFamily="18" charset="0"/>
                <a:ea typeface="Times New Roman"/>
                <a:cs typeface="Times New Roman" pitchFamily="18" charset="0"/>
              </a:rPr>
              <a:t>VỚI TRẺ EM</a:t>
            </a:r>
            <a:r>
              <a:rPr lang="en-US" sz="2400" dirty="0">
                <a:latin typeface="Times New Roman" pitchFamily="18" charset="0"/>
                <a:ea typeface="Calibri"/>
                <a:cs typeface="Times New Roman" pitchFamily="18" charset="0"/>
              </a:rPr>
              <a:t/>
            </a:r>
            <a:br>
              <a:rPr lang="en-US" sz="2400" dirty="0">
                <a:latin typeface="Times New Roman" pitchFamily="18" charset="0"/>
                <a:ea typeface="Calibri"/>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em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bị</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hút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thụ</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động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trong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gia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đình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có</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người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thân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hút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trong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thời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gian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dài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sẽ</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bị</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ảnh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hưởng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khôn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lường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đến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khỏe</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và</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trí</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tuệ</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Dưới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là</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những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nghiên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cứu</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đã</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chỉ</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ra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những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tác</a:t>
            </a:r>
            <a:r>
              <a:rPr lang="en-US" dirty="0" smtClean="0">
                <a:solidFill>
                  <a:srgbClr val="333333"/>
                </a:solidFill>
                <a:latin typeface="Times New Roman"/>
                <a:ea typeface="Times New Roman"/>
              </a:rPr>
              <a:t> </a:t>
            </a:r>
            <a:r>
              <a:rPr lang="en-US" err="1" smtClean="0">
                <a:solidFill>
                  <a:srgbClr val="333333"/>
                </a:solidFill>
                <a:latin typeface="Times New Roman"/>
                <a:ea typeface="Times New Roman"/>
              </a:rPr>
              <a:t>hại</a:t>
            </a:r>
            <a:r>
              <a:rPr lang="en-US" smtClean="0">
                <a:solidFill>
                  <a:srgbClr val="333333"/>
                </a:solidFill>
                <a:latin typeface="Times New Roman"/>
                <a:ea typeface="Times New Roman"/>
              </a:rPr>
              <a:t> mà </a:t>
            </a:r>
            <a:r>
              <a:rPr lang="en-US" dirty="0" err="1" smtClean="0">
                <a:solidFill>
                  <a:srgbClr val="333333"/>
                </a:solidFill>
                <a:latin typeface="Times New Roman"/>
                <a:ea typeface="Times New Roman"/>
              </a:rPr>
              <a:t>khói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đem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đến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cho</a:t>
            </a:r>
            <a:r>
              <a:rPr lang="en-US" dirty="0" smtClean="0">
                <a:solidFill>
                  <a:srgbClr val="333333"/>
                </a:solidFill>
                <a:latin typeface="Times New Roman"/>
                <a:ea typeface="Times New Roman"/>
              </a:rPr>
              <a:t> </a:t>
            </a:r>
            <a:r>
              <a:rPr lang="en-US" err="1" smtClean="0">
                <a:solidFill>
                  <a:srgbClr val="333333"/>
                </a:solidFill>
                <a:latin typeface="Times New Roman"/>
                <a:ea typeface="Times New Roman"/>
              </a:rPr>
              <a:t>trẻ</a:t>
            </a:r>
            <a:r>
              <a:rPr lang="en-US" smtClean="0">
                <a:solidFill>
                  <a:srgbClr val="333333"/>
                </a:solidFill>
                <a:latin typeface="Times New Roman"/>
                <a:ea typeface="Times New Roman"/>
              </a:rPr>
              <a:t> nhỏ.</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smtClean="0">
                <a:solidFill>
                  <a:srgbClr val="333333"/>
                </a:solidFill>
                <a:latin typeface="Times New Roman"/>
                <a:ea typeface="Times New Roman"/>
              </a:rPr>
              <a:t>		Theo </a:t>
            </a:r>
            <a:r>
              <a:rPr lang="en-US" dirty="0" err="1" smtClean="0">
                <a:solidFill>
                  <a:srgbClr val="333333"/>
                </a:solidFill>
                <a:latin typeface="Times New Roman"/>
                <a:ea typeface="Times New Roman"/>
              </a:rPr>
              <a:t>một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kết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quả</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nghiên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cứu</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được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thực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hiện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gần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hơn</a:t>
            </a:r>
            <a:r>
              <a:rPr lang="en-US" dirty="0" smtClean="0">
                <a:solidFill>
                  <a:srgbClr val="333333"/>
                </a:solidFill>
                <a:latin typeface="Times New Roman"/>
                <a:ea typeface="Times New Roman"/>
              </a:rPr>
              <a:t> 40%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em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tiếp</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xúc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thụ</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động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với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khói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Nếu</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phải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thường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xuyên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hít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khói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trong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môi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trường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sống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có</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thể</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phải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đối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mặt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với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nhiều</a:t>
            </a:r>
            <a:r>
              <a:rPr lang="en-US" dirty="0" smtClean="0">
                <a:solidFill>
                  <a:srgbClr val="333333"/>
                </a:solidFill>
                <a:latin typeface="Times New Roman"/>
                <a:ea typeface="Times New Roman"/>
              </a:rPr>
              <a:t> </a:t>
            </a:r>
            <a:r>
              <a:rPr lang="en-US" err="1" smtClean="0">
                <a:solidFill>
                  <a:srgbClr val="333333"/>
                </a:solidFill>
                <a:latin typeface="Times New Roman"/>
                <a:ea typeface="Times New Roman"/>
              </a:rPr>
              <a:t>rắc</a:t>
            </a:r>
            <a:r>
              <a:rPr lang="en-US" smtClean="0">
                <a:solidFill>
                  <a:srgbClr val="333333"/>
                </a:solidFill>
                <a:latin typeface="Times New Roman"/>
                <a:ea typeface="Times New Roman"/>
              </a:rPr>
              <a:t> rối.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rgbClr val="FF0000"/>
                </a:solidFill>
                <a:latin typeface="Times New Roman"/>
                <a:ea typeface="Times New Roman"/>
                <a:cs typeface="Times New Roman"/>
              </a:rPr>
              <a:t>1. </a:t>
            </a:r>
            <a:r>
              <a:rPr lang="en-US" b="1" dirty="0" err="1" smtClean="0">
                <a:solidFill>
                  <a:srgbClr val="FF0000"/>
                </a:solidFill>
                <a:latin typeface="Times New Roman"/>
                <a:ea typeface="Times New Roman"/>
                <a:cs typeface="Times New Roman"/>
              </a:rPr>
              <a:t>Mắc</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các</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bệnh</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về</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đường</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hô</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hấp</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219200"/>
            <a:ext cx="4343400" cy="5257799"/>
          </a:xfrm>
        </p:spPr>
        <p:txBody>
          <a:bodyPr>
            <a:normAutofit fontScale="25000" lnSpcReduction="20000"/>
          </a:bodyPr>
          <a:lstStyle/>
          <a:p>
            <a:pPr algn="just">
              <a:buNone/>
            </a:pPr>
            <a:r>
              <a:rPr lang="en-US" smtClean="0">
                <a:solidFill>
                  <a:srgbClr val="333333"/>
                </a:solidFill>
                <a:latin typeface="Times New Roman"/>
                <a:ea typeface="Times New Roman"/>
              </a:rPr>
              <a:t>	</a:t>
            </a:r>
            <a:r>
              <a:rPr lang="en-US" sz="9600" smtClean="0">
                <a:solidFill>
                  <a:srgbClr val="333333"/>
                </a:solidFill>
                <a:latin typeface="Times New Roman" pitchFamily="18" charset="0"/>
                <a:ea typeface="Times New Roman"/>
                <a:cs typeface="Times New Roman" pitchFamily="18" charset="0"/>
              </a:rPr>
              <a:t>Trẻ em HTTĐ có nguy cơ mắc phải nhiều bệnh ở cả </a:t>
            </a:r>
            <a:r>
              <a:rPr lang="en-US" sz="9600" dirty="0" err="1" smtClean="0">
                <a:solidFill>
                  <a:srgbClr val="333333"/>
                </a:solidFill>
                <a:latin typeface="Times New Roman" pitchFamily="18" charset="0"/>
                <a:ea typeface="Times New Roman"/>
                <a:cs typeface="Times New Roman" pitchFamily="18" charset="0"/>
              </a:rPr>
              <a:t>đường</a:t>
            </a:r>
            <a:r>
              <a:rPr lang="en-US" sz="9600" dirty="0" smtClean="0">
                <a:solidFill>
                  <a:srgbClr val="333333"/>
                </a:solidFill>
                <a:latin typeface="Times New Roman" pitchFamily="18" charset="0"/>
                <a:ea typeface="Times New Roman"/>
                <a:cs typeface="Times New Roman" pitchFamily="18" charset="0"/>
              </a:rPr>
              <a:t> </a:t>
            </a:r>
            <a:r>
              <a:rPr lang="en-US" sz="9600" dirty="0" err="1" smtClean="0">
                <a:solidFill>
                  <a:srgbClr val="333333"/>
                </a:solidFill>
                <a:latin typeface="Times New Roman" pitchFamily="18" charset="0"/>
                <a:ea typeface="Times New Roman"/>
                <a:cs typeface="Times New Roman" pitchFamily="18" charset="0"/>
              </a:rPr>
              <a:t>hô</a:t>
            </a:r>
            <a:r>
              <a:rPr lang="en-US" sz="9600" dirty="0" smtClean="0">
                <a:solidFill>
                  <a:srgbClr val="333333"/>
                </a:solidFill>
                <a:latin typeface="Times New Roman" pitchFamily="18" charset="0"/>
                <a:ea typeface="Times New Roman"/>
                <a:cs typeface="Times New Roman" pitchFamily="18" charset="0"/>
              </a:rPr>
              <a:t> </a:t>
            </a:r>
            <a:r>
              <a:rPr lang="en-US" sz="9600" dirty="0" err="1" smtClean="0">
                <a:solidFill>
                  <a:srgbClr val="333333"/>
                </a:solidFill>
                <a:latin typeface="Times New Roman" pitchFamily="18" charset="0"/>
                <a:ea typeface="Times New Roman"/>
                <a:cs typeface="Times New Roman" pitchFamily="18" charset="0"/>
              </a:rPr>
              <a:t>hấp</a:t>
            </a:r>
            <a:r>
              <a:rPr lang="en-US" sz="9600" dirty="0" smtClean="0">
                <a:solidFill>
                  <a:srgbClr val="333333"/>
                </a:solidFill>
                <a:latin typeface="Times New Roman" pitchFamily="18" charset="0"/>
                <a:ea typeface="Times New Roman"/>
                <a:cs typeface="Times New Roman" pitchFamily="18" charset="0"/>
              </a:rPr>
              <a:t> </a:t>
            </a:r>
            <a:r>
              <a:rPr lang="en-US" sz="9600" dirty="0" err="1" smtClean="0">
                <a:solidFill>
                  <a:srgbClr val="333333"/>
                </a:solidFill>
                <a:latin typeface="Times New Roman" pitchFamily="18" charset="0"/>
                <a:ea typeface="Times New Roman"/>
                <a:cs typeface="Times New Roman" pitchFamily="18" charset="0"/>
              </a:rPr>
              <a:t>trên</a:t>
            </a:r>
            <a:r>
              <a:rPr lang="en-US" sz="9600" dirty="0" smtClean="0">
                <a:solidFill>
                  <a:srgbClr val="333333"/>
                </a:solidFill>
                <a:latin typeface="Times New Roman" pitchFamily="18" charset="0"/>
                <a:ea typeface="Times New Roman"/>
                <a:cs typeface="Times New Roman" pitchFamily="18" charset="0"/>
              </a:rPr>
              <a:t> </a:t>
            </a:r>
            <a:r>
              <a:rPr lang="en-US" sz="9600" dirty="0" err="1" smtClean="0">
                <a:solidFill>
                  <a:srgbClr val="333333"/>
                </a:solidFill>
                <a:latin typeface="Times New Roman" pitchFamily="18" charset="0"/>
                <a:ea typeface="Times New Roman"/>
                <a:cs typeface="Times New Roman" pitchFamily="18" charset="0"/>
              </a:rPr>
              <a:t>và</a:t>
            </a:r>
            <a:r>
              <a:rPr lang="en-US" sz="9600" dirty="0" smtClean="0">
                <a:solidFill>
                  <a:srgbClr val="333333"/>
                </a:solidFill>
                <a:latin typeface="Times New Roman" pitchFamily="18" charset="0"/>
                <a:ea typeface="Times New Roman"/>
                <a:cs typeface="Times New Roman" pitchFamily="18" charset="0"/>
              </a:rPr>
              <a:t> </a:t>
            </a:r>
            <a:r>
              <a:rPr lang="en-US" sz="9600" err="1" smtClean="0">
                <a:solidFill>
                  <a:srgbClr val="333333"/>
                </a:solidFill>
                <a:latin typeface="Times New Roman" pitchFamily="18" charset="0"/>
                <a:ea typeface="Times New Roman"/>
                <a:cs typeface="Times New Roman" pitchFamily="18" charset="0"/>
              </a:rPr>
              <a:t>dưới</a:t>
            </a:r>
            <a:r>
              <a:rPr lang="en-US" sz="9600" smtClean="0">
                <a:solidFill>
                  <a:srgbClr val="333333"/>
                </a:solidFill>
                <a:latin typeface="Times New Roman" pitchFamily="18" charset="0"/>
                <a:ea typeface="Times New Roman"/>
                <a:cs typeface="Times New Roman" pitchFamily="18" charset="0"/>
              </a:rPr>
              <a:t>.</a:t>
            </a:r>
          </a:p>
          <a:p>
            <a:r>
              <a:rPr lang="vi-VN" sz="9600" smtClean="0">
                <a:latin typeface="Times New Roman" pitchFamily="18" charset="0"/>
                <a:cs typeface="Times New Roman" pitchFamily="18" charset="0"/>
              </a:rPr>
              <a:t>Hệ hô hấp của con người được tính từ mũi đến các phế nang trong phổi. Những bộ phận như mũi, hầu, họng, xoang và thanh quản được tính là đường hô hấp trên.</a:t>
            </a:r>
          </a:p>
          <a:p>
            <a:r>
              <a:rPr lang="vi-VN" sz="9600" smtClean="0">
                <a:latin typeface="Times New Roman" pitchFamily="18" charset="0"/>
                <a:cs typeface="Times New Roman" pitchFamily="18" charset="0"/>
              </a:rPr>
              <a:t>Chức năng chính của đường hô hấp trên là lấy không khí bên ngoài cơ thể, làm ẩm, sưởi ấm và lọc không khí trước khi đưa vào phổi. </a:t>
            </a:r>
            <a:endParaRPr lang="en-US" sz="9600" smtClean="0">
              <a:latin typeface="Times New Roman" pitchFamily="18" charset="0"/>
              <a:cs typeface="Times New Roman" pitchFamily="18" charset="0"/>
            </a:endParaRPr>
          </a:p>
          <a:p>
            <a:r>
              <a:rPr lang="en-US" sz="9600" smtClean="0">
                <a:latin typeface="Times New Roman" pitchFamily="18" charset="0"/>
                <a:cs typeface="Times New Roman" pitchFamily="18" charset="0"/>
              </a:rPr>
              <a:t>B</a:t>
            </a:r>
            <a:r>
              <a:rPr lang="vi-VN" sz="9600" smtClean="0">
                <a:latin typeface="Times New Roman" pitchFamily="18" charset="0"/>
                <a:cs typeface="Times New Roman" pitchFamily="18" charset="0"/>
              </a:rPr>
              <a:t>ộ phận đường hô hấp dưới làm nhiệm vụ thực hiện lọc không khí và trao đổi khí.</a:t>
            </a:r>
          </a:p>
          <a:p>
            <a:pPr algn="just">
              <a:buNone/>
            </a:pPr>
            <a:r>
              <a:rPr lang="en-US" sz="4400" smtClean="0">
                <a:solidFill>
                  <a:srgbClr val="333333"/>
                </a:solidFill>
                <a:latin typeface="Times New Roman"/>
                <a:ea typeface="Times New Roman"/>
              </a:rPr>
              <a:t> </a:t>
            </a:r>
            <a:endParaRPr lang="en-US" sz="4400" dirty="0"/>
          </a:p>
        </p:txBody>
      </p:sp>
      <p:sp>
        <p:nvSpPr>
          <p:cNvPr id="13313"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333333"/>
                </a:solidFill>
                <a:effectLst/>
                <a:latin typeface="Helvetica"/>
                <a:cs typeface="Arial" pitchFamily="34" charset="0"/>
              </a:rPr>
              <a:t>ệ hô hấp của con người được tính từ mũi đến các phế nang trong phổi. Những bộ phận như mũi, hầu, họng, xoang và thanh quản được tính là </a:t>
            </a:r>
            <a:r>
              <a:rPr kumimoji="0" lang="en-US" sz="1100" b="1" i="0" u="none" strike="noStrike" cap="none" normalizeH="0" baseline="0" smtClean="0">
                <a:ln>
                  <a:noFill/>
                </a:ln>
                <a:solidFill>
                  <a:srgbClr val="333333"/>
                </a:solidFill>
                <a:effectLst/>
                <a:latin typeface="Helvetica"/>
                <a:cs typeface="Arial" pitchFamily="34" charset="0"/>
              </a:rPr>
              <a:t>đường hô hấp trên</a:t>
            </a:r>
            <a:r>
              <a:rPr kumimoji="0" lang="en-US" sz="1100" b="0" i="0" u="none" strike="noStrike" cap="none" normalizeH="0" baseline="0" smtClean="0">
                <a:ln>
                  <a:noFill/>
                </a:ln>
                <a:solidFill>
                  <a:srgbClr val="333333"/>
                </a:solidFill>
                <a:effectLst/>
                <a:latin typeface="Helvetica"/>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333333"/>
                </a:solidFill>
                <a:effectLst/>
                <a:latin typeface="Helvetica"/>
                <a:cs typeface="Arial" pitchFamily="34" charset="0"/>
              </a:rPr>
              <a:t>Chức năng chính của đường hô hấp trên là lấy không khí bên ngoài cơ thể, làm ẩm, sưởi ấm và lọc không khí trước khi đưa vào phổi. Còn bộ phận đường hô hấp dưới làm nhiệm vụ thực hiện lọc không khí và trao đổi khí.</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28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descr="Đường hô hấp trên gồm những bộ phận nào?"/>
          <p:cNvPicPr>
            <a:picLocks noChangeAspect="1" noChangeArrowheads="1"/>
          </p:cNvPicPr>
          <p:nvPr/>
        </p:nvPicPr>
        <p:blipFill>
          <a:blip r:embed="rId2"/>
          <a:srcRect/>
          <a:stretch>
            <a:fillRect/>
          </a:stretch>
        </p:blipFill>
        <p:spPr bwMode="auto">
          <a:xfrm>
            <a:off x="5334000" y="1371600"/>
            <a:ext cx="3505200" cy="4724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dirty="0" smtClean="0">
                <a:solidFill>
                  <a:srgbClr val="FF0000"/>
                </a:solidFill>
                <a:latin typeface="Times New Roman"/>
                <a:ea typeface="Times New Roman"/>
                <a:cs typeface="Times New Roman"/>
              </a:rPr>
              <a:t>1. </a:t>
            </a:r>
            <a:r>
              <a:rPr lang="en-US" b="1" dirty="0" err="1" smtClean="0">
                <a:solidFill>
                  <a:srgbClr val="FF0000"/>
                </a:solidFill>
                <a:latin typeface="Times New Roman"/>
                <a:ea typeface="Times New Roman"/>
                <a:cs typeface="Times New Roman"/>
              </a:rPr>
              <a:t>Mắc</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các</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bệnh</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về</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đường</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hô</a:t>
            </a:r>
            <a:r>
              <a:rPr lang="en-US" b="1" dirty="0" smtClean="0">
                <a:solidFill>
                  <a:srgbClr val="FF0000"/>
                </a:solidFill>
                <a:latin typeface="Times New Roman"/>
                <a:ea typeface="Times New Roman"/>
                <a:cs typeface="Times New Roman"/>
              </a:rPr>
              <a:t> </a:t>
            </a:r>
            <a:r>
              <a:rPr lang="en-US" b="1" dirty="0" err="1" smtClean="0">
                <a:solidFill>
                  <a:srgbClr val="FF0000"/>
                </a:solidFill>
                <a:latin typeface="Times New Roman"/>
                <a:ea typeface="Times New Roman"/>
                <a:cs typeface="Times New Roman"/>
              </a:rPr>
              <a:t>hấp</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pPr algn="just">
              <a:buNone/>
            </a:pPr>
            <a:r>
              <a:rPr lang="en-US" dirty="0" smtClean="0">
                <a:solidFill>
                  <a:srgbClr val="333333"/>
                </a:solidFill>
                <a:latin typeface="Times New Roman"/>
                <a:ea typeface="Times New Roman"/>
              </a:rPr>
              <a:t>	</a:t>
            </a:r>
            <a:r>
              <a:rPr lang="en-US" smtClean="0">
                <a:solidFill>
                  <a:srgbClr val="333333"/>
                </a:solidFill>
                <a:latin typeface="Times New Roman"/>
                <a:ea typeface="Times New Roman"/>
              </a:rPr>
              <a:t>	</a:t>
            </a:r>
            <a:r>
              <a:rPr lang="en-US" sz="2800" smtClean="0">
                <a:solidFill>
                  <a:srgbClr val="333333"/>
                </a:solidFill>
                <a:latin typeface="Times New Roman"/>
                <a:ea typeface="Times New Roman"/>
              </a:rPr>
              <a:t> </a:t>
            </a:r>
            <a:r>
              <a:rPr lang="en-US" sz="2800" dirty="0" err="1" smtClean="0">
                <a:solidFill>
                  <a:srgbClr val="333333"/>
                </a:solidFill>
                <a:latin typeface="Times New Roman"/>
                <a:ea typeface="Times New Roman"/>
              </a:rPr>
              <a:t>Những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triệu</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chứng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điển</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hình</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thường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gặp</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của</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các</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căn</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bệnh</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có</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liên</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quan</a:t>
            </a:r>
            <a:r>
              <a:rPr lang="en-US" sz="2800" dirty="0" smtClean="0">
                <a:solidFill>
                  <a:srgbClr val="333333"/>
                </a:solidFill>
                <a:latin typeface="Times New Roman"/>
                <a:ea typeface="Times New Roman"/>
              </a:rPr>
              <a:t> </a:t>
            </a:r>
            <a:r>
              <a:rPr lang="en-US" sz="2800" err="1" smtClean="0">
                <a:solidFill>
                  <a:srgbClr val="333333"/>
                </a:solidFill>
                <a:latin typeface="Times New Roman"/>
                <a:ea typeface="Times New Roman"/>
              </a:rPr>
              <a:t>đến</a:t>
            </a:r>
            <a:r>
              <a:rPr lang="en-US" sz="2800" smtClean="0">
                <a:solidFill>
                  <a:srgbClr val="333333"/>
                </a:solidFill>
                <a:latin typeface="Times New Roman"/>
                <a:ea typeface="Times New Roman"/>
              </a:rPr>
              <a:t> đường hô hấp </a:t>
            </a:r>
            <a:r>
              <a:rPr lang="en-US" sz="2800" dirty="0" err="1" smtClean="0">
                <a:solidFill>
                  <a:srgbClr val="333333"/>
                </a:solidFill>
                <a:latin typeface="Times New Roman"/>
                <a:ea typeface="Times New Roman"/>
              </a:rPr>
              <a:t>là</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Cảm</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lạnh</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cúm</a:t>
            </a:r>
            <a:r>
              <a:rPr lang="en-US" sz="2800" dirty="0" smtClean="0">
                <a:solidFill>
                  <a:srgbClr val="333333"/>
                </a:solidFill>
                <a:latin typeface="Times New Roman"/>
                <a:ea typeface="Times New Roman"/>
              </a:rPr>
              <a:t>, ho, </a:t>
            </a:r>
            <a:r>
              <a:rPr lang="en-US" sz="2800" dirty="0" err="1" smtClean="0">
                <a:solidFill>
                  <a:srgbClr val="333333"/>
                </a:solidFill>
                <a:latin typeface="Times New Roman"/>
                <a:ea typeface="Times New Roman"/>
              </a:rPr>
              <a:t>có</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đờm</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khó</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thở</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thở</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khò</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khè</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và</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viêm</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phổi</a:t>
            </a:r>
            <a:r>
              <a:rPr lang="en-US" sz="2800" smtClean="0">
                <a:solidFill>
                  <a:srgbClr val="333333"/>
                </a:solidFill>
                <a:latin typeface="Times New Roman"/>
                <a:ea typeface="Times New Roman"/>
              </a:rPr>
              <a:t>. </a:t>
            </a:r>
          </a:p>
          <a:p>
            <a:pPr algn="just">
              <a:buNone/>
            </a:pPr>
            <a:r>
              <a:rPr lang="en-US" sz="2800" smtClean="0">
                <a:solidFill>
                  <a:srgbClr val="333333"/>
                </a:solidFill>
                <a:latin typeface="Times New Roman"/>
                <a:ea typeface="Times New Roman"/>
              </a:rPr>
              <a:t>	Bên </a:t>
            </a:r>
            <a:r>
              <a:rPr lang="en-US" sz="2800" dirty="0" err="1" smtClean="0">
                <a:solidFill>
                  <a:srgbClr val="333333"/>
                </a:solidFill>
                <a:latin typeface="Times New Roman"/>
                <a:ea typeface="Times New Roman"/>
              </a:rPr>
              <a:t>cạnh</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đó</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trẻ</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còn</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có</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khả</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năng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mắc</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bệnh</a:t>
            </a:r>
            <a:r>
              <a:rPr lang="en-US" sz="2800" dirty="0" smtClean="0">
                <a:solidFill>
                  <a:srgbClr val="333333"/>
                </a:solidFill>
                <a:latin typeface="Times New Roman"/>
                <a:ea typeface="Times New Roman"/>
              </a:rPr>
              <a:t> hen </a:t>
            </a:r>
            <a:r>
              <a:rPr lang="en-US" sz="2800" dirty="0" err="1" smtClean="0">
                <a:solidFill>
                  <a:srgbClr val="333333"/>
                </a:solidFill>
                <a:latin typeface="Times New Roman"/>
                <a:ea typeface="Times New Roman"/>
              </a:rPr>
              <a:t>suyễn</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nếu</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sống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chung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với</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những</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người</a:t>
            </a:r>
            <a:r>
              <a:rPr lang="en-US" sz="2800" dirty="0" smtClean="0">
                <a:solidFill>
                  <a:srgbClr val="333333"/>
                </a:solidFill>
                <a:latin typeface="Times New Roman"/>
                <a:ea typeface="Times New Roman"/>
              </a:rPr>
              <a:t> </a:t>
            </a:r>
            <a:r>
              <a:rPr lang="en-US" sz="2800" dirty="0" err="1" smtClean="0">
                <a:solidFill>
                  <a:srgbClr val="333333"/>
                </a:solidFill>
                <a:latin typeface="Times New Roman"/>
                <a:ea typeface="Times New Roman"/>
              </a:rPr>
              <a:t>hút</a:t>
            </a:r>
            <a:r>
              <a:rPr lang="en-US" sz="2800" dirty="0" smtClean="0">
                <a:solidFill>
                  <a:srgbClr val="333333"/>
                </a:solidFill>
                <a:latin typeface="Times New Roman"/>
                <a:ea typeface="Times New Roman"/>
              </a:rPr>
              <a:t> </a:t>
            </a:r>
            <a:r>
              <a:rPr lang="en-US" sz="2800" err="1" smtClean="0">
                <a:solidFill>
                  <a:srgbClr val="333333"/>
                </a:solidFill>
                <a:latin typeface="Times New Roman"/>
                <a:ea typeface="Times New Roman"/>
              </a:rPr>
              <a:t>thuốc</a:t>
            </a:r>
            <a:r>
              <a:rPr lang="en-US" sz="2800" smtClean="0">
                <a:solidFill>
                  <a:srgbClr val="333333"/>
                </a:solidFill>
                <a:latin typeface="Times New Roman"/>
                <a:ea typeface="Times New Roman"/>
              </a:rPr>
              <a:t> lá.</a:t>
            </a:r>
            <a:endParaRPr lang="en-US" sz="2800" dirty="0"/>
          </a:p>
        </p:txBody>
      </p:sp>
      <p:sp>
        <p:nvSpPr>
          <p:cNvPr id="13313"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333333"/>
                </a:solidFill>
                <a:effectLst/>
                <a:latin typeface="Helvetica"/>
                <a:cs typeface="Arial" pitchFamily="34" charset="0"/>
              </a:rPr>
              <a:t>ệ hô hấp của con người được tính từ mũi đến các phế nang trong phổi. Những bộ phận như mũi, hầu, họng, xoang và thanh quản được tính là </a:t>
            </a:r>
            <a:r>
              <a:rPr kumimoji="0" lang="en-US" sz="1100" b="1" i="0" u="none" strike="noStrike" cap="none" normalizeH="0" baseline="0" smtClean="0">
                <a:ln>
                  <a:noFill/>
                </a:ln>
                <a:solidFill>
                  <a:srgbClr val="333333"/>
                </a:solidFill>
                <a:effectLst/>
                <a:latin typeface="Helvetica"/>
                <a:cs typeface="Arial" pitchFamily="34" charset="0"/>
              </a:rPr>
              <a:t>đường hô hấp trên</a:t>
            </a:r>
            <a:r>
              <a:rPr kumimoji="0" lang="en-US" sz="1100" b="0" i="0" u="none" strike="noStrike" cap="none" normalizeH="0" baseline="0" smtClean="0">
                <a:ln>
                  <a:noFill/>
                </a:ln>
                <a:solidFill>
                  <a:srgbClr val="333333"/>
                </a:solidFill>
                <a:effectLst/>
                <a:latin typeface="Helvetica"/>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333333"/>
                </a:solidFill>
                <a:effectLst/>
                <a:latin typeface="Helvetica"/>
                <a:cs typeface="Arial" pitchFamily="34" charset="0"/>
              </a:rPr>
              <a:t>Chức năng chính của đường hô hấp trên là lấy không khí bên ngoài cơ thể, làm ẩm, sưởi ấm và lọc không khí trước khi đưa vào phổi. Còn bộ phận đường hô hấp dưới làm nhiệm vụ thực hiện lọc không khí và trao đổi khí.</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28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descr="Đường hô hấp trên gồm những bộ phận nào?"/>
          <p:cNvPicPr>
            <a:picLocks noChangeAspect="1" noChangeArrowheads="1"/>
          </p:cNvPicPr>
          <p:nvPr/>
        </p:nvPicPr>
        <p:blipFill>
          <a:blip r:embed="rId2"/>
          <a:srcRect/>
          <a:stretch>
            <a:fillRect/>
          </a:stretch>
        </p:blipFill>
        <p:spPr bwMode="auto">
          <a:xfrm>
            <a:off x="5029200" y="1905000"/>
            <a:ext cx="3810000" cy="4191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solidFill>
                  <a:srgbClr val="FF0000"/>
                </a:solidFill>
                <a:latin typeface="Times New Roman"/>
                <a:ea typeface="Times New Roman"/>
              </a:rPr>
              <a:t>2. </a:t>
            </a:r>
            <a:r>
              <a:rPr lang="en-US" sz="3200" b="1" dirty="0" err="1" smtClean="0">
                <a:solidFill>
                  <a:srgbClr val="FF0000"/>
                </a:solidFill>
                <a:latin typeface="Times New Roman"/>
                <a:ea typeface="Times New Roman"/>
              </a:rPr>
              <a:t>Giảm</a:t>
            </a:r>
            <a:r>
              <a:rPr lang="en-US" sz="3200" b="1" dirty="0" smtClean="0">
                <a:solidFill>
                  <a:srgbClr val="FF0000"/>
                </a:solidFill>
                <a:latin typeface="Times New Roman"/>
                <a:ea typeface="Times New Roman"/>
              </a:rPr>
              <a:t> </a:t>
            </a:r>
            <a:r>
              <a:rPr lang="en-US" sz="3200" b="1" dirty="0" err="1" smtClean="0">
                <a:solidFill>
                  <a:srgbClr val="FF0000"/>
                </a:solidFill>
                <a:latin typeface="Times New Roman"/>
                <a:ea typeface="Times New Roman"/>
              </a:rPr>
              <a:t>trí</a:t>
            </a:r>
            <a:r>
              <a:rPr lang="en-US" sz="3200" b="1" dirty="0" smtClean="0">
                <a:solidFill>
                  <a:srgbClr val="FF0000"/>
                </a:solidFill>
                <a:latin typeface="Times New Roman"/>
                <a:ea typeface="Times New Roman"/>
              </a:rPr>
              <a:t> </a:t>
            </a:r>
            <a:r>
              <a:rPr lang="en-US" sz="3200" b="1" dirty="0" err="1" smtClean="0">
                <a:solidFill>
                  <a:srgbClr val="FF0000"/>
                </a:solidFill>
                <a:latin typeface="Times New Roman"/>
                <a:ea typeface="Times New Roman"/>
              </a:rPr>
              <a:t>thông</a:t>
            </a:r>
            <a:r>
              <a:rPr lang="en-US" sz="3200" b="1" dirty="0" smtClean="0">
                <a:solidFill>
                  <a:srgbClr val="FF0000"/>
                </a:solidFill>
                <a:latin typeface="Times New Roman"/>
                <a:ea typeface="Times New Roman"/>
              </a:rPr>
              <a:t> minh</a:t>
            </a:r>
            <a:endParaRPr lang="en-US" sz="3200" dirty="0">
              <a:solidFill>
                <a:srgbClr val="FF0000"/>
              </a:solidFill>
            </a:endParaRPr>
          </a:p>
        </p:txBody>
      </p:sp>
      <p:sp>
        <p:nvSpPr>
          <p:cNvPr id="3" name="Content Placeholder 2"/>
          <p:cNvSpPr>
            <a:spLocks noGrp="1"/>
          </p:cNvSpPr>
          <p:nvPr>
            <p:ph idx="1"/>
          </p:nvPr>
        </p:nvSpPr>
        <p:spPr/>
        <p:txBody>
          <a:bodyPr>
            <a:normAutofit/>
          </a:bodyPr>
          <a:lstStyle/>
          <a:p>
            <a:pPr algn="just">
              <a:buNone/>
            </a:pPr>
            <a:r>
              <a:rPr lang="en-US" dirty="0" smtClean="0">
                <a:solidFill>
                  <a:srgbClr val="333333"/>
                </a:solidFill>
                <a:latin typeface="Times New Roman"/>
                <a:ea typeface="Times New Roman"/>
                <a:cs typeface="Times New Roman"/>
              </a:rPr>
              <a:t>	</a:t>
            </a:r>
            <a:r>
              <a:rPr lang="en-US" sz="2600" dirty="0" smtClean="0">
                <a:solidFill>
                  <a:srgbClr val="333333"/>
                </a:solidFill>
                <a:latin typeface="Times New Roman"/>
                <a:ea typeface="Times New Roman"/>
                <a:cs typeface="Times New Roman"/>
              </a:rPr>
              <a:t>“</a:t>
            </a:r>
            <a:r>
              <a:rPr lang="en-US" sz="2600" dirty="0" err="1" smtClean="0">
                <a:solidFill>
                  <a:srgbClr val="333333"/>
                </a:solidFill>
                <a:latin typeface="Times New Roman"/>
                <a:ea typeface="Times New Roman"/>
                <a:cs typeface="Times New Roman"/>
              </a:rPr>
              <a:t>Hút</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thuốc</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bị</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động</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dài</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ngày</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sẽ</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ảnh</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hưởng</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đến</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sự</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phát</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triển</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trí</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lực</a:t>
            </a:r>
            <a:r>
              <a:rPr lang="en-US" sz="2600" dirty="0" smtClean="0">
                <a:solidFill>
                  <a:srgbClr val="333333"/>
                </a:solidFill>
                <a:latin typeface="Times New Roman"/>
                <a:ea typeface="Times New Roman"/>
                <a:cs typeface="Times New Roman"/>
              </a:rPr>
              <a:t> ở </a:t>
            </a:r>
            <a:r>
              <a:rPr lang="en-US" sz="2600" dirty="0" err="1" smtClean="0">
                <a:solidFill>
                  <a:srgbClr val="333333"/>
                </a:solidFill>
                <a:latin typeface="Times New Roman"/>
                <a:ea typeface="Times New Roman"/>
                <a:cs typeface="Times New Roman"/>
              </a:rPr>
              <a:t>trẻ</a:t>
            </a:r>
            <a:r>
              <a:rPr lang="en-US" sz="2600" dirty="0" smtClean="0">
                <a:solidFill>
                  <a:srgbClr val="333333"/>
                </a:solidFill>
                <a:latin typeface="Times New Roman"/>
                <a:ea typeface="Times New Roman"/>
                <a:cs typeface="Times New Roman"/>
              </a:rPr>
              <a:t>. Theo </a:t>
            </a:r>
            <a:r>
              <a:rPr lang="en-US" sz="2600" dirty="0" err="1" smtClean="0">
                <a:solidFill>
                  <a:srgbClr val="333333"/>
                </a:solidFill>
                <a:latin typeface="Times New Roman"/>
                <a:ea typeface="Times New Roman"/>
                <a:cs typeface="Times New Roman"/>
              </a:rPr>
              <a:t>nghiên</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cứu</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khoa</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học</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mới</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nhất</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Cotinine</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là</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loại</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vật</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chất</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được</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sản</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sinh</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khi</a:t>
            </a:r>
            <a:r>
              <a:rPr lang="en-US" sz="2600" dirty="0" smtClean="0">
                <a:solidFill>
                  <a:srgbClr val="333333"/>
                </a:solidFill>
                <a:latin typeface="Times New Roman"/>
                <a:ea typeface="Times New Roman"/>
                <a:cs typeface="Times New Roman"/>
              </a:rPr>
              <a:t> Nicotine </a:t>
            </a:r>
            <a:r>
              <a:rPr lang="en-US" sz="2600" dirty="0" err="1" smtClean="0">
                <a:solidFill>
                  <a:srgbClr val="333333"/>
                </a:solidFill>
                <a:latin typeface="Times New Roman"/>
                <a:ea typeface="Times New Roman"/>
                <a:cs typeface="Times New Roman"/>
              </a:rPr>
              <a:t>phân</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giải</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một</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khi</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hàm</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lượng</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Cotinine</a:t>
            </a:r>
            <a:r>
              <a:rPr lang="en-US" sz="2600" dirty="0" smtClean="0">
                <a:solidFill>
                  <a:srgbClr val="333333"/>
                </a:solidFill>
                <a:latin typeface="Times New Roman"/>
                <a:ea typeface="Times New Roman"/>
                <a:cs typeface="Times New Roman"/>
              </a:rPr>
              <a:t> </a:t>
            </a:r>
            <a:r>
              <a:rPr lang="en-US" sz="2600" err="1" smtClean="0">
                <a:solidFill>
                  <a:srgbClr val="333333"/>
                </a:solidFill>
                <a:latin typeface="Times New Roman"/>
                <a:ea typeface="Times New Roman"/>
                <a:cs typeface="Times New Roman"/>
              </a:rPr>
              <a:t>trong</a:t>
            </a:r>
            <a:r>
              <a:rPr lang="en-US" sz="2600" smtClean="0">
                <a:solidFill>
                  <a:srgbClr val="333333"/>
                </a:solidFill>
                <a:latin typeface="Times New Roman"/>
                <a:ea typeface="Times New Roman"/>
                <a:cs typeface="Times New Roman"/>
              </a:rPr>
              <a:t> máu của </a:t>
            </a:r>
            <a:r>
              <a:rPr lang="en-US" sz="2600" dirty="0" err="1" smtClean="0">
                <a:solidFill>
                  <a:srgbClr val="333333"/>
                </a:solidFill>
                <a:latin typeface="Times New Roman"/>
                <a:ea typeface="Times New Roman"/>
                <a:cs typeface="Times New Roman"/>
              </a:rPr>
              <a:t>trẻ</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tăng</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lên</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thì</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năng</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lực</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đọc</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hiểu</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số</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học</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và</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suy</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lý</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của</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trẻ</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sẽ</a:t>
            </a:r>
            <a:r>
              <a:rPr lang="en-US" sz="2600" dirty="0" smtClean="0">
                <a:solidFill>
                  <a:srgbClr val="333333"/>
                </a:solidFill>
                <a:latin typeface="Times New Roman"/>
                <a:ea typeface="Times New Roman"/>
                <a:cs typeface="Times New Roman"/>
              </a:rPr>
              <a:t> </a:t>
            </a:r>
            <a:r>
              <a:rPr lang="en-US" sz="2600" dirty="0" err="1" smtClean="0">
                <a:solidFill>
                  <a:srgbClr val="333333"/>
                </a:solidFill>
                <a:latin typeface="Times New Roman"/>
                <a:ea typeface="Times New Roman"/>
                <a:cs typeface="Times New Roman"/>
              </a:rPr>
              <a:t>giảm</a:t>
            </a:r>
            <a:r>
              <a:rPr lang="en-US" sz="2600" dirty="0" smtClean="0">
                <a:solidFill>
                  <a:srgbClr val="333333"/>
                </a:solidFill>
                <a:latin typeface="Times New Roman"/>
                <a:ea typeface="Times New Roman"/>
                <a:cs typeface="Times New Roman"/>
              </a:rPr>
              <a:t> </a:t>
            </a:r>
            <a:r>
              <a:rPr lang="en-US" sz="2600" err="1" smtClean="0">
                <a:solidFill>
                  <a:srgbClr val="333333"/>
                </a:solidFill>
                <a:latin typeface="Times New Roman"/>
                <a:ea typeface="Times New Roman"/>
                <a:cs typeface="Times New Roman"/>
              </a:rPr>
              <a:t>xuống</a:t>
            </a:r>
            <a:r>
              <a:rPr lang="en-US" sz="2600" smtClean="0">
                <a:solidFill>
                  <a:srgbClr val="333333"/>
                </a:solidFill>
                <a:latin typeface="Times New Roman"/>
                <a:ea typeface="Times New Roman"/>
                <a:cs typeface="Times New Roman"/>
              </a:rPr>
              <a:t>.</a:t>
            </a:r>
          </a:p>
          <a:p>
            <a:pPr algn="just">
              <a:buNone/>
            </a:pPr>
            <a:r>
              <a:rPr lang="en-US" sz="2800" smtClean="0">
                <a:latin typeface="+mj-lt"/>
              </a:rPr>
              <a:t>	</a:t>
            </a:r>
            <a:r>
              <a:rPr lang="vi-VN" sz="2800" smtClean="0">
                <a:latin typeface="+mj-lt"/>
              </a:rPr>
              <a:t>Các cuộc nghiên cứu trước đây cũng cho thấy những người hút thuốc lá kém hơn nhiều những người không hút thuốc lá về khả năng lý luận, trí nhớ, khả năng học tập, độ nhanh trong xử lý thông tin.</a:t>
            </a:r>
            <a:endParaRPr lang="en-US" sz="2800" dirty="0">
              <a:latin typeface="+mj-lt"/>
              <a:ea typeface="Calibri"/>
              <a:cs typeface="Times New Roman"/>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sz="3600" b="1" smtClean="0">
                <a:solidFill>
                  <a:srgbClr val="FF0000"/>
                </a:solidFill>
                <a:latin typeface="Times New Roman"/>
                <a:ea typeface="Times New Roman"/>
                <a:cs typeface="Times New Roman"/>
              </a:rPr>
              <a:t/>
            </a:r>
            <a:br>
              <a:rPr lang="en-US" sz="3600" b="1" smtClean="0">
                <a:solidFill>
                  <a:srgbClr val="FF0000"/>
                </a:solidFill>
                <a:latin typeface="Times New Roman"/>
                <a:ea typeface="Times New Roman"/>
                <a:cs typeface="Times New Roman"/>
              </a:rPr>
            </a:br>
            <a:r>
              <a:rPr lang="en-US" sz="3600" b="1" smtClean="0">
                <a:solidFill>
                  <a:srgbClr val="FF0000"/>
                </a:solidFill>
                <a:latin typeface="Times New Roman"/>
                <a:ea typeface="Times New Roman"/>
                <a:cs typeface="Times New Roman"/>
              </a:rPr>
              <a:t>3</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Khóc</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quấy</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p:txBody>
          <a:bodyPr/>
          <a:lstStyle/>
          <a:p>
            <a:pPr algn="just">
              <a:buNone/>
            </a:pP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bác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sĩ</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Đức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phát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hiện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mẹ</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lâu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ngày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phòng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có</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nhỏ</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sẽ</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làm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tăng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số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lần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khóc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quấy</a:t>
            </a:r>
            <a:r>
              <a:rPr lang="en-US" dirty="0" smtClean="0">
                <a:solidFill>
                  <a:srgbClr val="333333"/>
                </a:solidFill>
                <a:latin typeface="Times New Roman"/>
                <a:ea typeface="Times New Roman"/>
                <a:cs typeface="Times New Roman"/>
              </a:rPr>
              <a:t> ở </a:t>
            </a:r>
            <a:r>
              <a:rPr lang="en-US" dirty="0" err="1" smtClean="0">
                <a:solidFill>
                  <a:srgbClr val="333333"/>
                </a:solidFill>
                <a:latin typeface="Times New Roman"/>
                <a:ea typeface="Times New Roman"/>
                <a:cs typeface="Times New Roman"/>
              </a:rPr>
              <a:t>trẻ</a:t>
            </a:r>
            <a:r>
              <a:rPr lang="en-US" smtClean="0">
                <a:solidFill>
                  <a:srgbClr val="333333"/>
                </a:solidFill>
                <a:latin typeface="Times New Roman"/>
                <a:ea typeface="Times New Roman"/>
                <a:cs typeface="Times New Roman"/>
              </a:rPr>
              <a:t>. </a:t>
            </a:r>
          </a:p>
          <a:p>
            <a:pPr algn="just">
              <a:buNone/>
            </a:pPr>
            <a:r>
              <a:rPr lang="en-US" smtClean="0">
                <a:solidFill>
                  <a:srgbClr val="333333"/>
                </a:solidFill>
                <a:latin typeface="Times New Roman"/>
                <a:ea typeface="Times New Roman"/>
                <a:cs typeface="Times New Roman"/>
              </a:rPr>
              <a:t>	Theo </a:t>
            </a:r>
            <a:r>
              <a:rPr lang="en-US" dirty="0" err="1" smtClean="0">
                <a:solidFill>
                  <a:srgbClr val="333333"/>
                </a:solidFill>
                <a:latin typeface="Times New Roman"/>
                <a:ea typeface="Times New Roman"/>
                <a:cs typeface="Times New Roman"/>
              </a:rPr>
              <a:t>kết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quả</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điều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tra</a:t>
            </a:r>
            <a:r>
              <a:rPr lang="en-US" dirty="0" smtClean="0">
                <a:solidFill>
                  <a:srgbClr val="333333"/>
                </a:solidFill>
                <a:latin typeface="Times New Roman"/>
                <a:ea typeface="Times New Roman"/>
                <a:cs typeface="Times New Roman"/>
              </a:rPr>
              <a:t> ở </a:t>
            </a:r>
            <a:r>
              <a:rPr lang="en-US" dirty="0" err="1" smtClean="0">
                <a:solidFill>
                  <a:srgbClr val="333333"/>
                </a:solidFill>
                <a:latin typeface="Times New Roman"/>
                <a:ea typeface="Times New Roman"/>
                <a:cs typeface="Times New Roman"/>
              </a:rPr>
              <a:t>những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mẹ</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của</a:t>
            </a:r>
            <a:r>
              <a:rPr lang="en-US" dirty="0" smtClean="0">
                <a:solidFill>
                  <a:srgbClr val="333333"/>
                </a:solidFill>
                <a:latin typeface="Times New Roman"/>
                <a:ea typeface="Times New Roman"/>
                <a:cs typeface="Times New Roman"/>
              </a:rPr>
              <a:t> 253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nhỏ</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cho</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thấy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bố</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mẹ</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hút</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khoảng</a:t>
            </a:r>
            <a:r>
              <a:rPr lang="en-US" dirty="0" smtClean="0">
                <a:solidFill>
                  <a:srgbClr val="333333"/>
                </a:solidFill>
                <a:latin typeface="Times New Roman"/>
                <a:ea typeface="Times New Roman"/>
                <a:cs typeface="Times New Roman"/>
              </a:rPr>
              <a:t> 10 </a:t>
            </a:r>
            <a:r>
              <a:rPr lang="en-US" dirty="0" err="1" smtClean="0">
                <a:solidFill>
                  <a:srgbClr val="333333"/>
                </a:solidFill>
                <a:latin typeface="Times New Roman"/>
                <a:ea typeface="Times New Roman"/>
                <a:cs typeface="Times New Roman"/>
              </a:rPr>
              <a:t>điếu</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thuốc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lá</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mỗi</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ngày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thì</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hiện</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tượng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trẻ</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khóc</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quấy</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trong</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đêm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chiếm</a:t>
            </a:r>
            <a:r>
              <a:rPr lang="en-US" dirty="0" smtClean="0">
                <a:solidFill>
                  <a:srgbClr val="333333"/>
                </a:solidFill>
                <a:latin typeface="Times New Roman"/>
                <a:ea typeface="Times New Roman"/>
                <a:cs typeface="Times New Roman"/>
              </a:rPr>
              <a:t> </a:t>
            </a:r>
            <a:r>
              <a:rPr lang="en-US" dirty="0" err="1" smtClean="0">
                <a:solidFill>
                  <a:srgbClr val="333333"/>
                </a:solidFill>
                <a:latin typeface="Times New Roman"/>
                <a:ea typeface="Times New Roman"/>
                <a:cs typeface="Times New Roman"/>
              </a:rPr>
              <a:t>đến</a:t>
            </a:r>
            <a:r>
              <a:rPr lang="en-US" dirty="0" smtClean="0">
                <a:solidFill>
                  <a:srgbClr val="333333"/>
                </a:solidFill>
                <a:latin typeface="Times New Roman"/>
                <a:ea typeface="Times New Roman"/>
                <a:cs typeface="Times New Roman"/>
              </a:rPr>
              <a:t> 45%.</a:t>
            </a:r>
            <a:endParaRPr lang="en-US" dirty="0">
              <a:ea typeface="Calibri"/>
              <a:cs typeface="Times New Roman"/>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Autofit/>
          </a:bodyPr>
          <a:lstStyle/>
          <a:p>
            <a:r>
              <a:rPr lang="en-US" sz="3200" b="1" smtClean="0">
                <a:solidFill>
                  <a:srgbClr val="FF0000"/>
                </a:solidFill>
                <a:latin typeface="Times New Roman"/>
                <a:ea typeface="Times New Roman"/>
                <a:cs typeface="Times New Roman"/>
              </a:rPr>
              <a:t>4. Dễ mắc viêm màng não và viêm não mô cầu</a:t>
            </a:r>
            <a:r>
              <a:rPr lang="en-US" sz="3600" dirty="0">
                <a:ea typeface="Calibri"/>
                <a:cs typeface="Times New Roman"/>
              </a:rPr>
              <a:t/>
            </a:r>
            <a:br>
              <a:rPr lang="en-US" sz="3600" dirty="0">
                <a:ea typeface="Calibri"/>
                <a:cs typeface="Times New Roman"/>
              </a:rPr>
            </a:br>
            <a:endParaRPr lang="en-US" sz="3600" dirty="0"/>
          </a:p>
        </p:txBody>
      </p:sp>
      <p:sp>
        <p:nvSpPr>
          <p:cNvPr id="3" name="Content Placeholder 2"/>
          <p:cNvSpPr>
            <a:spLocks noGrp="1"/>
          </p:cNvSpPr>
          <p:nvPr>
            <p:ph idx="1"/>
          </p:nvPr>
        </p:nvSpPr>
        <p:spPr>
          <a:xfrm>
            <a:off x="457200" y="1066800"/>
            <a:ext cx="4419600" cy="5059363"/>
          </a:xfrm>
        </p:spPr>
        <p:txBody>
          <a:bodyPr>
            <a:normAutofit fontScale="85000" lnSpcReduction="20000"/>
          </a:bodyPr>
          <a:lstStyle/>
          <a:p>
            <a:pPr algn="just">
              <a:buNone/>
            </a:pP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Ngoài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việc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ra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những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biến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chứng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phức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tạp</a:t>
            </a:r>
            <a:r>
              <a:rPr lang="en-US" dirty="0" smtClean="0">
                <a:solidFill>
                  <a:srgbClr val="333333"/>
                </a:solidFill>
                <a:latin typeface="Times New Roman"/>
                <a:ea typeface="Times New Roman"/>
              </a:rPr>
              <a:t> ở </a:t>
            </a:r>
            <a:r>
              <a:rPr lang="en-US" dirty="0" err="1" smtClean="0">
                <a:solidFill>
                  <a:srgbClr val="333333"/>
                </a:solidFill>
                <a:latin typeface="Times New Roman"/>
                <a:ea typeface="Times New Roman"/>
              </a:rPr>
              <a:t>phổi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hút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thụ</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động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còn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làm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giảm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khả</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năng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miễn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dịch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của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thể</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và</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làm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tăng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mức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độ</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nhạy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cảm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với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các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bệnh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viêm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nhiễm</a:t>
            </a:r>
            <a:r>
              <a:rPr lang="en-US" dirty="0" smtClean="0">
                <a:solidFill>
                  <a:srgbClr val="333333"/>
                </a:solidFill>
                <a:latin typeface="Times New Roman"/>
                <a:ea typeface="Times New Roman"/>
              </a:rPr>
              <a:t> ở </a:t>
            </a:r>
            <a:r>
              <a:rPr lang="en-US" dirty="0" err="1" smtClean="0">
                <a:solidFill>
                  <a:srgbClr val="333333"/>
                </a:solidFill>
                <a:latin typeface="Times New Roman"/>
                <a:ea typeface="Times New Roman"/>
              </a:rPr>
              <a:t>não</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Trẻ</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sống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chung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với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người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hút</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thuốc</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sẽ</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có</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nguy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cơ</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nhiễm</a:t>
            </a:r>
            <a:r>
              <a:rPr lang="en-US" dirty="0" smtClean="0">
                <a:solidFill>
                  <a:srgbClr val="333333"/>
                </a:solidFill>
                <a:latin typeface="Times New Roman"/>
                <a:ea typeface="Times New Roman"/>
              </a:rPr>
              <a:t> vi </a:t>
            </a:r>
            <a:r>
              <a:rPr lang="en-US" dirty="0" err="1" smtClean="0">
                <a:solidFill>
                  <a:srgbClr val="333333"/>
                </a:solidFill>
                <a:latin typeface="Times New Roman"/>
                <a:ea typeface="Times New Roman"/>
              </a:rPr>
              <a:t>khuẩn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ra</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bệnh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viêm</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màng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não</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hơn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Đây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là</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loại</a:t>
            </a:r>
            <a:r>
              <a:rPr lang="en-US" dirty="0" smtClean="0">
                <a:solidFill>
                  <a:srgbClr val="333333"/>
                </a:solidFill>
                <a:latin typeface="Times New Roman"/>
                <a:ea typeface="Times New Roman"/>
              </a:rPr>
              <a:t> vi </a:t>
            </a:r>
            <a:r>
              <a:rPr lang="en-US" dirty="0" err="1" smtClean="0">
                <a:solidFill>
                  <a:srgbClr val="333333"/>
                </a:solidFill>
                <a:latin typeface="Times New Roman"/>
                <a:ea typeface="Times New Roman"/>
              </a:rPr>
              <a:t>khuẩn</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gây</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hại</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cho</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màng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não</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những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tế</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bào</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bao</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phủ</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xung</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quanh</a:t>
            </a:r>
            <a:r>
              <a:rPr lang="en-US" dirty="0" smtClean="0">
                <a:solidFill>
                  <a:srgbClr val="333333"/>
                </a:solidFill>
                <a:latin typeface="Times New Roman"/>
                <a:ea typeface="Times New Roman"/>
              </a:rPr>
              <a:t> </a:t>
            </a:r>
            <a:r>
              <a:rPr lang="en-US" dirty="0" err="1" smtClean="0">
                <a:solidFill>
                  <a:srgbClr val="333333"/>
                </a:solidFill>
                <a:latin typeface="Times New Roman"/>
                <a:ea typeface="Times New Roman"/>
              </a:rPr>
              <a:t>não</a:t>
            </a:r>
            <a:r>
              <a:rPr lang="en-US" dirty="0" smtClean="0">
                <a:solidFill>
                  <a:srgbClr val="333333"/>
                </a:solidFill>
                <a:latin typeface="Times New Roman"/>
                <a:ea typeface="Times New Roman"/>
              </a:rPr>
              <a:t>).</a:t>
            </a:r>
            <a:endParaRPr lang="en-US" dirty="0"/>
          </a:p>
        </p:txBody>
      </p:sp>
      <p:pic>
        <p:nvPicPr>
          <p:cNvPr id="10241" name="Picture 1" descr="E:\tre-so-sinh-13.jpg"/>
          <p:cNvPicPr>
            <a:picLocks noChangeAspect="1" noChangeArrowheads="1"/>
          </p:cNvPicPr>
          <p:nvPr/>
        </p:nvPicPr>
        <p:blipFill>
          <a:blip r:embed="rId2"/>
          <a:srcRect/>
          <a:stretch>
            <a:fillRect/>
          </a:stretch>
        </p:blipFill>
        <p:spPr bwMode="auto">
          <a:xfrm>
            <a:off x="5105400" y="1447800"/>
            <a:ext cx="3657600" cy="4114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smtClean="0">
                <a:solidFill>
                  <a:srgbClr val="FF0000"/>
                </a:solidFill>
                <a:latin typeface="Times New Roman"/>
                <a:ea typeface="Times New Roman"/>
                <a:cs typeface="Times New Roman"/>
              </a:rPr>
              <a:t/>
            </a:r>
            <a:br>
              <a:rPr lang="en-US" b="1" smtClean="0">
                <a:solidFill>
                  <a:srgbClr val="FF0000"/>
                </a:solidFill>
                <a:latin typeface="Times New Roman"/>
                <a:ea typeface="Times New Roman"/>
                <a:cs typeface="Times New Roman"/>
              </a:rPr>
            </a:br>
            <a:r>
              <a:rPr lang="en-US" sz="3600" b="1" smtClean="0">
                <a:solidFill>
                  <a:srgbClr val="FF0000"/>
                </a:solidFill>
                <a:latin typeface="Times New Roman"/>
                <a:ea typeface="Times New Roman"/>
                <a:cs typeface="Times New Roman"/>
              </a:rPr>
              <a:t>5</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Đột</a:t>
            </a:r>
            <a:r>
              <a:rPr lang="en-US" sz="3600" b="1" dirty="0" smtClean="0">
                <a:solidFill>
                  <a:srgbClr val="FF0000"/>
                </a:solidFill>
                <a:latin typeface="Times New Roman"/>
                <a:ea typeface="Times New Roman"/>
                <a:cs typeface="Times New Roman"/>
              </a:rPr>
              <a:t> </a:t>
            </a:r>
            <a:r>
              <a:rPr lang="en-US" sz="3600" b="1" dirty="0" err="1" smtClean="0">
                <a:solidFill>
                  <a:srgbClr val="FF0000"/>
                </a:solidFill>
                <a:latin typeface="Times New Roman"/>
                <a:ea typeface="Times New Roman"/>
                <a:cs typeface="Times New Roman"/>
              </a:rPr>
              <a:t>tử</a:t>
            </a:r>
            <a:r>
              <a:rPr lang="en-US" sz="3600" dirty="0">
                <a:ea typeface="Calibri"/>
                <a:cs typeface="Times New Roman"/>
              </a:rPr>
              <a:t/>
            </a:r>
            <a:br>
              <a:rPr lang="en-US" sz="3600" dirty="0">
                <a:ea typeface="Calibri"/>
                <a:cs typeface="Times New Roman"/>
              </a:rPr>
            </a:br>
            <a:endParaRPr lang="en-US" sz="3600" dirty="0"/>
          </a:p>
        </p:txBody>
      </p:sp>
      <p:sp>
        <p:nvSpPr>
          <p:cNvPr id="3" name="Content Placeholder 2"/>
          <p:cNvSpPr>
            <a:spLocks noGrp="1"/>
          </p:cNvSpPr>
          <p:nvPr>
            <p:ph idx="1"/>
          </p:nvPr>
        </p:nvSpPr>
        <p:spPr>
          <a:xfrm>
            <a:off x="457200" y="990600"/>
            <a:ext cx="4648200" cy="5135563"/>
          </a:xfrm>
        </p:spPr>
        <p:txBody>
          <a:bodyPr>
            <a:normAutofit fontScale="55000" lnSpcReduction="20000"/>
          </a:bodyPr>
          <a:lstStyle/>
          <a:p>
            <a:pPr fontAlgn="base"/>
            <a:r>
              <a:rPr lang="en-US" sz="3800" smtClean="0">
                <a:latin typeface="Times New Roman" pitchFamily="18" charset="0"/>
                <a:cs typeface="Times New Roman" pitchFamily="18" charset="0"/>
              </a:rPr>
              <a:t>T</a:t>
            </a:r>
            <a:r>
              <a:rPr lang="vi-VN" sz="3800" smtClean="0">
                <a:latin typeface="Times New Roman" pitchFamily="18" charset="0"/>
                <a:cs typeface="Times New Roman" pitchFamily="18" charset="0"/>
              </a:rPr>
              <a:t>rẻ em gia đình có người hút thuốc lá, đặc biệt là những người tiếp xúc với trẻ càng hút thuốc thì ảnh hưởng đến trẻ càng nhiều. </a:t>
            </a:r>
          </a:p>
          <a:p>
            <a:pPr fontAlgn="base"/>
            <a:r>
              <a:rPr lang="vi-VN" sz="3800" smtClean="0">
                <a:latin typeface="Times New Roman" pitchFamily="18" charset="0"/>
                <a:cs typeface="Times New Roman" pitchFamily="18" charset="0"/>
              </a:rPr>
              <a:t>Người ta thấy ở những đứa trẻ có bố mẹ hút thuốc lá nguy cơ trẻ bị đột tử ở tuổi nhũ nhi tăng, nguy cơ trẻ mắc các bệnh lý cơn hen cấp tăng, hen phế quản.</a:t>
            </a:r>
          </a:p>
          <a:p>
            <a:pPr fontAlgn="base"/>
            <a:r>
              <a:rPr lang="vi-VN" sz="3800" smtClean="0">
                <a:latin typeface="Times New Roman" pitchFamily="18" charset="0"/>
                <a:cs typeface="Times New Roman" pitchFamily="18" charset="0"/>
              </a:rPr>
              <a:t>Bố hút thuốc lá thì khói thuốc lá con hút phải tăng nguy cơ các đợt cấp hen phế quản, tăng nguy cơ viêm tai mãn tính ở trẻ. </a:t>
            </a:r>
          </a:p>
          <a:p>
            <a:pPr fontAlgn="base"/>
            <a:r>
              <a:rPr lang="vi-VN" sz="3800" smtClean="0">
                <a:latin typeface="Times New Roman" pitchFamily="18" charset="0"/>
                <a:cs typeface="Times New Roman" pitchFamily="18" charset="0"/>
              </a:rPr>
              <a:t>Mẹ hút thuốc lá thì nguy cơ đó tăng lên gấp đôi. Nếu cả bố và mẹ cùng hút thuốc thì nguy cơ đó còn tăng hơn nữa. Bản thân thuốc lá ảnh hưởng tới sự phát triển trí não của trẻ nhỏ.</a:t>
            </a:r>
          </a:p>
          <a:p>
            <a:pPr algn="just">
              <a:buNone/>
            </a:pPr>
            <a:endParaRPr lang="en-US" dirty="0">
              <a:ea typeface="Calibri"/>
              <a:cs typeface="Times New Roman"/>
            </a:endParaRPr>
          </a:p>
          <a:p>
            <a:endParaRPr lang="en-US" dirty="0"/>
          </a:p>
        </p:txBody>
      </p:sp>
      <p:pic>
        <p:nvPicPr>
          <p:cNvPr id="9217" name="Picture 1" descr="E:\20190612_024418_927976_bien-chung-viem-mang-.max-800x800.png"/>
          <p:cNvPicPr>
            <a:picLocks noChangeAspect="1" noChangeArrowheads="1"/>
          </p:cNvPicPr>
          <p:nvPr/>
        </p:nvPicPr>
        <p:blipFill>
          <a:blip r:embed="rId2"/>
          <a:srcRect/>
          <a:stretch>
            <a:fillRect/>
          </a:stretch>
        </p:blipFill>
        <p:spPr bwMode="auto">
          <a:xfrm>
            <a:off x="5181600" y="1447800"/>
            <a:ext cx="3733800" cy="42862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218</Words>
  <Application>Microsoft Office PowerPoint</Application>
  <PresentationFormat>On-screen Show (4:3)</PresentationFormat>
  <Paragraphs>56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NHỮNG TÁC HẠI CỦA KHÓI THUỐC LÁ  VỚI TRẺ EM </vt:lpstr>
      <vt:lpstr>PowerPoint Presentation</vt:lpstr>
      <vt:lpstr>1. Mắc các bệnh về đường hô hấp </vt:lpstr>
      <vt:lpstr>1. Mắc các bệnh về đường hô hấp </vt:lpstr>
      <vt:lpstr>2. Giảm trí thông minh</vt:lpstr>
      <vt:lpstr> 3. Khóc quấy </vt:lpstr>
      <vt:lpstr>4. Dễ mắc viêm màng não và viêm não mô cầu </vt:lpstr>
      <vt:lpstr> 5. Đột tử </vt:lpstr>
      <vt:lpstr> 6. Kén ăn, lười ăn </vt:lpstr>
      <vt:lpstr> 7. Sâu răng </vt:lpstr>
      <vt:lpstr>8. Bệnh hành vi</vt:lpstr>
      <vt:lpstr> 9. Ảnh hưởng chiều cao </vt:lpstr>
      <vt:lpstr>10. Tỷ lệ mắc ung thư ở trẻ cao gấp 1,6 – 8 lần so với người lớn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16</cp:revision>
  <dcterms:created xsi:type="dcterms:W3CDTF">2019-12-31T06:51:21Z</dcterms:created>
  <dcterms:modified xsi:type="dcterms:W3CDTF">2022-11-23T11:44:10Z</dcterms:modified>
</cp:coreProperties>
</file>