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79" r:id="rId1"/>
  </p:sldMasterIdLst>
  <p:notesMasterIdLst>
    <p:notesMasterId r:id="rId62"/>
  </p:notesMasterIdLst>
  <p:handoutMasterIdLst>
    <p:handoutMasterId r:id="rId63"/>
  </p:handoutMasterIdLst>
  <p:sldIdLst>
    <p:sldId id="586" r:id="rId2"/>
    <p:sldId id="466" r:id="rId3"/>
    <p:sldId id="584" r:id="rId4"/>
    <p:sldId id="467" r:id="rId5"/>
    <p:sldId id="422" r:id="rId6"/>
    <p:sldId id="427" r:id="rId7"/>
    <p:sldId id="428" r:id="rId8"/>
    <p:sldId id="575" r:id="rId9"/>
    <p:sldId id="576" r:id="rId10"/>
    <p:sldId id="465" r:id="rId11"/>
    <p:sldId id="431" r:id="rId12"/>
    <p:sldId id="608" r:id="rId13"/>
    <p:sldId id="609" r:id="rId14"/>
    <p:sldId id="614" r:id="rId15"/>
    <p:sldId id="615" r:id="rId16"/>
    <p:sldId id="432" r:id="rId17"/>
    <p:sldId id="433" r:id="rId18"/>
    <p:sldId id="543" r:id="rId19"/>
    <p:sldId id="434" r:id="rId20"/>
    <p:sldId id="437" r:id="rId21"/>
    <p:sldId id="544" r:id="rId22"/>
    <p:sldId id="438" r:id="rId23"/>
    <p:sldId id="439" r:id="rId24"/>
    <p:sldId id="545" r:id="rId25"/>
    <p:sldId id="547" r:id="rId26"/>
    <p:sldId id="548" r:id="rId27"/>
    <p:sldId id="549" r:id="rId28"/>
    <p:sldId id="593" r:id="rId29"/>
    <p:sldId id="594" r:id="rId30"/>
    <p:sldId id="595" r:id="rId31"/>
    <p:sldId id="596" r:id="rId32"/>
    <p:sldId id="597" r:id="rId33"/>
    <p:sldId id="598" r:id="rId34"/>
    <p:sldId id="599" r:id="rId35"/>
    <p:sldId id="600" r:id="rId36"/>
    <p:sldId id="601" r:id="rId37"/>
    <p:sldId id="602" r:id="rId38"/>
    <p:sldId id="604" r:id="rId39"/>
    <p:sldId id="605" r:id="rId40"/>
    <p:sldId id="606" r:id="rId41"/>
    <p:sldId id="603" r:id="rId42"/>
    <p:sldId id="440" r:id="rId43"/>
    <p:sldId id="423" r:id="rId44"/>
    <p:sldId id="579" r:id="rId45"/>
    <p:sldId id="424" r:id="rId46"/>
    <p:sldId id="425" r:id="rId47"/>
    <p:sldId id="426" r:id="rId48"/>
    <p:sldId id="464" r:id="rId49"/>
    <p:sldId id="445" r:id="rId50"/>
    <p:sldId id="550" r:id="rId51"/>
    <p:sldId id="552" r:id="rId52"/>
    <p:sldId id="449" r:id="rId53"/>
    <p:sldId id="448" r:id="rId54"/>
    <p:sldId id="461" r:id="rId55"/>
    <p:sldId id="629" r:id="rId56"/>
    <p:sldId id="625" r:id="rId57"/>
    <p:sldId id="626" r:id="rId58"/>
    <p:sldId id="627" r:id="rId59"/>
    <p:sldId id="611" r:id="rId60"/>
    <p:sldId id="574" r:id="rId6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4817"/>
    <a:srgbClr val="FF0000"/>
    <a:srgbClr val="6600CC"/>
    <a:srgbClr val="CC0099"/>
    <a:srgbClr val="FF3300"/>
    <a:srgbClr val="0066CC"/>
    <a:srgbClr val="0000C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5" autoAdjust="0"/>
    <p:restoredTop sz="94690" autoAdjust="0"/>
  </p:normalViewPr>
  <p:slideViewPr>
    <p:cSldViewPr>
      <p:cViewPr>
        <p:scale>
          <a:sx n="77" d="100"/>
          <a:sy n="77" d="100"/>
        </p:scale>
        <p:origin x="-2604" y="-82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Arial" pitchFamily="34" charset="0"/>
              </a:defRPr>
            </a:lvl1pPr>
          </a:lstStyle>
          <a:p>
            <a:pPr>
              <a:defRPr/>
            </a:pPr>
            <a:endParaRPr lang="vi-V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Arial" pitchFamily="34" charset="0"/>
              </a:defRPr>
            </a:lvl1pPr>
          </a:lstStyle>
          <a:p>
            <a:pPr>
              <a:defRPr/>
            </a:pPr>
            <a:endParaRPr lang="vi-V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pPr>
              <a:defRPr/>
            </a:pPr>
            <a:endParaRPr lang="vi-V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pPr>
              <a:defRPr/>
            </a:pPr>
            <a:fld id="{21E0E3C3-5E21-4F9A-99B3-3E8B85D0D899}" type="slidenum">
              <a:rPr lang="vi-VN"/>
              <a:pPr>
                <a:defRPr/>
              </a:pPr>
              <a:t>‹#›</a:t>
            </a:fld>
            <a:endParaRPr lang="vi-VN"/>
          </a:p>
        </p:txBody>
      </p:sp>
    </p:spTree>
    <p:extLst>
      <p:ext uri="{BB962C8B-B14F-4D97-AF65-F5344CB8AC3E}">
        <p14:creationId xmlns:p14="http://schemas.microsoft.com/office/powerpoint/2010/main" val="37372139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vi-VN"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vi-VN"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26D6803-8DD1-4748-98DC-AC680C7FDE76}" type="slidenum">
              <a:rPr lang="vi-VN"/>
              <a:pPr>
                <a:defRPr/>
              </a:pPr>
              <a:t>‹#›</a:t>
            </a:fld>
            <a:endParaRPr lang="vi-VN"/>
          </a:p>
        </p:txBody>
      </p:sp>
    </p:spTree>
    <p:extLst>
      <p:ext uri="{BB962C8B-B14F-4D97-AF65-F5344CB8AC3E}">
        <p14:creationId xmlns:p14="http://schemas.microsoft.com/office/powerpoint/2010/main" val="144001508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33F8A0F-CB7B-4E94-B989-1A492C7EFCF2}" type="slidenum">
              <a:rPr lang="vi-VN" smtClean="0"/>
              <a:pPr eaLnBrk="1" hangingPunct="1"/>
              <a:t>1</a:t>
            </a:fld>
            <a:endParaRPr lang="vi-V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7233A4D-3AF2-4292-A1DA-FA7EAF5301E8}" type="slidenum">
              <a:rPr lang="en-US" sz="1200"/>
              <a:pPr algn="r" eaLnBrk="1" hangingPunct="1"/>
              <a:t>48</a:t>
            </a:fld>
            <a:endParaRPr lang="en-US" sz="1200"/>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A67A279-88D2-4D93-B549-D81813017DAB}" type="slidenum">
              <a:rPr lang="en-US" smtClean="0"/>
              <a:pPr eaLnBrk="1" hangingPunct="1"/>
              <a:t>17</a:t>
            </a:fld>
            <a:endParaRPr lang="en-US" smtClean="0"/>
          </a:p>
        </p:txBody>
      </p:sp>
      <p:sp>
        <p:nvSpPr>
          <p:cNvPr id="71683" name="Rectangle 7"/>
          <p:cNvSpPr txBox="1">
            <a:spLocks noGrp="1" noChangeArrowheads="1"/>
          </p:cNvSpPr>
          <p:nvPr/>
        </p:nvSpPr>
        <p:spPr bwMode="auto">
          <a:xfrm>
            <a:off x="3886200" y="86852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32" tIns="46016" rIns="92032" bIns="46016" anchor="b"/>
          <a:lstStyle>
            <a:lvl1pPr defTabSz="920750" eaLnBrk="0" hangingPunct="0">
              <a:defRPr>
                <a:solidFill>
                  <a:schemeClr val="tx1"/>
                </a:solidFill>
                <a:latin typeface="Arial" charset="0"/>
                <a:cs typeface="Arial" charset="0"/>
              </a:defRPr>
            </a:lvl1pPr>
            <a:lvl2pPr marL="742950" indent="-285750" defTabSz="920750" eaLnBrk="0" hangingPunct="0">
              <a:defRPr>
                <a:solidFill>
                  <a:schemeClr val="tx1"/>
                </a:solidFill>
                <a:latin typeface="Arial" charset="0"/>
                <a:cs typeface="Arial" charset="0"/>
              </a:defRPr>
            </a:lvl2pPr>
            <a:lvl3pPr marL="1143000" indent="-228600" defTabSz="920750" eaLnBrk="0" hangingPunct="0">
              <a:defRPr>
                <a:solidFill>
                  <a:schemeClr val="tx1"/>
                </a:solidFill>
                <a:latin typeface="Arial" charset="0"/>
                <a:cs typeface="Arial" charset="0"/>
              </a:defRPr>
            </a:lvl3pPr>
            <a:lvl4pPr marL="1600200" indent="-228600" defTabSz="920750" eaLnBrk="0" hangingPunct="0">
              <a:defRPr>
                <a:solidFill>
                  <a:schemeClr val="tx1"/>
                </a:solidFill>
                <a:latin typeface="Arial" charset="0"/>
                <a:cs typeface="Arial" charset="0"/>
              </a:defRPr>
            </a:lvl4pPr>
            <a:lvl5pPr marL="2057400" indent="-228600" defTabSz="920750" eaLnBrk="0" hangingPunct="0">
              <a:defRPr>
                <a:solidFill>
                  <a:schemeClr val="tx1"/>
                </a:solidFill>
                <a:latin typeface="Arial" charset="0"/>
                <a:cs typeface="Arial" charset="0"/>
              </a:defRPr>
            </a:lvl5pPr>
            <a:lvl6pPr marL="2514600" indent="-228600" defTabSz="920750" eaLnBrk="0" fontAlgn="base" hangingPunct="0">
              <a:spcBef>
                <a:spcPct val="0"/>
              </a:spcBef>
              <a:spcAft>
                <a:spcPct val="0"/>
              </a:spcAft>
              <a:defRPr>
                <a:solidFill>
                  <a:schemeClr val="tx1"/>
                </a:solidFill>
                <a:latin typeface="Arial" charset="0"/>
                <a:cs typeface="Arial" charset="0"/>
              </a:defRPr>
            </a:lvl6pPr>
            <a:lvl7pPr marL="2971800" indent="-228600" defTabSz="920750" eaLnBrk="0" fontAlgn="base" hangingPunct="0">
              <a:spcBef>
                <a:spcPct val="0"/>
              </a:spcBef>
              <a:spcAft>
                <a:spcPct val="0"/>
              </a:spcAft>
              <a:defRPr>
                <a:solidFill>
                  <a:schemeClr val="tx1"/>
                </a:solidFill>
                <a:latin typeface="Arial" charset="0"/>
                <a:cs typeface="Arial" charset="0"/>
              </a:defRPr>
            </a:lvl7pPr>
            <a:lvl8pPr marL="3429000" indent="-228600" defTabSz="920750" eaLnBrk="0" fontAlgn="base" hangingPunct="0">
              <a:spcBef>
                <a:spcPct val="0"/>
              </a:spcBef>
              <a:spcAft>
                <a:spcPct val="0"/>
              </a:spcAft>
              <a:defRPr>
                <a:solidFill>
                  <a:schemeClr val="tx1"/>
                </a:solidFill>
                <a:latin typeface="Arial" charset="0"/>
                <a:cs typeface="Arial" charset="0"/>
              </a:defRPr>
            </a:lvl8pPr>
            <a:lvl9pPr marL="3886200" indent="-228600" defTabSz="920750" eaLnBrk="0" fontAlgn="base" hangingPunct="0">
              <a:spcBef>
                <a:spcPct val="0"/>
              </a:spcBef>
              <a:spcAft>
                <a:spcPct val="0"/>
              </a:spcAft>
              <a:defRPr>
                <a:solidFill>
                  <a:schemeClr val="tx1"/>
                </a:solidFill>
                <a:latin typeface="Arial" charset="0"/>
                <a:cs typeface="Arial" charset="0"/>
              </a:defRPr>
            </a:lvl9pPr>
          </a:lstStyle>
          <a:p>
            <a:pPr algn="r" eaLnBrk="1" hangingPunct="1"/>
            <a:fld id="{4648EC80-156A-47D5-B1BB-D84E344110F1}" type="slidenum">
              <a:rPr lang="en-US" sz="1200">
                <a:ea typeface="ＭＳ Ｐゴシック" pitchFamily="34" charset="-128"/>
              </a:rPr>
              <a:pPr algn="r" eaLnBrk="1" hangingPunct="1"/>
              <a:t>17</a:t>
            </a:fld>
            <a:endParaRPr lang="en-US" sz="1200">
              <a:ea typeface="ＭＳ Ｐゴシック" pitchFamily="34" charset="-128"/>
            </a:endParaRPr>
          </a:p>
        </p:txBody>
      </p:sp>
      <p:sp>
        <p:nvSpPr>
          <p:cNvPr id="71684" name="Rectangle 2"/>
          <p:cNvSpPr>
            <a:spLocks noGrp="1" noRot="1" noChangeAspect="1" noChangeArrowheads="1" noTextEdit="1"/>
          </p:cNvSpPr>
          <p:nvPr>
            <p:ph type="sldImg"/>
          </p:nvPr>
        </p:nvSpPr>
        <p:spPr bwMode="auto">
          <a:xfrm>
            <a:off x="1149350" y="687388"/>
            <a:ext cx="4568825"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5" name="Rectangle 3"/>
          <p:cNvSpPr>
            <a:spLocks noGrp="1" noChangeArrowheads="1"/>
          </p:cNvSpPr>
          <p:nvPr>
            <p:ph type="body" idx="1"/>
          </p:nvPr>
        </p:nvSpPr>
        <p:spPr bwMode="auto">
          <a:xfrm>
            <a:off x="685800" y="4343400"/>
            <a:ext cx="5486400"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32" tIns="46016" rIns="92032" bIns="46016" numCol="1" anchor="t" anchorCtr="0" compatLnSpc="1">
            <a:prstTxWarp prst="textNoShape">
              <a:avLst/>
            </a:prstTxWarp>
          </a:bodyPr>
          <a:lstStyle/>
          <a:p>
            <a:pPr eaLnBrk="1" hangingPunct="1">
              <a:spcBef>
                <a:spcPct val="0"/>
              </a:spcBef>
            </a:pPr>
            <a:r>
              <a:rPr lang="en-GB" smtClean="0"/>
              <a:t>Cigarettes are the only products known to kill half of its users when used as directed by the manufacturer</a:t>
            </a: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6195BA0-33C5-4C2A-BAA5-79F987F7087B}" type="slidenum">
              <a:rPr lang="en-US" smtClean="0"/>
              <a:pPr eaLnBrk="1" hangingPunct="1"/>
              <a:t>18</a:t>
            </a:fld>
            <a:endParaRPr lang="en-US" smtClean="0"/>
          </a:p>
        </p:txBody>
      </p:sp>
      <p:sp>
        <p:nvSpPr>
          <p:cNvPr id="72707" name="Rectangle 7"/>
          <p:cNvSpPr txBox="1">
            <a:spLocks noGrp="1" noChangeArrowheads="1"/>
          </p:cNvSpPr>
          <p:nvPr/>
        </p:nvSpPr>
        <p:spPr bwMode="auto">
          <a:xfrm>
            <a:off x="3886200" y="86852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32" tIns="46016" rIns="92032" bIns="46016" anchor="b"/>
          <a:lstStyle>
            <a:lvl1pPr defTabSz="920750" eaLnBrk="0" hangingPunct="0">
              <a:defRPr>
                <a:solidFill>
                  <a:schemeClr val="tx1"/>
                </a:solidFill>
                <a:latin typeface="Arial" charset="0"/>
                <a:cs typeface="Arial" charset="0"/>
              </a:defRPr>
            </a:lvl1pPr>
            <a:lvl2pPr marL="742950" indent="-285750" defTabSz="920750" eaLnBrk="0" hangingPunct="0">
              <a:defRPr>
                <a:solidFill>
                  <a:schemeClr val="tx1"/>
                </a:solidFill>
                <a:latin typeface="Arial" charset="0"/>
                <a:cs typeface="Arial" charset="0"/>
              </a:defRPr>
            </a:lvl2pPr>
            <a:lvl3pPr marL="1143000" indent="-228600" defTabSz="920750" eaLnBrk="0" hangingPunct="0">
              <a:defRPr>
                <a:solidFill>
                  <a:schemeClr val="tx1"/>
                </a:solidFill>
                <a:latin typeface="Arial" charset="0"/>
                <a:cs typeface="Arial" charset="0"/>
              </a:defRPr>
            </a:lvl3pPr>
            <a:lvl4pPr marL="1600200" indent="-228600" defTabSz="920750" eaLnBrk="0" hangingPunct="0">
              <a:defRPr>
                <a:solidFill>
                  <a:schemeClr val="tx1"/>
                </a:solidFill>
                <a:latin typeface="Arial" charset="0"/>
                <a:cs typeface="Arial" charset="0"/>
              </a:defRPr>
            </a:lvl4pPr>
            <a:lvl5pPr marL="2057400" indent="-228600" defTabSz="920750" eaLnBrk="0" hangingPunct="0">
              <a:defRPr>
                <a:solidFill>
                  <a:schemeClr val="tx1"/>
                </a:solidFill>
                <a:latin typeface="Arial" charset="0"/>
                <a:cs typeface="Arial" charset="0"/>
              </a:defRPr>
            </a:lvl5pPr>
            <a:lvl6pPr marL="2514600" indent="-228600" defTabSz="920750" eaLnBrk="0" fontAlgn="base" hangingPunct="0">
              <a:spcBef>
                <a:spcPct val="0"/>
              </a:spcBef>
              <a:spcAft>
                <a:spcPct val="0"/>
              </a:spcAft>
              <a:defRPr>
                <a:solidFill>
                  <a:schemeClr val="tx1"/>
                </a:solidFill>
                <a:latin typeface="Arial" charset="0"/>
                <a:cs typeface="Arial" charset="0"/>
              </a:defRPr>
            </a:lvl6pPr>
            <a:lvl7pPr marL="2971800" indent="-228600" defTabSz="920750" eaLnBrk="0" fontAlgn="base" hangingPunct="0">
              <a:spcBef>
                <a:spcPct val="0"/>
              </a:spcBef>
              <a:spcAft>
                <a:spcPct val="0"/>
              </a:spcAft>
              <a:defRPr>
                <a:solidFill>
                  <a:schemeClr val="tx1"/>
                </a:solidFill>
                <a:latin typeface="Arial" charset="0"/>
                <a:cs typeface="Arial" charset="0"/>
              </a:defRPr>
            </a:lvl7pPr>
            <a:lvl8pPr marL="3429000" indent="-228600" defTabSz="920750" eaLnBrk="0" fontAlgn="base" hangingPunct="0">
              <a:spcBef>
                <a:spcPct val="0"/>
              </a:spcBef>
              <a:spcAft>
                <a:spcPct val="0"/>
              </a:spcAft>
              <a:defRPr>
                <a:solidFill>
                  <a:schemeClr val="tx1"/>
                </a:solidFill>
                <a:latin typeface="Arial" charset="0"/>
                <a:cs typeface="Arial" charset="0"/>
              </a:defRPr>
            </a:lvl8pPr>
            <a:lvl9pPr marL="3886200" indent="-228600" defTabSz="920750" eaLnBrk="0" fontAlgn="base" hangingPunct="0">
              <a:spcBef>
                <a:spcPct val="0"/>
              </a:spcBef>
              <a:spcAft>
                <a:spcPct val="0"/>
              </a:spcAft>
              <a:defRPr>
                <a:solidFill>
                  <a:schemeClr val="tx1"/>
                </a:solidFill>
                <a:latin typeface="Arial" charset="0"/>
                <a:cs typeface="Arial" charset="0"/>
              </a:defRPr>
            </a:lvl9pPr>
          </a:lstStyle>
          <a:p>
            <a:pPr algn="r" eaLnBrk="1" hangingPunct="1"/>
            <a:fld id="{652CCD53-898F-47B2-BBD9-FA05156F6037}" type="slidenum">
              <a:rPr lang="en-US" sz="1200">
                <a:ea typeface="ＭＳ Ｐゴシック" pitchFamily="34" charset="-128"/>
              </a:rPr>
              <a:pPr algn="r" eaLnBrk="1" hangingPunct="1"/>
              <a:t>18</a:t>
            </a:fld>
            <a:endParaRPr lang="en-US" sz="1200">
              <a:ea typeface="ＭＳ Ｐゴシック" pitchFamily="34" charset="-128"/>
            </a:endParaRPr>
          </a:p>
        </p:txBody>
      </p:sp>
      <p:sp>
        <p:nvSpPr>
          <p:cNvPr id="72708" name="Rectangle 2"/>
          <p:cNvSpPr>
            <a:spLocks noGrp="1" noRot="1" noChangeAspect="1" noChangeArrowheads="1" noTextEdit="1"/>
          </p:cNvSpPr>
          <p:nvPr>
            <p:ph type="sldImg"/>
          </p:nvPr>
        </p:nvSpPr>
        <p:spPr bwMode="auto">
          <a:xfrm>
            <a:off x="1144588" y="687388"/>
            <a:ext cx="4573587"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9" name="Rectangle 3"/>
          <p:cNvSpPr>
            <a:spLocks noGrp="1" noChangeArrowheads="1"/>
          </p:cNvSpPr>
          <p:nvPr>
            <p:ph type="body" idx="1"/>
          </p:nvPr>
        </p:nvSpPr>
        <p:spPr bwMode="auto">
          <a:xfrm>
            <a:off x="685800" y="4343400"/>
            <a:ext cx="5486400"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32" tIns="46016" rIns="92032" bIns="46016" numCol="1" anchor="t" anchorCtr="0" compatLnSpc="1">
            <a:prstTxWarp prst="textNoShape">
              <a:avLst/>
            </a:prstTxWarp>
          </a:bodyPr>
          <a:lstStyle/>
          <a:p>
            <a:pPr eaLnBrk="1" hangingPunct="1">
              <a:spcBef>
                <a:spcPct val="0"/>
              </a:spcBef>
            </a:pPr>
            <a:r>
              <a:rPr lang="en-GB" smtClean="0"/>
              <a:t>Two people die each minute from a tobacco-related disease.</a:t>
            </a: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latin typeface="Arial" charset="0"/>
              </a:rPr>
              <a:t>Số ca tử vong do thuốc lá hàng năm cao gấp hơn 3 lần tử vong do tai nạn giao thông và cao hơn so với tất cả tử vong do HIV cộng dồn tới 2008.</a:t>
            </a:r>
          </a:p>
          <a:p>
            <a:pPr eaLnBrk="1" hangingPunct="1"/>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CA333C6-45FB-4AF8-ADDA-BB153B71EA0B}" type="slidenum">
              <a:rPr lang="en-US" sz="1200"/>
              <a:pPr algn="r" eaLnBrk="1" hangingPunct="1"/>
              <a:t>45</a:t>
            </a:fld>
            <a:endParaRPr lang="en-US" sz="120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latin typeface="Arial" charset="0"/>
            </a:endParaRPr>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D7B616D6-87BA-4AAE-82D6-5E6DD870BECD}" type="slidenum">
              <a:rPr lang="en-US" sz="1200">
                <a:latin typeface="+mn-lt"/>
              </a:rPr>
              <a:pPr algn="r" fontAlgn="auto">
                <a:spcBef>
                  <a:spcPts val="0"/>
                </a:spcBef>
                <a:spcAft>
                  <a:spcPts val="0"/>
                </a:spcAft>
                <a:defRPr/>
              </a:pPr>
              <a:t>46</a:t>
            </a:fld>
            <a:endParaRPr lang="en-US" sz="120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4" name="AutoShape 7"/>
          <p:cNvSpPr>
            <a:spLocks noChangeArrowheads="1"/>
          </p:cNvSpPr>
          <p:nvPr userDrawn="1"/>
        </p:nvSpPr>
        <p:spPr bwMode="auto">
          <a:xfrm>
            <a:off x="692150" y="1000126"/>
            <a:ext cx="7772400" cy="74613"/>
          </a:xfrm>
          <a:custGeom>
            <a:avLst/>
            <a:gdLst>
              <a:gd name="G0" fmla="+- 1004 0 0"/>
            </a:gdLst>
            <a:ahLst/>
            <a:cxnLst>
              <a:cxn ang="0">
                <a:pos x="0" y="0"/>
              </a:cxn>
              <a:cxn ang="0">
                <a:pos x="1004" y="0"/>
              </a:cxn>
              <a:cxn ang="0">
                <a:pos x="1004" y="1000"/>
              </a:cxn>
              <a:cxn ang="0">
                <a:pos x="0" y="1000"/>
              </a:cxn>
              <a:cxn ang="0">
                <a:pos x="0" y="0"/>
              </a:cxn>
              <a:cxn ang="0">
                <a:pos x="1000" y="0"/>
              </a:cxn>
            </a:cxnLst>
            <a:rect l="0" t="0" r="r" b="b"/>
            <a:pathLst>
              <a:path w="1000" h="1000" stroke="0">
                <a:moveTo>
                  <a:pt x="0" y="0"/>
                </a:moveTo>
                <a:lnTo>
                  <a:pt x="1004" y="0"/>
                </a:lnTo>
                <a:lnTo>
                  <a:pt x="1004" y="1000"/>
                </a:lnTo>
                <a:lnTo>
                  <a:pt x="0" y="1000"/>
                </a:lnTo>
                <a:close/>
              </a:path>
              <a:path w="1000" h="1000">
                <a:moveTo>
                  <a:pt x="0" y="0"/>
                </a:moveTo>
                <a:lnTo>
                  <a:pt x="1000" y="0"/>
                </a:lnTo>
              </a:path>
            </a:pathLst>
          </a:custGeom>
          <a:gradFill rotWithShape="1">
            <a:gsLst>
              <a:gs pos="0">
                <a:srgbClr val="66CCFF">
                  <a:alpha val="75999"/>
                </a:srgbClr>
              </a:gs>
              <a:gs pos="50000">
                <a:srgbClr val="66CCFF">
                  <a:gamma/>
                  <a:shade val="66275"/>
                  <a:invGamma/>
                  <a:alpha val="74001"/>
                </a:srgbClr>
              </a:gs>
              <a:gs pos="100000">
                <a:srgbClr val="66CCFF">
                  <a:alpha val="75999"/>
                </a:srgbClr>
              </a:gs>
            </a:gsLst>
            <a:lin ang="0" scaled="1"/>
          </a:gradFill>
          <a:ln w="9525">
            <a:solidFill>
              <a:schemeClr val="accent2"/>
            </a:solidFill>
            <a:round/>
            <a:headEnd/>
            <a:tailEnd/>
          </a:ln>
        </p:spPr>
        <p:txBody>
          <a:bodyPr/>
          <a:lstStyle/>
          <a:p>
            <a:pPr algn="ctr">
              <a:lnSpc>
                <a:spcPct val="130000"/>
              </a:lnSpc>
              <a:spcBef>
                <a:spcPct val="50000"/>
              </a:spcBef>
              <a:defRPr/>
            </a:pPr>
            <a:endParaRPr lang="en-US" sz="2400" b="1">
              <a:latin typeface="Times New Roman" pitchFamily="18" charset="0"/>
            </a:endParaRPr>
          </a:p>
        </p:txBody>
      </p:sp>
      <p:pic>
        <p:nvPicPr>
          <p:cNvPr id="5" name="Picture 16" descr="lo-go-bo-y-te[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11600" y="177800"/>
            <a:ext cx="12954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9268F0E2-58D7-4244-9F8B-A4203A6ABC1B}" type="slidenum">
              <a:rPr lang="en-US"/>
              <a:pPr>
                <a:defRPr/>
              </a:pPr>
              <a:t>‹#›</a:t>
            </a:fld>
            <a:endParaRPr lang="en-US"/>
          </a:p>
        </p:txBody>
      </p:sp>
    </p:spTree>
    <p:extLst>
      <p:ext uri="{BB962C8B-B14F-4D97-AF65-F5344CB8AC3E}">
        <p14:creationId xmlns:p14="http://schemas.microsoft.com/office/powerpoint/2010/main" val="119839882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20D1070-F5A9-4C40-B997-BECD52A8479A}" type="slidenum">
              <a:rPr lang="en-US"/>
              <a:pPr>
                <a:defRPr/>
              </a:pPr>
              <a:t>‹#›</a:t>
            </a:fld>
            <a:endParaRPr lang="en-US"/>
          </a:p>
        </p:txBody>
      </p:sp>
    </p:spTree>
    <p:extLst>
      <p:ext uri="{BB962C8B-B14F-4D97-AF65-F5344CB8AC3E}">
        <p14:creationId xmlns:p14="http://schemas.microsoft.com/office/powerpoint/2010/main" val="749007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6314FB9-A5AA-433D-A1BD-D638E80C9AAD}" type="slidenum">
              <a:rPr lang="en-US"/>
              <a:pPr>
                <a:defRPr/>
              </a:pPr>
              <a:t>‹#›</a:t>
            </a:fld>
            <a:endParaRPr lang="en-US"/>
          </a:p>
        </p:txBody>
      </p:sp>
    </p:spTree>
    <p:extLst>
      <p:ext uri="{BB962C8B-B14F-4D97-AF65-F5344CB8AC3E}">
        <p14:creationId xmlns:p14="http://schemas.microsoft.com/office/powerpoint/2010/main" val="101396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90B274E-7244-4831-94F9-1AF3ADC17AB9}" type="slidenum">
              <a:rPr lang="en-US"/>
              <a:pPr>
                <a:defRPr/>
              </a:pPr>
              <a:t>‹#›</a:t>
            </a:fld>
            <a:endParaRPr lang="en-US"/>
          </a:p>
        </p:txBody>
      </p:sp>
    </p:spTree>
    <p:extLst>
      <p:ext uri="{BB962C8B-B14F-4D97-AF65-F5344CB8AC3E}">
        <p14:creationId xmlns:p14="http://schemas.microsoft.com/office/powerpoint/2010/main" val="3831723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EB9053-1CDA-4FA8-9EC8-02BFC456AC82}" type="slidenum">
              <a:rPr lang="en-US"/>
              <a:pPr>
                <a:defRPr/>
              </a:pPr>
              <a:t>‹#›</a:t>
            </a:fld>
            <a:endParaRPr lang="en-US"/>
          </a:p>
        </p:txBody>
      </p:sp>
    </p:spTree>
    <p:extLst>
      <p:ext uri="{BB962C8B-B14F-4D97-AF65-F5344CB8AC3E}">
        <p14:creationId xmlns:p14="http://schemas.microsoft.com/office/powerpoint/2010/main" val="78923917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2089F41-5EED-41B9-B6A7-0C12A2D59D77}" type="slidenum">
              <a:rPr lang="en-US"/>
              <a:pPr>
                <a:defRPr/>
              </a:pPr>
              <a:t>‹#›</a:t>
            </a:fld>
            <a:endParaRPr lang="en-US"/>
          </a:p>
        </p:txBody>
      </p:sp>
    </p:spTree>
    <p:extLst>
      <p:ext uri="{BB962C8B-B14F-4D97-AF65-F5344CB8AC3E}">
        <p14:creationId xmlns:p14="http://schemas.microsoft.com/office/powerpoint/2010/main" val="2516668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21A8E546-0F29-4E77-8F55-3758FE0878D3}" type="slidenum">
              <a:rPr lang="en-US"/>
              <a:pPr>
                <a:defRPr/>
              </a:pPr>
              <a:t>‹#›</a:t>
            </a:fld>
            <a:endParaRPr lang="en-US"/>
          </a:p>
        </p:txBody>
      </p:sp>
    </p:spTree>
    <p:extLst>
      <p:ext uri="{BB962C8B-B14F-4D97-AF65-F5344CB8AC3E}">
        <p14:creationId xmlns:p14="http://schemas.microsoft.com/office/powerpoint/2010/main" val="63497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61A710C2-3C41-4F0A-B450-85B26C521E7A}" type="slidenum">
              <a:rPr lang="en-US"/>
              <a:pPr>
                <a:defRPr/>
              </a:pPr>
              <a:t>‹#›</a:t>
            </a:fld>
            <a:endParaRPr lang="en-US"/>
          </a:p>
        </p:txBody>
      </p:sp>
    </p:spTree>
    <p:extLst>
      <p:ext uri="{BB962C8B-B14F-4D97-AF65-F5344CB8AC3E}">
        <p14:creationId xmlns:p14="http://schemas.microsoft.com/office/powerpoint/2010/main" val="3867076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D91B9690-FCFA-48B0-A337-A163378F8E29}" type="slidenum">
              <a:rPr lang="en-US"/>
              <a:pPr>
                <a:defRPr/>
              </a:pPr>
              <a:t>‹#›</a:t>
            </a:fld>
            <a:endParaRPr lang="en-US"/>
          </a:p>
        </p:txBody>
      </p:sp>
    </p:spTree>
    <p:extLst>
      <p:ext uri="{BB962C8B-B14F-4D97-AF65-F5344CB8AC3E}">
        <p14:creationId xmlns:p14="http://schemas.microsoft.com/office/powerpoint/2010/main" val="1602636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9AF8BA49-F244-4481-A742-C6E01FD5CA86}" type="slidenum">
              <a:rPr lang="en-US"/>
              <a:pPr>
                <a:defRPr/>
              </a:pPr>
              <a:t>‹#›</a:t>
            </a:fld>
            <a:endParaRPr lang="en-US"/>
          </a:p>
        </p:txBody>
      </p:sp>
    </p:spTree>
    <p:extLst>
      <p:ext uri="{BB962C8B-B14F-4D97-AF65-F5344CB8AC3E}">
        <p14:creationId xmlns:p14="http://schemas.microsoft.com/office/powerpoint/2010/main" val="1522210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BC358DAF-4BA3-4B95-AA03-599D779807CC}" type="slidenum">
              <a:rPr lang="en-US"/>
              <a:pPr>
                <a:defRPr/>
              </a:pPr>
              <a:t>‹#›</a:t>
            </a:fld>
            <a:endParaRPr lang="en-US"/>
          </a:p>
        </p:txBody>
      </p:sp>
    </p:spTree>
    <p:extLst>
      <p:ext uri="{BB962C8B-B14F-4D97-AF65-F5344CB8AC3E}">
        <p14:creationId xmlns:p14="http://schemas.microsoft.com/office/powerpoint/2010/main" val="513779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F32DD71-6427-4A22-8619-A71616416698}"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14" name="AutoShape 7"/>
          <p:cNvSpPr>
            <a:spLocks noChangeArrowheads="1"/>
          </p:cNvSpPr>
          <p:nvPr/>
        </p:nvSpPr>
        <p:spPr bwMode="auto">
          <a:xfrm>
            <a:off x="857250" y="986102"/>
            <a:ext cx="7772400" cy="74613"/>
          </a:xfrm>
          <a:custGeom>
            <a:avLst/>
            <a:gdLst>
              <a:gd name="G0" fmla="+- 1004 0 0"/>
            </a:gdLst>
            <a:ahLst/>
            <a:cxnLst>
              <a:cxn ang="0">
                <a:pos x="0" y="0"/>
              </a:cxn>
              <a:cxn ang="0">
                <a:pos x="1004" y="0"/>
              </a:cxn>
              <a:cxn ang="0">
                <a:pos x="1004" y="1000"/>
              </a:cxn>
              <a:cxn ang="0">
                <a:pos x="0" y="1000"/>
              </a:cxn>
              <a:cxn ang="0">
                <a:pos x="0" y="0"/>
              </a:cxn>
              <a:cxn ang="0">
                <a:pos x="1000" y="0"/>
              </a:cxn>
            </a:cxnLst>
            <a:rect l="0" t="0" r="r" b="b"/>
            <a:pathLst>
              <a:path w="1000" h="1000" stroke="0">
                <a:moveTo>
                  <a:pt x="0" y="0"/>
                </a:moveTo>
                <a:lnTo>
                  <a:pt x="1004" y="0"/>
                </a:lnTo>
                <a:lnTo>
                  <a:pt x="1004" y="1000"/>
                </a:lnTo>
                <a:lnTo>
                  <a:pt x="0" y="1000"/>
                </a:lnTo>
                <a:close/>
              </a:path>
              <a:path w="1000" h="1000">
                <a:moveTo>
                  <a:pt x="0" y="0"/>
                </a:moveTo>
                <a:lnTo>
                  <a:pt x="1000" y="0"/>
                </a:lnTo>
              </a:path>
            </a:pathLst>
          </a:custGeom>
          <a:gradFill rotWithShape="1">
            <a:gsLst>
              <a:gs pos="0">
                <a:srgbClr val="66CCFF">
                  <a:alpha val="75999"/>
                </a:srgbClr>
              </a:gs>
              <a:gs pos="50000">
                <a:srgbClr val="66CCFF">
                  <a:gamma/>
                  <a:shade val="66275"/>
                  <a:invGamma/>
                  <a:alpha val="74001"/>
                </a:srgbClr>
              </a:gs>
              <a:gs pos="100000">
                <a:srgbClr val="66CCFF">
                  <a:alpha val="75999"/>
                </a:srgbClr>
              </a:gs>
            </a:gsLst>
            <a:lin ang="0" scaled="1"/>
          </a:gradFill>
          <a:ln w="9525">
            <a:solidFill>
              <a:schemeClr val="accent2"/>
            </a:solidFill>
            <a:round/>
            <a:headEnd/>
            <a:tailEnd/>
          </a:ln>
        </p:spPr>
        <p:txBody>
          <a:bodyPr/>
          <a:lstStyle/>
          <a:p>
            <a:pPr algn="ctr">
              <a:lnSpc>
                <a:spcPct val="130000"/>
              </a:lnSpc>
              <a:spcBef>
                <a:spcPct val="50000"/>
              </a:spcBef>
              <a:defRPr/>
            </a:pPr>
            <a:endParaRPr lang="en-US" sz="2400" b="1">
              <a:latin typeface="Times New Roman" pitchFamily="18" charset="0"/>
            </a:endParaRPr>
          </a:p>
        </p:txBody>
      </p:sp>
      <p:pic>
        <p:nvPicPr>
          <p:cNvPr id="1037" name="Picture 7" descr="lo-go-bo-y-te[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400" y="39688"/>
            <a:ext cx="965200"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08" r:id="rId1"/>
    <p:sldLayoutId id="2147484600" r:id="rId2"/>
    <p:sldLayoutId id="2147484609" r:id="rId3"/>
    <p:sldLayoutId id="2147484601" r:id="rId4"/>
    <p:sldLayoutId id="2147484602" r:id="rId5"/>
    <p:sldLayoutId id="2147484603" r:id="rId6"/>
    <p:sldLayoutId id="2147484604" r:id="rId7"/>
    <p:sldLayoutId id="2147484605" r:id="rId8"/>
    <p:sldLayoutId id="2147484610" r:id="rId9"/>
    <p:sldLayoutId id="2147484606" r:id="rId10"/>
    <p:sldLayoutId id="2147484607" r:id="rId11"/>
  </p:sldLayoutIdLst>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5.emf"/><Relationship Id="rId4" Type="http://schemas.openxmlformats.org/officeDocument/2006/relationships/oleObject" Target="../embeddings/oleObject1.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6.emf"/><Relationship Id="rId4" Type="http://schemas.openxmlformats.org/officeDocument/2006/relationships/oleObject" Target="../embeddings/oleObject2.bin"/></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57200" y="990600"/>
            <a:ext cx="8229600" cy="5334000"/>
          </a:xfrm>
        </p:spPr>
        <p:txBody>
          <a:bodyPr/>
          <a:lstStyle/>
          <a:p>
            <a:pPr algn="ctr">
              <a:buFont typeface="Wingdings 2" pitchFamily="18" charset="2"/>
              <a:buNone/>
            </a:pPr>
            <a:endParaRPr lang="en-US" sz="2400" b="1" smtClean="0">
              <a:latin typeface="Arial" charset="0"/>
              <a:cs typeface="Arial" charset="0"/>
            </a:endParaRPr>
          </a:p>
          <a:p>
            <a:pPr algn="ctr">
              <a:buFont typeface="Wingdings 2" pitchFamily="18" charset="2"/>
              <a:buNone/>
            </a:pPr>
            <a:r>
              <a:rPr lang="en-US" sz="2400" smtClean="0">
                <a:solidFill>
                  <a:srgbClr val="0070C0"/>
                </a:solidFill>
              </a:rPr>
              <a:t>ỦY BAN NHÂN DÂN TỈNH LONG AN</a:t>
            </a:r>
          </a:p>
          <a:p>
            <a:pPr algn="ctr">
              <a:buFont typeface="Wingdings 2" pitchFamily="18" charset="2"/>
              <a:buNone/>
            </a:pPr>
            <a:r>
              <a:rPr lang="en-US" sz="2400" b="1" smtClean="0">
                <a:solidFill>
                  <a:srgbClr val="0070C0"/>
                </a:solidFill>
              </a:rPr>
              <a:t>BAN CHỈ ĐẠO PHÒNG, CHỐNG TÁC HẠI THUỐC LÁ</a:t>
            </a:r>
            <a:endParaRPr lang="en-US" sz="2400" smtClean="0">
              <a:solidFill>
                <a:srgbClr val="0070C0"/>
              </a:solidFill>
            </a:endParaRPr>
          </a:p>
          <a:p>
            <a:pPr algn="ctr">
              <a:buFont typeface="Wingdings 2" pitchFamily="18" charset="2"/>
              <a:buNone/>
            </a:pPr>
            <a:endParaRPr lang="en-US" sz="2400" b="1" smtClean="0">
              <a:latin typeface="Arial" charset="0"/>
              <a:cs typeface="Arial" charset="0"/>
            </a:endParaRPr>
          </a:p>
          <a:p>
            <a:pPr algn="ctr">
              <a:buFont typeface="Wingdings 2" pitchFamily="18" charset="2"/>
              <a:buNone/>
            </a:pPr>
            <a:endParaRPr lang="en-US" sz="2400" b="1" smtClean="0">
              <a:latin typeface="Arial" charset="0"/>
              <a:cs typeface="Arial" charset="0"/>
            </a:endParaRPr>
          </a:p>
          <a:p>
            <a:pPr algn="ctr">
              <a:buFont typeface="Wingdings 2" pitchFamily="18" charset="2"/>
              <a:buNone/>
            </a:pPr>
            <a:endParaRPr lang="en-US" sz="2400" b="1" smtClean="0">
              <a:latin typeface="Arial" charset="0"/>
              <a:cs typeface="Arial" charset="0"/>
            </a:endParaRPr>
          </a:p>
          <a:p>
            <a:pPr algn="ctr">
              <a:buFont typeface="Wingdings 2" pitchFamily="18" charset="2"/>
              <a:buNone/>
            </a:pPr>
            <a:endParaRPr lang="en-US" sz="2400" b="1" smtClean="0">
              <a:latin typeface="Arial" charset="0"/>
              <a:cs typeface="Arial" charset="0"/>
            </a:endParaRPr>
          </a:p>
          <a:p>
            <a:pPr algn="ctr">
              <a:buFont typeface="Wingdings 2" pitchFamily="18" charset="2"/>
              <a:buNone/>
            </a:pPr>
            <a:r>
              <a:rPr lang="en-US" sz="2800" b="1" smtClean="0">
                <a:solidFill>
                  <a:srgbClr val="FF0000"/>
                </a:solidFill>
                <a:latin typeface="Arial" charset="0"/>
                <a:cs typeface="Arial" charset="0"/>
              </a:rPr>
              <a:t>Chương  trình phòng chống tác hại thuốc lá</a:t>
            </a:r>
          </a:p>
          <a:p>
            <a:pPr algn="ctr">
              <a:buFont typeface="Wingdings 2" pitchFamily="18" charset="2"/>
              <a:buNone/>
            </a:pPr>
            <a:endParaRPr lang="en-US" sz="2400" b="1" smtClean="0">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p:txBody>
          <a:bodyPr/>
          <a:lstStyle/>
          <a:p>
            <a:pPr algn="ctr" eaLnBrk="1" hangingPunct="1">
              <a:lnSpc>
                <a:spcPct val="140000"/>
              </a:lnSpc>
              <a:buFont typeface="Wingdings 2" pitchFamily="18" charset="2"/>
              <a:buNone/>
            </a:pPr>
            <a:r>
              <a:rPr lang="en-US" sz="2800" b="1" smtClean="0">
                <a:solidFill>
                  <a:srgbClr val="CC0000"/>
                </a:solidFill>
                <a:latin typeface="Times New Roman" pitchFamily="18" charset="0"/>
                <a:cs typeface="Times New Roman" pitchFamily="18" charset="0"/>
              </a:rPr>
              <a:t>PHẦN II</a:t>
            </a:r>
          </a:p>
          <a:p>
            <a:pPr algn="ctr" eaLnBrk="1" hangingPunct="1">
              <a:lnSpc>
                <a:spcPct val="140000"/>
              </a:lnSpc>
              <a:buFont typeface="Wingdings 2" pitchFamily="18" charset="2"/>
              <a:buNone/>
            </a:pPr>
            <a:r>
              <a:rPr lang="en-US" sz="2800" b="1" smtClean="0">
                <a:solidFill>
                  <a:srgbClr val="CC0000"/>
                </a:solidFill>
                <a:latin typeface="Times New Roman" pitchFamily="18" charset="0"/>
                <a:cs typeface="Times New Roman" pitchFamily="18" charset="0"/>
              </a:rPr>
              <a:t>TÁC HẠI CỦA HÚT THUỐC </a:t>
            </a:r>
          </a:p>
          <a:p>
            <a:pPr algn="ctr" eaLnBrk="1" hangingPunct="1">
              <a:lnSpc>
                <a:spcPct val="140000"/>
              </a:lnSpc>
              <a:buFont typeface="Wingdings 2" pitchFamily="18" charset="2"/>
              <a:buNone/>
            </a:pPr>
            <a:r>
              <a:rPr lang="en-US" sz="2800" b="1" smtClean="0">
                <a:solidFill>
                  <a:srgbClr val="CC0000"/>
                </a:solidFill>
                <a:latin typeface="Times New Roman" pitchFamily="18" charset="0"/>
                <a:cs typeface="Times New Roman" pitchFamily="18" charset="0"/>
              </a:rPr>
              <a:t>Và</a:t>
            </a:r>
          </a:p>
          <a:p>
            <a:pPr algn="ctr" eaLnBrk="1" hangingPunct="1">
              <a:lnSpc>
                <a:spcPct val="140000"/>
              </a:lnSpc>
              <a:buFont typeface="Wingdings 2" pitchFamily="18" charset="2"/>
              <a:buNone/>
            </a:pPr>
            <a:r>
              <a:rPr lang="en-US" sz="2800" b="1" smtClean="0">
                <a:solidFill>
                  <a:srgbClr val="CC0000"/>
                </a:solidFill>
                <a:latin typeface="Times New Roman" pitchFamily="18" charset="0"/>
                <a:cs typeface="Times New Roman" pitchFamily="18" charset="0"/>
              </a:rPr>
              <a:t>HÚT THUỐC THỤ ĐỘNG</a:t>
            </a:r>
          </a:p>
          <a:p>
            <a:pPr eaLnBrk="1" hangingPunct="1"/>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idx="4294967295"/>
          </p:nvPr>
        </p:nvSpPr>
        <p:spPr>
          <a:xfrm>
            <a:off x="1295400" y="274638"/>
            <a:ext cx="7848600" cy="563562"/>
          </a:xfrm>
        </p:spPr>
        <p:txBody>
          <a:bodyPr>
            <a:normAutofit fontScale="90000"/>
          </a:bodyPr>
          <a:lstStyle/>
          <a:p>
            <a:pPr eaLnBrk="1" fontAlgn="auto" hangingPunct="1">
              <a:spcAft>
                <a:spcPts val="0"/>
              </a:spcAft>
              <a:defRPr/>
            </a:pPr>
            <a:r>
              <a:rPr lang="en-US"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Thành</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phần</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khói</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thuốc</a:t>
            </a:r>
            <a:endPar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363" name="Rectangle 3"/>
          <p:cNvSpPr>
            <a:spLocks noGrp="1" noChangeArrowheads="1"/>
          </p:cNvSpPr>
          <p:nvPr>
            <p:ph type="body" sz="half" idx="4294967295"/>
          </p:nvPr>
        </p:nvSpPr>
        <p:spPr>
          <a:xfrm>
            <a:off x="0" y="1371600"/>
            <a:ext cx="3957638" cy="2147888"/>
          </a:xfrm>
        </p:spPr>
        <p:txBody>
          <a:bodyPr/>
          <a:lstStyle/>
          <a:p>
            <a:pPr lvl="1" eaLnBrk="1" hangingPunct="1"/>
            <a:r>
              <a:rPr lang="en-US" b="1" smtClean="0">
                <a:latin typeface="Times New Roman" pitchFamily="18" charset="0"/>
                <a:cs typeface="Times New Roman" pitchFamily="18" charset="0"/>
              </a:rPr>
              <a:t>7000 chất hóa học </a:t>
            </a:r>
          </a:p>
          <a:p>
            <a:pPr lvl="1" eaLnBrk="1" hangingPunct="1"/>
            <a:r>
              <a:rPr lang="en-US" sz="2600" b="1" smtClean="0">
                <a:latin typeface="Times New Roman" pitchFamily="18" charset="0"/>
                <a:cs typeface="Times New Roman" pitchFamily="18" charset="0"/>
              </a:rPr>
              <a:t>69 chất gây ung thư</a:t>
            </a:r>
          </a:p>
          <a:p>
            <a:pPr lvl="1" eaLnBrk="1" hangingPunct="1"/>
            <a:r>
              <a:rPr lang="en-US" sz="2600" b="1" smtClean="0">
                <a:latin typeface="Times New Roman" pitchFamily="18" charset="0"/>
                <a:cs typeface="Times New Roman" pitchFamily="18" charset="0"/>
              </a:rPr>
              <a:t>Nicotine</a:t>
            </a:r>
          </a:p>
        </p:txBody>
      </p:sp>
      <p:sp>
        <p:nvSpPr>
          <p:cNvPr id="13316" name="Rectangle 4"/>
          <p:cNvSpPr>
            <a:spLocks noGrp="1" noChangeArrowheads="1"/>
          </p:cNvSpPr>
          <p:nvPr>
            <p:ph type="body" sz="half" idx="4294967295"/>
          </p:nvPr>
        </p:nvSpPr>
        <p:spPr>
          <a:xfrm>
            <a:off x="5540375" y="1295400"/>
            <a:ext cx="3603625" cy="1454150"/>
          </a:xfrm>
        </p:spPr>
        <p:txBody>
          <a:bodyPr>
            <a:normAutofit fontScale="92500"/>
          </a:bodyPr>
          <a:lstStyle/>
          <a:p>
            <a:pPr marL="640080" lvl="1" indent="-246888" eaLnBrk="1" fontAlgn="auto" hangingPunct="1">
              <a:spcAft>
                <a:spcPts val="0"/>
              </a:spcAft>
              <a:buFont typeface="Wingdings 2"/>
              <a:buChar char=""/>
              <a:defRPr/>
            </a:pPr>
            <a:r>
              <a:rPr lang="en-US" sz="2600" b="1" smtClean="0">
                <a:latin typeface="Times New Roman" pitchFamily="18" charset="0"/>
                <a:cs typeface="Times New Roman" pitchFamily="18" charset="0"/>
              </a:rPr>
              <a:t>Nhựa thuốc lá (Tar)</a:t>
            </a:r>
          </a:p>
          <a:p>
            <a:pPr marL="640080" lvl="1" indent="-246888" eaLnBrk="1" fontAlgn="auto" hangingPunct="1">
              <a:spcAft>
                <a:spcPts val="0"/>
              </a:spcAft>
              <a:buFont typeface="Wingdings 2"/>
              <a:buChar char=""/>
              <a:defRPr/>
            </a:pPr>
            <a:r>
              <a:rPr lang="en-US" sz="2600" b="1" smtClean="0">
                <a:latin typeface="Times New Roman" pitchFamily="18" charset="0"/>
                <a:cs typeface="Times New Roman" pitchFamily="18" charset="0"/>
              </a:rPr>
              <a:t>Các-bon mô-nô-xít</a:t>
            </a:r>
          </a:p>
          <a:p>
            <a:pPr marL="640080" lvl="1" indent="-246888" eaLnBrk="1" fontAlgn="auto" hangingPunct="1">
              <a:spcAft>
                <a:spcPts val="0"/>
              </a:spcAft>
              <a:buFont typeface="Wingdings 2"/>
              <a:buChar char=""/>
              <a:defRPr/>
            </a:pPr>
            <a:r>
              <a:rPr lang="en-US" sz="2600" b="1" smtClean="0">
                <a:latin typeface="Times New Roman" pitchFamily="18" charset="0"/>
                <a:cs typeface="Times New Roman" pitchFamily="18" charset="0"/>
              </a:rPr>
              <a:t>Chất phụ gia</a:t>
            </a:r>
          </a:p>
        </p:txBody>
      </p:sp>
      <p:pic>
        <p:nvPicPr>
          <p:cNvPr id="15365" name="Picture 5" descr="Sucked in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3048000"/>
            <a:ext cx="8634412" cy="318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rmAutofit fontScale="90000"/>
          </a:bodyPr>
          <a:lstStyle/>
          <a:p>
            <a:pPr>
              <a:defRPr/>
            </a:pPr>
            <a:r>
              <a:rPr lang="en-US" dirty="0" smtClean="0">
                <a:solidFill>
                  <a:srgbClr val="000000"/>
                </a:solidFill>
                <a:latin typeface="Times New Roman"/>
                <a:ea typeface="Times New Roman"/>
              </a:rPr>
              <a:t> </a:t>
            </a:r>
            <a:r>
              <a:rPr lang="en-US" b="1" dirty="0" smtClean="0">
                <a:solidFill>
                  <a:srgbClr val="000000"/>
                </a:solidFill>
                <a:latin typeface="Arial" pitchFamily="34" charset="0"/>
                <a:ea typeface="Times New Roman"/>
                <a:cs typeface="Arial" pitchFamily="34" charset="0"/>
              </a:rPr>
              <a:t>Nicotine</a:t>
            </a:r>
            <a:br>
              <a:rPr lang="en-US" b="1" dirty="0" smtClean="0">
                <a:solidFill>
                  <a:srgbClr val="000000"/>
                </a:solidFill>
                <a:latin typeface="Arial" pitchFamily="34" charset="0"/>
                <a:ea typeface="Times New Roman"/>
                <a:cs typeface="Arial" pitchFamily="34" charset="0"/>
              </a:rPr>
            </a:br>
            <a:endParaRPr lang="en-US" dirty="0"/>
          </a:p>
        </p:txBody>
      </p:sp>
      <p:sp>
        <p:nvSpPr>
          <p:cNvPr id="16387" name="Content Placeholder 2"/>
          <p:cNvSpPr>
            <a:spLocks noGrp="1"/>
          </p:cNvSpPr>
          <p:nvPr>
            <p:ph idx="1"/>
          </p:nvPr>
        </p:nvSpPr>
        <p:spPr/>
        <p:txBody>
          <a:bodyPr/>
          <a:lstStyle/>
          <a:p>
            <a:pPr>
              <a:buFont typeface="Arial" charset="0"/>
              <a:buChar char="–"/>
            </a:pPr>
            <a:r>
              <a:rPr lang="en-US" smtClean="0">
                <a:solidFill>
                  <a:srgbClr val="000000"/>
                </a:solidFill>
                <a:latin typeface="Arial" charset="0"/>
                <a:ea typeface="Times New Roman" pitchFamily="18" charset="0"/>
                <a:cs typeface="Arial" charset="0"/>
              </a:rPr>
              <a:t>Nicotine là một chất không màu.</a:t>
            </a:r>
          </a:p>
          <a:p>
            <a:pPr>
              <a:buFont typeface="Arial" charset="0"/>
              <a:buChar char="–"/>
            </a:pPr>
            <a:r>
              <a:rPr lang="en-US" smtClean="0">
                <a:latin typeface="Arial" charset="0"/>
                <a:ea typeface="Times New Roman" pitchFamily="18" charset="0"/>
                <a:cs typeface="Arial" charset="0"/>
              </a:rPr>
              <a:t>Nicotine được hấp thụ qua da, miệng và niêm mạc mũi hoặc hít vào phổi.</a:t>
            </a:r>
          </a:p>
          <a:p>
            <a:pPr>
              <a:buFont typeface="Arial" charset="0"/>
              <a:buChar char="–"/>
            </a:pPr>
            <a:r>
              <a:rPr lang="en-US" smtClean="0">
                <a:latin typeface="Arial" charset="0"/>
                <a:ea typeface="Times New Roman" pitchFamily="18" charset="0"/>
                <a:cs typeface="Arial" charset="0"/>
              </a:rPr>
              <a:t>Mỗi điếu thuốc có khoảng 1 đến 2 mg nicotine.</a:t>
            </a:r>
          </a:p>
          <a:p>
            <a:pPr>
              <a:buFont typeface="Arial" charset="0"/>
              <a:buChar char="–"/>
            </a:pPr>
            <a:r>
              <a:rPr lang="en-US" smtClean="0">
                <a:latin typeface="Arial" charset="0"/>
                <a:ea typeface="Times New Roman" pitchFamily="18" charset="0"/>
                <a:cs typeface="Arial" charset="0"/>
              </a:rPr>
              <a:t>Nicotine nhanh chóng đến não, trong vòng 10 giây sau khi hít vào. </a:t>
            </a:r>
          </a:p>
          <a:p>
            <a:pPr>
              <a:buFont typeface="Arial" charset="0"/>
              <a:buChar char="–"/>
            </a:pPr>
            <a:r>
              <a:rPr lang="en-US" smtClean="0">
                <a:latin typeface="Arial" charset="0"/>
                <a:ea typeface="Times New Roman" pitchFamily="18" charset="0"/>
                <a:cs typeface="Arial" charset="0"/>
              </a:rPr>
              <a:t>Tác dụng gây nghiện của nicotine một cách nhanh chóng đến não.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914400" y="1143000"/>
            <a:ext cx="8229600" cy="152400"/>
          </a:xfrm>
          <a:prstGeom prst="rect">
            <a:avLst/>
          </a:prstGeom>
          <a:noFill/>
          <a:ln w="9525">
            <a:noFill/>
            <a:miter lim="800000"/>
            <a:headEnd/>
            <a:tailEnd/>
          </a:ln>
        </p:spPr>
        <p:txBody>
          <a:bodyPr lIns="0" rIns="0" bIns="0" anchor="b">
            <a:normAutofit fontScale="25000" lnSpcReduction="20000"/>
          </a:bodyPr>
          <a:lstStyle/>
          <a:p>
            <a:pPr algn="ctr" eaLnBrk="0" hangingPunct="0">
              <a:defRPr/>
            </a:pPr>
            <a:endParaRPr lang="en-US" sz="5000" b="1">
              <a:solidFill>
                <a:schemeClr val="tx2"/>
              </a:solidFill>
              <a:latin typeface="Arial" pitchFamily="34" charset="0"/>
              <a:ea typeface="+mj-ea"/>
              <a:cs typeface="Arial" pitchFamily="34" charset="0"/>
            </a:endParaRPr>
          </a:p>
          <a:p>
            <a:pPr algn="ctr" eaLnBrk="0" hangingPunct="0">
              <a:defRPr/>
            </a:pPr>
            <a:endParaRPr lang="en-US" sz="10700" b="1">
              <a:solidFill>
                <a:srgbClr val="D34817"/>
              </a:solidFill>
              <a:latin typeface="Arial" pitchFamily="34" charset="0"/>
              <a:ea typeface="+mj-ea"/>
              <a:cs typeface="Arial" pitchFamily="34" charset="0"/>
            </a:endParaRPr>
          </a:p>
          <a:p>
            <a:pPr algn="ctr" eaLnBrk="0" hangingPunct="0">
              <a:defRPr/>
            </a:pPr>
            <a:endParaRPr lang="en-US" sz="10700" b="1">
              <a:solidFill>
                <a:srgbClr val="D34817"/>
              </a:solidFill>
              <a:latin typeface="Arial" pitchFamily="34" charset="0"/>
              <a:ea typeface="+mj-ea"/>
              <a:cs typeface="Arial" pitchFamily="34" charset="0"/>
            </a:endParaRPr>
          </a:p>
          <a:p>
            <a:pPr algn="ctr" eaLnBrk="0" hangingPunct="0">
              <a:defRPr/>
            </a:pPr>
            <a:endParaRPr lang="en-US" sz="10700" b="1">
              <a:solidFill>
                <a:srgbClr val="D34817"/>
              </a:solidFill>
              <a:latin typeface="Arial" pitchFamily="34" charset="0"/>
              <a:ea typeface="+mj-ea"/>
              <a:cs typeface="Arial" pitchFamily="34" charset="0"/>
            </a:endParaRPr>
          </a:p>
          <a:p>
            <a:pPr algn="ctr" eaLnBrk="0" hangingPunct="0">
              <a:defRPr/>
            </a:pPr>
            <a:endParaRPr lang="en-US" sz="10700" b="1">
              <a:solidFill>
                <a:srgbClr val="D34817"/>
              </a:solidFill>
              <a:latin typeface="Arial" pitchFamily="34" charset="0"/>
              <a:ea typeface="+mj-ea"/>
              <a:cs typeface="Arial" pitchFamily="34" charset="0"/>
            </a:endParaRPr>
          </a:p>
          <a:p>
            <a:pPr algn="ctr" eaLnBrk="0" hangingPunct="0">
              <a:defRPr/>
            </a:pPr>
            <a:endParaRPr lang="en-US" sz="10700" b="1">
              <a:solidFill>
                <a:srgbClr val="D34817"/>
              </a:solidFill>
              <a:latin typeface="Arial" pitchFamily="34" charset="0"/>
              <a:ea typeface="+mj-ea"/>
              <a:cs typeface="Arial" pitchFamily="34" charset="0"/>
            </a:endParaRPr>
          </a:p>
          <a:p>
            <a:pPr algn="ctr" eaLnBrk="0" hangingPunct="0">
              <a:defRPr/>
            </a:pPr>
            <a:endParaRPr lang="en-US" sz="10700" b="1">
              <a:solidFill>
                <a:srgbClr val="D34817"/>
              </a:solidFill>
              <a:latin typeface="Arial" pitchFamily="34" charset="0"/>
              <a:ea typeface="+mj-ea"/>
              <a:cs typeface="Arial" pitchFamily="34" charset="0"/>
            </a:endParaRPr>
          </a:p>
          <a:p>
            <a:pPr algn="ctr" eaLnBrk="0" hangingPunct="0">
              <a:defRPr/>
            </a:pPr>
            <a:endParaRPr lang="en-US" sz="10700" b="1">
              <a:solidFill>
                <a:srgbClr val="D34817"/>
              </a:solidFill>
              <a:latin typeface="Arial" pitchFamily="34" charset="0"/>
              <a:ea typeface="+mj-ea"/>
              <a:cs typeface="Arial" pitchFamily="34" charset="0"/>
            </a:endParaRPr>
          </a:p>
          <a:p>
            <a:pPr algn="ctr" eaLnBrk="0" hangingPunct="0">
              <a:defRPr/>
            </a:pPr>
            <a:endParaRPr lang="en-US" sz="10700" b="1">
              <a:solidFill>
                <a:srgbClr val="D34817"/>
              </a:solidFill>
              <a:latin typeface="Arial" pitchFamily="34" charset="0"/>
              <a:ea typeface="+mj-ea"/>
              <a:cs typeface="Arial" pitchFamily="34" charset="0"/>
            </a:endParaRPr>
          </a:p>
          <a:p>
            <a:pPr algn="ctr" eaLnBrk="0" hangingPunct="0">
              <a:defRPr/>
            </a:pPr>
            <a:endParaRPr lang="en-US" sz="10700" b="1">
              <a:solidFill>
                <a:srgbClr val="D34817"/>
              </a:solidFill>
              <a:latin typeface="Arial" pitchFamily="34" charset="0"/>
              <a:ea typeface="+mj-ea"/>
              <a:cs typeface="Arial" pitchFamily="34" charset="0"/>
            </a:endParaRPr>
          </a:p>
          <a:p>
            <a:pPr algn="ctr" eaLnBrk="0" hangingPunct="0">
              <a:defRPr/>
            </a:pPr>
            <a:endParaRPr lang="en-US" sz="10700" b="1">
              <a:solidFill>
                <a:srgbClr val="D34817"/>
              </a:solidFill>
              <a:latin typeface="Arial" pitchFamily="34" charset="0"/>
              <a:ea typeface="+mj-ea"/>
              <a:cs typeface="Arial" pitchFamily="34" charset="0"/>
            </a:endParaRPr>
          </a:p>
          <a:p>
            <a:pPr algn="ctr" eaLnBrk="0" hangingPunct="0">
              <a:defRPr/>
            </a:pPr>
            <a:endParaRPr lang="en-US" sz="10700" b="1">
              <a:solidFill>
                <a:srgbClr val="D34817"/>
              </a:solidFill>
              <a:latin typeface="Arial" pitchFamily="34" charset="0"/>
              <a:ea typeface="+mj-ea"/>
              <a:cs typeface="Arial" pitchFamily="34" charset="0"/>
            </a:endParaRPr>
          </a:p>
          <a:p>
            <a:pPr algn="ctr" eaLnBrk="0" hangingPunct="0">
              <a:defRPr/>
            </a:pPr>
            <a:endParaRPr lang="en-US" sz="10700" b="1">
              <a:solidFill>
                <a:srgbClr val="D34817"/>
              </a:solidFill>
              <a:latin typeface="Arial" pitchFamily="34" charset="0"/>
              <a:ea typeface="+mj-ea"/>
              <a:cs typeface="Arial" pitchFamily="34" charset="0"/>
            </a:endParaRPr>
          </a:p>
          <a:p>
            <a:pPr algn="ctr" eaLnBrk="0" hangingPunct="0">
              <a:defRPr/>
            </a:pPr>
            <a:r>
              <a:rPr lang="en-US" sz="12800" b="1">
                <a:solidFill>
                  <a:srgbClr val="D34817"/>
                </a:solidFill>
                <a:latin typeface="Arial" pitchFamily="34" charset="0"/>
                <a:ea typeface="+mj-ea"/>
                <a:cs typeface="Arial" pitchFamily="34" charset="0"/>
              </a:rPr>
              <a:t>Monoxit </a:t>
            </a:r>
            <a:r>
              <a:rPr lang="en-US" sz="12800" b="1" dirty="0">
                <a:solidFill>
                  <a:srgbClr val="D34817"/>
                </a:solidFill>
                <a:latin typeface="Arial" pitchFamily="34" charset="0"/>
                <a:ea typeface="+mj-ea"/>
                <a:cs typeface="Arial" pitchFamily="34" charset="0"/>
              </a:rPr>
              <a:t>carbon (</a:t>
            </a:r>
            <a:r>
              <a:rPr lang="en-US" sz="12800" b="1" dirty="0" err="1">
                <a:solidFill>
                  <a:srgbClr val="D34817"/>
                </a:solidFill>
                <a:latin typeface="Arial" pitchFamily="34" charset="0"/>
                <a:ea typeface="+mj-ea"/>
                <a:cs typeface="Arial" pitchFamily="34" charset="0"/>
              </a:rPr>
              <a:t>khí</a:t>
            </a:r>
            <a:r>
              <a:rPr lang="en-US" sz="12800" b="1" dirty="0">
                <a:solidFill>
                  <a:srgbClr val="D34817"/>
                </a:solidFill>
                <a:latin typeface="Arial" pitchFamily="34" charset="0"/>
                <a:ea typeface="+mj-ea"/>
                <a:cs typeface="Arial" pitchFamily="34" charset="0"/>
              </a:rPr>
              <a:t> </a:t>
            </a:r>
            <a:r>
              <a:rPr lang="en-US" sz="12800" b="1">
                <a:solidFill>
                  <a:srgbClr val="D34817"/>
                </a:solidFill>
                <a:latin typeface="Arial" pitchFamily="34" charset="0"/>
                <a:ea typeface="+mj-ea"/>
                <a:cs typeface="Arial" pitchFamily="34" charset="0"/>
              </a:rPr>
              <a:t>CO)</a:t>
            </a:r>
            <a:r>
              <a:rPr lang="en-US" sz="10700" dirty="0">
                <a:solidFill>
                  <a:srgbClr val="D34817"/>
                </a:solidFill>
                <a:latin typeface="Arial" pitchFamily="34" charset="0"/>
                <a:ea typeface="+mj-ea"/>
                <a:cs typeface="Arial" pitchFamily="34" charset="0"/>
              </a:rPr>
              <a:t/>
            </a:r>
            <a:br>
              <a:rPr lang="en-US" sz="10700" dirty="0">
                <a:solidFill>
                  <a:srgbClr val="D34817"/>
                </a:solidFill>
                <a:latin typeface="Arial" pitchFamily="34" charset="0"/>
                <a:ea typeface="+mj-ea"/>
                <a:cs typeface="Arial" pitchFamily="34" charset="0"/>
              </a:rPr>
            </a:br>
            <a:endParaRPr lang="en-US" sz="10700" dirty="0">
              <a:solidFill>
                <a:srgbClr val="D34817"/>
              </a:solidFill>
              <a:latin typeface="Arial" pitchFamily="34" charset="0"/>
              <a:ea typeface="+mj-ea"/>
              <a:cs typeface="Arial" pitchFamily="34" charset="0"/>
            </a:endParaRPr>
          </a:p>
        </p:txBody>
      </p:sp>
      <p:sp>
        <p:nvSpPr>
          <p:cNvPr id="5" name="Content Placeholder 2"/>
          <p:cNvSpPr txBox="1">
            <a:spLocks/>
          </p:cNvSpPr>
          <p:nvPr/>
        </p:nvSpPr>
        <p:spPr bwMode="auto">
          <a:xfrm>
            <a:off x="533400" y="1676400"/>
            <a:ext cx="8229600" cy="4525963"/>
          </a:xfrm>
          <a:prstGeom prst="rect">
            <a:avLst/>
          </a:prstGeom>
          <a:noFill/>
          <a:ln w="9525">
            <a:noFill/>
            <a:miter lim="800000"/>
            <a:headEnd/>
            <a:tailEnd/>
          </a:ln>
        </p:spPr>
        <p:txBody>
          <a:bodyPr>
            <a:normAutofit/>
          </a:bodyPr>
          <a:lstStyle/>
          <a:p>
            <a:pPr marL="273050" indent="-273050" algn="just" eaLnBrk="0" hangingPunct="0">
              <a:spcBef>
                <a:spcPct val="20000"/>
              </a:spcBef>
              <a:buClr>
                <a:srgbClr val="0BD0D9"/>
              </a:buClr>
              <a:buSzPct val="95000"/>
              <a:defRPr/>
            </a:pPr>
            <a:endParaRPr lang="en-US" sz="2600" dirty="0">
              <a:latin typeface="Arial" pitchFamily="34" charset="0"/>
              <a:cs typeface="Arial" pitchFamily="34" charset="0"/>
            </a:endParaRPr>
          </a:p>
          <a:p>
            <a:pPr marL="273050" indent="-273050" algn="just" eaLnBrk="0" hangingPunct="0">
              <a:spcBef>
                <a:spcPct val="20000"/>
              </a:spcBef>
              <a:buClr>
                <a:srgbClr val="0BD0D9"/>
              </a:buClr>
              <a:buSzPct val="95000"/>
              <a:buFont typeface="Arial" pitchFamily="34" charset="0"/>
              <a:buChar char="–"/>
              <a:defRPr/>
            </a:pPr>
            <a:r>
              <a:rPr lang="en-US" sz="2600" dirty="0" err="1">
                <a:latin typeface="Arial" pitchFamily="34" charset="0"/>
                <a:cs typeface="Arial" pitchFamily="34" charset="0"/>
              </a:rPr>
              <a:t>Khí</a:t>
            </a:r>
            <a:r>
              <a:rPr lang="en-US" sz="2600" dirty="0">
                <a:latin typeface="Arial" pitchFamily="34" charset="0"/>
                <a:cs typeface="Arial" pitchFamily="34" charset="0"/>
              </a:rPr>
              <a:t> CO </a:t>
            </a:r>
            <a:r>
              <a:rPr lang="en-US" sz="2600" dirty="0" err="1">
                <a:latin typeface="Arial" pitchFamily="34" charset="0"/>
                <a:cs typeface="Arial" pitchFamily="34" charset="0"/>
              </a:rPr>
              <a:t>đi</a:t>
            </a:r>
            <a:r>
              <a:rPr lang="en-US" sz="2600" dirty="0">
                <a:latin typeface="Arial" pitchFamily="34" charset="0"/>
                <a:cs typeface="Arial" pitchFamily="34" charset="0"/>
              </a:rPr>
              <a:t> </a:t>
            </a:r>
            <a:r>
              <a:rPr lang="en-US" sz="2600" dirty="0" err="1">
                <a:latin typeface="Arial" pitchFamily="34" charset="0"/>
                <a:cs typeface="Arial" pitchFamily="34" charset="0"/>
              </a:rPr>
              <a:t>nhanh</a:t>
            </a:r>
            <a:r>
              <a:rPr lang="en-US" sz="2600" dirty="0">
                <a:latin typeface="Arial" pitchFamily="34" charset="0"/>
                <a:cs typeface="Arial" pitchFamily="34" charset="0"/>
              </a:rPr>
              <a:t> </a:t>
            </a:r>
            <a:r>
              <a:rPr lang="en-US" sz="2600" dirty="0" err="1">
                <a:latin typeface="Arial" pitchFamily="34" charset="0"/>
                <a:cs typeface="Arial" pitchFamily="34" charset="0"/>
              </a:rPr>
              <a:t>vào</a:t>
            </a:r>
            <a:r>
              <a:rPr lang="en-US" sz="2600" dirty="0">
                <a:latin typeface="Arial" pitchFamily="34" charset="0"/>
                <a:cs typeface="Arial" pitchFamily="34" charset="0"/>
              </a:rPr>
              <a:t> </a:t>
            </a:r>
            <a:r>
              <a:rPr lang="en-US" sz="2600" dirty="0" err="1">
                <a:latin typeface="Arial" pitchFamily="34" charset="0"/>
                <a:cs typeface="Arial" pitchFamily="34" charset="0"/>
              </a:rPr>
              <a:t>máu</a:t>
            </a:r>
            <a:r>
              <a:rPr lang="en-US" sz="2600" dirty="0">
                <a:latin typeface="Arial" pitchFamily="34" charset="0"/>
                <a:cs typeface="Arial" pitchFamily="34" charset="0"/>
              </a:rPr>
              <a:t> </a:t>
            </a:r>
            <a:r>
              <a:rPr lang="en-US" sz="2600" dirty="0" err="1">
                <a:latin typeface="Arial" pitchFamily="34" charset="0"/>
                <a:cs typeface="Arial" pitchFamily="34" charset="0"/>
              </a:rPr>
              <a:t>và</a:t>
            </a:r>
            <a:r>
              <a:rPr lang="en-US" sz="2600" dirty="0">
                <a:latin typeface="Arial" pitchFamily="34" charset="0"/>
                <a:cs typeface="Arial" pitchFamily="34" charset="0"/>
              </a:rPr>
              <a:t> </a:t>
            </a:r>
            <a:r>
              <a:rPr lang="en-US" sz="2600" dirty="0" err="1">
                <a:latin typeface="Arial" pitchFamily="34" charset="0"/>
                <a:cs typeface="Arial" pitchFamily="34" charset="0"/>
              </a:rPr>
              <a:t>chiếm</a:t>
            </a:r>
            <a:r>
              <a:rPr lang="en-US" sz="2600" dirty="0">
                <a:latin typeface="Arial" pitchFamily="34" charset="0"/>
                <a:cs typeface="Arial" pitchFamily="34" charset="0"/>
              </a:rPr>
              <a:t> </a:t>
            </a:r>
            <a:r>
              <a:rPr lang="en-US" sz="2600" dirty="0" err="1">
                <a:latin typeface="Arial" pitchFamily="34" charset="0"/>
                <a:cs typeface="Arial" pitchFamily="34" charset="0"/>
              </a:rPr>
              <a:t>chỗ</a:t>
            </a:r>
            <a:r>
              <a:rPr lang="en-US" sz="2600" dirty="0">
                <a:latin typeface="Arial" pitchFamily="34" charset="0"/>
                <a:cs typeface="Arial" pitchFamily="34" charset="0"/>
              </a:rPr>
              <a:t> </a:t>
            </a:r>
            <a:r>
              <a:rPr lang="en-US" sz="2600" dirty="0" err="1">
                <a:latin typeface="Arial" pitchFamily="34" charset="0"/>
                <a:cs typeface="Arial" pitchFamily="34" charset="0"/>
              </a:rPr>
              <a:t>của</a:t>
            </a:r>
            <a:r>
              <a:rPr lang="en-US" sz="2600" dirty="0">
                <a:latin typeface="Arial" pitchFamily="34" charset="0"/>
                <a:cs typeface="Arial" pitchFamily="34" charset="0"/>
              </a:rPr>
              <a:t> oxy </a:t>
            </a:r>
            <a:r>
              <a:rPr lang="en-US" sz="2600" dirty="0" err="1">
                <a:latin typeface="Arial" pitchFamily="34" charset="0"/>
                <a:cs typeface="Arial" pitchFamily="34" charset="0"/>
              </a:rPr>
              <a:t>trên</a:t>
            </a:r>
            <a:r>
              <a:rPr lang="en-US" sz="2600" dirty="0">
                <a:latin typeface="Arial" pitchFamily="34" charset="0"/>
                <a:cs typeface="Arial" pitchFamily="34" charset="0"/>
              </a:rPr>
              <a:t> </a:t>
            </a:r>
            <a:r>
              <a:rPr lang="en-US" sz="2600" dirty="0" err="1">
                <a:latin typeface="Arial" pitchFamily="34" charset="0"/>
                <a:cs typeface="Arial" pitchFamily="34" charset="0"/>
              </a:rPr>
              <a:t>hồng</a:t>
            </a:r>
            <a:r>
              <a:rPr lang="en-US" sz="2600" dirty="0">
                <a:latin typeface="Arial" pitchFamily="34" charset="0"/>
                <a:cs typeface="Arial" pitchFamily="34" charset="0"/>
              </a:rPr>
              <a:t> </a:t>
            </a:r>
            <a:r>
              <a:rPr lang="en-US" sz="2600" dirty="0" err="1">
                <a:latin typeface="Arial" pitchFamily="34" charset="0"/>
                <a:cs typeface="Arial" pitchFamily="34" charset="0"/>
              </a:rPr>
              <a:t>cầu</a:t>
            </a:r>
            <a:r>
              <a:rPr lang="en-US" sz="2600">
                <a:latin typeface="Arial" pitchFamily="34" charset="0"/>
                <a:cs typeface="Arial" pitchFamily="34" charset="0"/>
              </a:rPr>
              <a:t>. Sau khi hút </a:t>
            </a:r>
            <a:r>
              <a:rPr lang="en-US" sz="2600" dirty="0" err="1">
                <a:latin typeface="Arial" pitchFamily="34" charset="0"/>
                <a:cs typeface="Arial" pitchFamily="34" charset="0"/>
              </a:rPr>
              <a:t>thuốc</a:t>
            </a:r>
            <a:r>
              <a:rPr lang="en-US" sz="2600" dirty="0">
                <a:latin typeface="Arial" pitchFamily="34" charset="0"/>
                <a:cs typeface="Arial" pitchFamily="34" charset="0"/>
              </a:rPr>
              <a:t> </a:t>
            </a:r>
            <a:r>
              <a:rPr lang="en-US" sz="2600" dirty="0" err="1">
                <a:latin typeface="Arial" pitchFamily="34" charset="0"/>
                <a:cs typeface="Arial" pitchFamily="34" charset="0"/>
              </a:rPr>
              <a:t>lá</a:t>
            </a:r>
            <a:r>
              <a:rPr lang="en-US" sz="2600" dirty="0">
                <a:latin typeface="Arial" pitchFamily="34" charset="0"/>
                <a:cs typeface="Arial" pitchFamily="34" charset="0"/>
              </a:rPr>
              <a:t>, </a:t>
            </a:r>
            <a:r>
              <a:rPr lang="en-US" sz="2600" dirty="0" err="1">
                <a:latin typeface="Arial" pitchFamily="34" charset="0"/>
                <a:cs typeface="Arial" pitchFamily="34" charset="0"/>
              </a:rPr>
              <a:t>một</a:t>
            </a:r>
            <a:r>
              <a:rPr lang="en-US" sz="2600" dirty="0">
                <a:latin typeface="Arial" pitchFamily="34" charset="0"/>
                <a:cs typeface="Arial" pitchFamily="34" charset="0"/>
              </a:rPr>
              <a:t> </a:t>
            </a:r>
            <a:r>
              <a:rPr lang="en-US" sz="2600" dirty="0" err="1">
                <a:latin typeface="Arial" pitchFamily="34" charset="0"/>
                <a:cs typeface="Arial" pitchFamily="34" charset="0"/>
              </a:rPr>
              <a:t>lượng</a:t>
            </a:r>
            <a:r>
              <a:rPr lang="en-US" sz="2600" dirty="0">
                <a:latin typeface="Arial" pitchFamily="34" charset="0"/>
                <a:cs typeface="Arial" pitchFamily="34" charset="0"/>
              </a:rPr>
              <a:t> </a:t>
            </a:r>
            <a:r>
              <a:rPr lang="en-US" sz="2600" dirty="0" err="1">
                <a:latin typeface="Arial" pitchFamily="34" charset="0"/>
                <a:cs typeface="Arial" pitchFamily="34" charset="0"/>
              </a:rPr>
              <a:t>hồng</a:t>
            </a:r>
            <a:r>
              <a:rPr lang="en-US" sz="2600" dirty="0">
                <a:latin typeface="Arial" pitchFamily="34" charset="0"/>
                <a:cs typeface="Arial" pitchFamily="34" charset="0"/>
              </a:rPr>
              <a:t> </a:t>
            </a:r>
            <a:r>
              <a:rPr lang="en-US" sz="2600" dirty="0" err="1">
                <a:latin typeface="Arial" pitchFamily="34" charset="0"/>
                <a:cs typeface="Arial" pitchFamily="34" charset="0"/>
              </a:rPr>
              <a:t>cầu</a:t>
            </a:r>
            <a:r>
              <a:rPr lang="en-US" sz="2600" dirty="0">
                <a:latin typeface="Arial" pitchFamily="34" charset="0"/>
                <a:cs typeface="Arial" pitchFamily="34" charset="0"/>
              </a:rPr>
              <a:t> </a:t>
            </a:r>
            <a:r>
              <a:rPr lang="en-US" sz="2600" dirty="0" err="1">
                <a:latin typeface="Arial" pitchFamily="34" charset="0"/>
                <a:cs typeface="Arial" pitchFamily="34" charset="0"/>
              </a:rPr>
              <a:t>trong</a:t>
            </a:r>
            <a:r>
              <a:rPr lang="en-US" sz="2600" dirty="0">
                <a:latin typeface="Arial" pitchFamily="34" charset="0"/>
                <a:cs typeface="Arial" pitchFamily="34" charset="0"/>
              </a:rPr>
              <a:t> </a:t>
            </a:r>
            <a:r>
              <a:rPr lang="en-US" sz="2600" dirty="0" err="1">
                <a:latin typeface="Arial" pitchFamily="34" charset="0"/>
                <a:cs typeface="Arial" pitchFamily="34" charset="0"/>
              </a:rPr>
              <a:t>máu</a:t>
            </a:r>
            <a:r>
              <a:rPr lang="en-US" sz="2600" dirty="0">
                <a:latin typeface="Arial" pitchFamily="34" charset="0"/>
                <a:cs typeface="Arial" pitchFamily="34" charset="0"/>
              </a:rPr>
              <a:t> </a:t>
            </a:r>
            <a:r>
              <a:rPr lang="en-US" sz="2600" dirty="0" err="1">
                <a:latin typeface="Arial" pitchFamily="34" charset="0"/>
                <a:cs typeface="Arial" pitchFamily="34" charset="0"/>
              </a:rPr>
              <a:t>tạm</a:t>
            </a:r>
            <a:r>
              <a:rPr lang="en-US" sz="2600" dirty="0">
                <a:latin typeface="Arial" pitchFamily="34" charset="0"/>
                <a:cs typeface="Arial" pitchFamily="34" charset="0"/>
              </a:rPr>
              <a:t> </a:t>
            </a:r>
            <a:r>
              <a:rPr lang="en-US" sz="2600" dirty="0" err="1">
                <a:latin typeface="Arial" pitchFamily="34" charset="0"/>
                <a:cs typeface="Arial" pitchFamily="34" charset="0"/>
              </a:rPr>
              <a:t>thời</a:t>
            </a:r>
            <a:r>
              <a:rPr lang="en-US" sz="2600" dirty="0">
                <a:latin typeface="Arial" pitchFamily="34" charset="0"/>
                <a:cs typeface="Arial" pitchFamily="34" charset="0"/>
              </a:rPr>
              <a:t> </a:t>
            </a:r>
            <a:r>
              <a:rPr lang="en-US" sz="2600" dirty="0" err="1">
                <a:latin typeface="Arial" pitchFamily="34" charset="0"/>
                <a:cs typeface="Arial" pitchFamily="34" charset="0"/>
              </a:rPr>
              <a:t>mất</a:t>
            </a:r>
            <a:r>
              <a:rPr lang="en-US" sz="2600" dirty="0">
                <a:latin typeface="Arial" pitchFamily="34" charset="0"/>
                <a:cs typeface="Arial" pitchFamily="34" charset="0"/>
              </a:rPr>
              <a:t> </a:t>
            </a:r>
            <a:r>
              <a:rPr lang="en-US" sz="2600" dirty="0" err="1">
                <a:latin typeface="Arial" pitchFamily="34" charset="0"/>
                <a:cs typeface="Arial" pitchFamily="34" charset="0"/>
              </a:rPr>
              <a:t>chức</a:t>
            </a:r>
            <a:r>
              <a:rPr lang="en-US" sz="2600" dirty="0">
                <a:latin typeface="Arial" pitchFamily="34" charset="0"/>
                <a:cs typeface="Arial" pitchFamily="34" charset="0"/>
              </a:rPr>
              <a:t> </a:t>
            </a:r>
            <a:r>
              <a:rPr lang="en-US" sz="2600" dirty="0" err="1">
                <a:latin typeface="Arial" pitchFamily="34" charset="0"/>
                <a:cs typeface="Arial" pitchFamily="34" charset="0"/>
              </a:rPr>
              <a:t>năng</a:t>
            </a:r>
            <a:r>
              <a:rPr lang="en-US" sz="2600" dirty="0">
                <a:latin typeface="Arial" pitchFamily="34" charset="0"/>
                <a:cs typeface="Arial" pitchFamily="34" charset="0"/>
              </a:rPr>
              <a:t> </a:t>
            </a:r>
            <a:r>
              <a:rPr lang="en-US" sz="2600" dirty="0" err="1">
                <a:latin typeface="Arial" pitchFamily="34" charset="0"/>
                <a:cs typeface="Arial" pitchFamily="34" charset="0"/>
              </a:rPr>
              <a:t>vận</a:t>
            </a:r>
            <a:r>
              <a:rPr lang="en-US" sz="2600" dirty="0">
                <a:latin typeface="Arial" pitchFamily="34" charset="0"/>
                <a:cs typeface="Arial" pitchFamily="34" charset="0"/>
              </a:rPr>
              <a:t> </a:t>
            </a:r>
            <a:r>
              <a:rPr lang="en-US" sz="2600" dirty="0" err="1">
                <a:latin typeface="Arial" pitchFamily="34" charset="0"/>
                <a:cs typeface="Arial" pitchFamily="34" charset="0"/>
              </a:rPr>
              <a:t>chuyển</a:t>
            </a:r>
            <a:r>
              <a:rPr lang="en-US" sz="2600" dirty="0">
                <a:latin typeface="Arial" pitchFamily="34" charset="0"/>
                <a:cs typeface="Arial" pitchFamily="34" charset="0"/>
              </a:rPr>
              <a:t> O</a:t>
            </a:r>
            <a:r>
              <a:rPr lang="en-US" sz="2600" baseline="-25000" dirty="0">
                <a:latin typeface="Arial" pitchFamily="34" charset="0"/>
                <a:cs typeface="Arial" pitchFamily="34" charset="0"/>
              </a:rPr>
              <a:t>2</a:t>
            </a:r>
            <a:r>
              <a:rPr lang="en-US" sz="2600" dirty="0">
                <a:latin typeface="Arial" pitchFamily="34" charset="0"/>
                <a:cs typeface="Arial" pitchFamily="34" charset="0"/>
              </a:rPr>
              <a:t> </a:t>
            </a:r>
            <a:r>
              <a:rPr lang="en-US" sz="2600" dirty="0" err="1">
                <a:latin typeface="Arial" pitchFamily="34" charset="0"/>
                <a:cs typeface="Arial" pitchFamily="34" charset="0"/>
              </a:rPr>
              <a:t>vì</a:t>
            </a:r>
            <a:r>
              <a:rPr lang="en-US" sz="2600" dirty="0">
                <a:latin typeface="Arial" pitchFamily="34" charset="0"/>
                <a:cs typeface="Arial" pitchFamily="34" charset="0"/>
              </a:rPr>
              <a:t> </a:t>
            </a:r>
            <a:r>
              <a:rPr lang="en-US" sz="2600" dirty="0" err="1">
                <a:latin typeface="Arial" pitchFamily="34" charset="0"/>
                <a:cs typeface="Arial" pitchFamily="34" charset="0"/>
              </a:rPr>
              <a:t>đã</a:t>
            </a:r>
            <a:r>
              <a:rPr lang="en-US" sz="2600" dirty="0">
                <a:latin typeface="Arial" pitchFamily="34" charset="0"/>
                <a:cs typeface="Arial" pitchFamily="34" charset="0"/>
              </a:rPr>
              <a:t> </a:t>
            </a:r>
            <a:r>
              <a:rPr lang="en-US" sz="2600" dirty="0" err="1">
                <a:latin typeface="Arial" pitchFamily="34" charset="0"/>
                <a:cs typeface="Arial" pitchFamily="34" charset="0"/>
              </a:rPr>
              <a:t>gắn</a:t>
            </a:r>
            <a:r>
              <a:rPr lang="en-US" sz="2600" dirty="0">
                <a:latin typeface="Arial" pitchFamily="34" charset="0"/>
                <a:cs typeface="Arial" pitchFamily="34" charset="0"/>
              </a:rPr>
              <a:t> </a:t>
            </a:r>
            <a:r>
              <a:rPr lang="en-US" sz="2600" dirty="0" err="1">
                <a:latin typeface="Arial" pitchFamily="34" charset="0"/>
                <a:cs typeface="Arial" pitchFamily="34" charset="0"/>
              </a:rPr>
              <a:t>kết</a:t>
            </a:r>
            <a:r>
              <a:rPr lang="en-US" sz="2600" dirty="0">
                <a:latin typeface="Arial" pitchFamily="34" charset="0"/>
                <a:cs typeface="Arial" pitchFamily="34" charset="0"/>
              </a:rPr>
              <a:t> </a:t>
            </a:r>
            <a:r>
              <a:rPr lang="en-US" sz="2600" dirty="0" err="1">
                <a:latin typeface="Arial" pitchFamily="34" charset="0"/>
                <a:cs typeface="Arial" pitchFamily="34" charset="0"/>
              </a:rPr>
              <a:t>với</a:t>
            </a:r>
            <a:r>
              <a:rPr lang="en-US" sz="2600" dirty="0">
                <a:latin typeface="Arial" pitchFamily="34" charset="0"/>
                <a:cs typeface="Arial" pitchFamily="34" charset="0"/>
              </a:rPr>
              <a:t> CO. </a:t>
            </a:r>
          </a:p>
          <a:p>
            <a:pPr marL="273050" indent="-273050" algn="just" eaLnBrk="0" hangingPunct="0">
              <a:spcBef>
                <a:spcPct val="20000"/>
              </a:spcBef>
              <a:buClr>
                <a:srgbClr val="0BD0D9"/>
              </a:buClr>
              <a:buSzPct val="95000"/>
              <a:buFont typeface="Arial" pitchFamily="34" charset="0"/>
              <a:buChar char="–"/>
              <a:defRPr/>
            </a:pPr>
            <a:r>
              <a:rPr lang="en-US" sz="2600" dirty="0" err="1">
                <a:latin typeface="Arial" pitchFamily="34" charset="0"/>
                <a:cs typeface="Arial" pitchFamily="34" charset="0"/>
              </a:rPr>
              <a:t>Hậu</a:t>
            </a:r>
            <a:r>
              <a:rPr lang="en-US" sz="2600" dirty="0">
                <a:latin typeface="Arial" pitchFamily="34" charset="0"/>
                <a:cs typeface="Arial" pitchFamily="34" charset="0"/>
              </a:rPr>
              <a:t> </a:t>
            </a:r>
            <a:r>
              <a:rPr lang="en-US" sz="2600" dirty="0" err="1">
                <a:latin typeface="Arial" pitchFamily="34" charset="0"/>
                <a:cs typeface="Arial" pitchFamily="34" charset="0"/>
              </a:rPr>
              <a:t>quả</a:t>
            </a:r>
            <a:r>
              <a:rPr lang="en-US" sz="2600" dirty="0">
                <a:latin typeface="Arial" pitchFamily="34" charset="0"/>
                <a:cs typeface="Arial" pitchFamily="34" charset="0"/>
              </a:rPr>
              <a:t> </a:t>
            </a:r>
            <a:r>
              <a:rPr lang="en-US" sz="2600" dirty="0" err="1">
                <a:latin typeface="Arial" pitchFamily="34" charset="0"/>
                <a:cs typeface="Arial" pitchFamily="34" charset="0"/>
              </a:rPr>
              <a:t>là</a:t>
            </a:r>
            <a:r>
              <a:rPr lang="en-US" sz="2600" dirty="0">
                <a:latin typeface="Arial" pitchFamily="34" charset="0"/>
                <a:cs typeface="Arial" pitchFamily="34" charset="0"/>
              </a:rPr>
              <a:t> </a:t>
            </a:r>
            <a:r>
              <a:rPr lang="en-US" sz="2600" dirty="0" err="1">
                <a:latin typeface="Arial" pitchFamily="34" charset="0"/>
                <a:cs typeface="Arial" pitchFamily="34" charset="0"/>
              </a:rPr>
              <a:t>cơ</a:t>
            </a:r>
            <a:r>
              <a:rPr lang="en-US" sz="2600" dirty="0">
                <a:latin typeface="Arial" pitchFamily="34" charset="0"/>
                <a:cs typeface="Arial" pitchFamily="34" charset="0"/>
              </a:rPr>
              <a:t> </a:t>
            </a:r>
            <a:r>
              <a:rPr lang="en-US" sz="2600" dirty="0" err="1">
                <a:latin typeface="Arial" pitchFamily="34" charset="0"/>
                <a:cs typeface="Arial" pitchFamily="34" charset="0"/>
              </a:rPr>
              <a:t>thể</a:t>
            </a:r>
            <a:r>
              <a:rPr lang="en-US" sz="2600" dirty="0">
                <a:latin typeface="Arial" pitchFamily="34" charset="0"/>
                <a:cs typeface="Arial" pitchFamily="34" charset="0"/>
              </a:rPr>
              <a:t> </a:t>
            </a:r>
            <a:r>
              <a:rPr lang="en-US" sz="2600" dirty="0" err="1">
                <a:latin typeface="Arial" pitchFamily="34" charset="0"/>
                <a:cs typeface="Arial" pitchFamily="34" charset="0"/>
              </a:rPr>
              <a:t>không</a:t>
            </a:r>
            <a:r>
              <a:rPr lang="en-US" sz="2600" dirty="0">
                <a:latin typeface="Arial" pitchFamily="34" charset="0"/>
                <a:cs typeface="Arial" pitchFamily="34" charset="0"/>
              </a:rPr>
              <a:t> </a:t>
            </a:r>
            <a:r>
              <a:rPr lang="en-US" sz="2600" dirty="0" err="1">
                <a:latin typeface="Arial" pitchFamily="34" charset="0"/>
                <a:cs typeface="Arial" pitchFamily="34" charset="0"/>
              </a:rPr>
              <a:t>đủ</a:t>
            </a:r>
            <a:r>
              <a:rPr lang="en-US" sz="2600" dirty="0">
                <a:latin typeface="Arial" pitchFamily="34" charset="0"/>
                <a:cs typeface="Arial" pitchFamily="34" charset="0"/>
              </a:rPr>
              <a:t> oxy </a:t>
            </a:r>
            <a:r>
              <a:rPr lang="en-US" sz="2600" dirty="0" err="1">
                <a:latin typeface="Arial" pitchFamily="34" charset="0"/>
                <a:cs typeface="Arial" pitchFamily="34" charset="0"/>
              </a:rPr>
              <a:t>để</a:t>
            </a:r>
            <a:r>
              <a:rPr lang="en-US" sz="2600" dirty="0">
                <a:latin typeface="Arial" pitchFamily="34" charset="0"/>
                <a:cs typeface="Arial" pitchFamily="34" charset="0"/>
              </a:rPr>
              <a:t> </a:t>
            </a:r>
            <a:r>
              <a:rPr lang="en-US" sz="2600" err="1">
                <a:latin typeface="Arial" pitchFamily="34" charset="0"/>
                <a:cs typeface="Arial" pitchFamily="34" charset="0"/>
              </a:rPr>
              <a:t>sử</a:t>
            </a:r>
            <a:r>
              <a:rPr lang="en-US" sz="2600">
                <a:latin typeface="Arial" pitchFamily="34" charset="0"/>
                <a:cs typeface="Arial" pitchFamily="34" charset="0"/>
              </a:rPr>
              <a:t> dụng.</a:t>
            </a:r>
            <a:endParaRPr lang="en-US" sz="2600" dirty="0">
              <a:latin typeface="Arial" pitchFamily="34" charset="0"/>
              <a:cs typeface="Arial" pitchFamily="34" charset="0"/>
            </a:endParaRPr>
          </a:p>
          <a:p>
            <a:pPr marL="273050" indent="-273050" algn="just" eaLnBrk="0" hangingPunct="0">
              <a:spcBef>
                <a:spcPct val="20000"/>
              </a:spcBef>
              <a:buClr>
                <a:srgbClr val="0BD0D9"/>
              </a:buClr>
              <a:buSzPct val="95000"/>
              <a:buFont typeface="Wingdings 2" pitchFamily="18" charset="2"/>
              <a:buChar char=""/>
              <a:defRPr/>
            </a:pPr>
            <a:endParaRPr lang="en-US" sz="2600" dirty="0">
              <a:latin typeface="+mn-lt"/>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66800"/>
            <a:ext cx="8229600" cy="5105400"/>
          </a:xfrm>
        </p:spPr>
        <p:txBody>
          <a:bodyPr/>
          <a:lstStyle/>
          <a:p>
            <a:pPr marL="365760" indent="-256032" eaLnBrk="1" fontAlgn="auto" hangingPunct="1">
              <a:lnSpc>
                <a:spcPct val="120000"/>
              </a:lnSpc>
              <a:spcAft>
                <a:spcPts val="0"/>
              </a:spcAft>
              <a:buFont typeface="Wingdings 3"/>
              <a:buNone/>
              <a:defRPr/>
            </a:pPr>
            <a:r>
              <a:rPr lang="pt-BR" sz="3200" b="1" dirty="0" smtClean="0">
                <a:latin typeface="Arial" pitchFamily="34" charset="0"/>
                <a:cs typeface="Arial" pitchFamily="34" charset="0"/>
              </a:rPr>
              <a:t>Hắc </a:t>
            </a:r>
            <a:r>
              <a:rPr lang="pt-BR" sz="3200" b="1" dirty="0">
                <a:latin typeface="Arial" pitchFamily="34" charset="0"/>
                <a:cs typeface="Arial" pitchFamily="34" charset="0"/>
              </a:rPr>
              <a:t>ín</a:t>
            </a:r>
            <a:r>
              <a:rPr lang="pt-BR" sz="3200" dirty="0">
                <a:latin typeface="Arial" pitchFamily="34" charset="0"/>
                <a:cs typeface="Arial" pitchFamily="34" charset="0"/>
              </a:rPr>
              <a:t> (</a:t>
            </a:r>
            <a:r>
              <a:rPr lang="pt-BR" sz="3200" b="1" dirty="0">
                <a:latin typeface="Arial" pitchFamily="34" charset="0"/>
                <a:cs typeface="Arial" pitchFamily="34" charset="0"/>
              </a:rPr>
              <a:t>Tar)</a:t>
            </a:r>
            <a:r>
              <a:rPr lang="pt-BR" sz="3200" dirty="0">
                <a:latin typeface="Arial" pitchFamily="34" charset="0"/>
                <a:cs typeface="Arial" pitchFamily="34" charset="0"/>
              </a:rPr>
              <a:t> </a:t>
            </a:r>
            <a:endParaRPr lang="en-US" sz="3200" dirty="0">
              <a:latin typeface="Arial" pitchFamily="34" charset="0"/>
              <a:cs typeface="Arial" pitchFamily="34" charset="0"/>
            </a:endParaRPr>
          </a:p>
          <a:p>
            <a:pPr marL="109728" indent="0" algn="just" eaLnBrk="1" fontAlgn="auto" hangingPunct="1">
              <a:lnSpc>
                <a:spcPct val="120000"/>
              </a:lnSpc>
              <a:spcAft>
                <a:spcPts val="0"/>
              </a:spcAft>
              <a:buFont typeface="Wingdings 2" pitchFamily="18" charset="2"/>
              <a:buNone/>
              <a:defRPr/>
            </a:pPr>
            <a:r>
              <a:rPr lang="en-US" sz="3200" dirty="0" err="1">
                <a:latin typeface="Arial" pitchFamily="34" charset="0"/>
                <a:cs typeface="Arial" pitchFamily="34" charset="0"/>
              </a:rPr>
              <a:t>Nhựa</a:t>
            </a:r>
            <a:r>
              <a:rPr lang="en-US" sz="3200" dirty="0">
                <a:latin typeface="Arial" pitchFamily="34" charset="0"/>
                <a:cs typeface="Arial" pitchFamily="34" charset="0"/>
              </a:rPr>
              <a:t> </a:t>
            </a:r>
            <a:r>
              <a:rPr lang="en-US" sz="3200" dirty="0" err="1">
                <a:latin typeface="Arial" pitchFamily="34" charset="0"/>
                <a:cs typeface="Arial" pitchFamily="34" charset="0"/>
              </a:rPr>
              <a:t>thuốc</a:t>
            </a:r>
            <a:r>
              <a:rPr lang="en-US" sz="3200" dirty="0">
                <a:latin typeface="Arial" pitchFamily="34" charset="0"/>
                <a:cs typeface="Arial" pitchFamily="34" charset="0"/>
              </a:rPr>
              <a:t> </a:t>
            </a:r>
            <a:r>
              <a:rPr lang="en-US" sz="3200" dirty="0" err="1">
                <a:latin typeface="Arial" pitchFamily="34" charset="0"/>
                <a:cs typeface="Arial" pitchFamily="34" charset="0"/>
              </a:rPr>
              <a:t>lá</a:t>
            </a:r>
            <a:r>
              <a:rPr lang="en-US" sz="3200" dirty="0">
                <a:latin typeface="Arial" pitchFamily="34" charset="0"/>
                <a:cs typeface="Arial" pitchFamily="34" charset="0"/>
              </a:rPr>
              <a:t> </a:t>
            </a:r>
            <a:r>
              <a:rPr lang="en-US" sz="3200" dirty="0" err="1">
                <a:latin typeface="Arial" pitchFamily="34" charset="0"/>
                <a:cs typeface="Arial" pitchFamily="34" charset="0"/>
              </a:rPr>
              <a:t>là</a:t>
            </a:r>
            <a:r>
              <a:rPr lang="en-US" sz="3200" dirty="0">
                <a:latin typeface="Arial" pitchFamily="34" charset="0"/>
                <a:cs typeface="Arial" pitchFamily="34" charset="0"/>
              </a:rPr>
              <a:t> </a:t>
            </a:r>
            <a:r>
              <a:rPr lang="en-US" sz="3200" dirty="0" err="1">
                <a:latin typeface="Arial" pitchFamily="34" charset="0"/>
                <a:cs typeface="Arial" pitchFamily="34" charset="0"/>
              </a:rPr>
              <a:t>sự</a:t>
            </a:r>
            <a:r>
              <a:rPr lang="en-US" sz="3200" dirty="0">
                <a:latin typeface="Arial" pitchFamily="34" charset="0"/>
                <a:cs typeface="Arial" pitchFamily="34" charset="0"/>
              </a:rPr>
              <a:t> </a:t>
            </a:r>
            <a:r>
              <a:rPr lang="en-US" sz="3200" dirty="0" err="1">
                <a:latin typeface="Arial" pitchFamily="34" charset="0"/>
                <a:cs typeface="Arial" pitchFamily="34" charset="0"/>
              </a:rPr>
              <a:t>tập</a:t>
            </a:r>
            <a:r>
              <a:rPr lang="en-US" sz="3200" dirty="0">
                <a:latin typeface="Arial" pitchFamily="34" charset="0"/>
                <a:cs typeface="Arial" pitchFamily="34" charset="0"/>
              </a:rPr>
              <a:t> </a:t>
            </a:r>
            <a:r>
              <a:rPr lang="en-US" sz="3200" dirty="0" err="1">
                <a:latin typeface="Arial" pitchFamily="34" charset="0"/>
                <a:cs typeface="Arial" pitchFamily="34" charset="0"/>
              </a:rPr>
              <a:t>hợp</a:t>
            </a:r>
            <a:r>
              <a:rPr lang="en-US" sz="3200" dirty="0">
                <a:latin typeface="Arial" pitchFamily="34" charset="0"/>
                <a:cs typeface="Arial" pitchFamily="34" charset="0"/>
              </a:rPr>
              <a:t> </a:t>
            </a:r>
            <a:r>
              <a:rPr lang="en-US" sz="3200" dirty="0" err="1">
                <a:latin typeface="Arial" pitchFamily="34" charset="0"/>
                <a:cs typeface="Arial" pitchFamily="34" charset="0"/>
              </a:rPr>
              <a:t>tên</a:t>
            </a:r>
            <a:r>
              <a:rPr lang="en-US" sz="3200" dirty="0">
                <a:latin typeface="Arial" pitchFamily="34" charset="0"/>
                <a:cs typeface="Arial" pitchFamily="34" charset="0"/>
              </a:rPr>
              <a:t> </a:t>
            </a:r>
            <a:r>
              <a:rPr lang="en-US" sz="3200" dirty="0" err="1">
                <a:latin typeface="Arial" pitchFamily="34" charset="0"/>
                <a:cs typeface="Arial" pitchFamily="34" charset="0"/>
              </a:rPr>
              <a:t>của</a:t>
            </a:r>
            <a:r>
              <a:rPr lang="en-US" sz="3200" dirty="0">
                <a:latin typeface="Arial" pitchFamily="34" charset="0"/>
                <a:cs typeface="Arial" pitchFamily="34" charset="0"/>
              </a:rPr>
              <a:t> </a:t>
            </a:r>
            <a:r>
              <a:rPr lang="en-US" sz="3200" dirty="0" err="1">
                <a:latin typeface="Arial" pitchFamily="34" charset="0"/>
                <a:cs typeface="Arial" pitchFamily="34" charset="0"/>
              </a:rPr>
              <a:t>hàng</a:t>
            </a:r>
            <a:r>
              <a:rPr lang="en-US" sz="3200" dirty="0">
                <a:latin typeface="Arial" pitchFamily="34" charset="0"/>
                <a:cs typeface="Arial" pitchFamily="34" charset="0"/>
              </a:rPr>
              <a:t> </a:t>
            </a:r>
            <a:r>
              <a:rPr lang="en-US" sz="3200" dirty="0" err="1">
                <a:latin typeface="Arial" pitchFamily="34" charset="0"/>
                <a:cs typeface="Arial" pitchFamily="34" charset="0"/>
              </a:rPr>
              <a:t>ngàn</a:t>
            </a:r>
            <a:r>
              <a:rPr lang="en-US" sz="3200" dirty="0">
                <a:latin typeface="Arial" pitchFamily="34" charset="0"/>
                <a:cs typeface="Arial" pitchFamily="34" charset="0"/>
              </a:rPr>
              <a:t> </a:t>
            </a:r>
            <a:r>
              <a:rPr lang="en-US" sz="3200" dirty="0" err="1">
                <a:latin typeface="Arial" pitchFamily="34" charset="0"/>
                <a:cs typeface="Arial" pitchFamily="34" charset="0"/>
              </a:rPr>
              <a:t>chất</a:t>
            </a:r>
            <a:r>
              <a:rPr lang="en-US" sz="3200" dirty="0">
                <a:latin typeface="Arial" pitchFamily="34" charset="0"/>
                <a:cs typeface="Arial" pitchFamily="34" charset="0"/>
              </a:rPr>
              <a:t> </a:t>
            </a:r>
            <a:r>
              <a:rPr lang="en-US" sz="3200" dirty="0" err="1">
                <a:latin typeface="Arial" pitchFamily="34" charset="0"/>
                <a:cs typeface="Arial" pitchFamily="34" charset="0"/>
              </a:rPr>
              <a:t>hoá</a:t>
            </a:r>
            <a:r>
              <a:rPr lang="en-US" sz="3200" dirty="0">
                <a:latin typeface="Arial" pitchFamily="34" charset="0"/>
                <a:cs typeface="Arial" pitchFamily="34" charset="0"/>
              </a:rPr>
              <a:t> </a:t>
            </a:r>
            <a:r>
              <a:rPr lang="en-US" sz="3200" dirty="0" err="1">
                <a:latin typeface="Arial" pitchFamily="34" charset="0"/>
                <a:cs typeface="Arial" pitchFamily="34" charset="0"/>
              </a:rPr>
              <a:t>học</a:t>
            </a:r>
            <a:r>
              <a:rPr lang="en-US" sz="3200" dirty="0">
                <a:latin typeface="Arial" pitchFamily="34" charset="0"/>
                <a:cs typeface="Arial" pitchFamily="34" charset="0"/>
              </a:rPr>
              <a:t> </a:t>
            </a:r>
            <a:r>
              <a:rPr lang="en-US" sz="3200" dirty="0" err="1">
                <a:latin typeface="Arial" pitchFamily="34" charset="0"/>
                <a:cs typeface="Arial" pitchFamily="34" charset="0"/>
              </a:rPr>
              <a:t>và</a:t>
            </a:r>
            <a:r>
              <a:rPr lang="en-US" sz="3200" dirty="0">
                <a:latin typeface="Arial" pitchFamily="34" charset="0"/>
                <a:cs typeface="Arial" pitchFamily="34" charset="0"/>
              </a:rPr>
              <a:t> </a:t>
            </a:r>
            <a:r>
              <a:rPr lang="en-US" sz="3200" dirty="0" err="1">
                <a:latin typeface="Arial" pitchFamily="34" charset="0"/>
                <a:cs typeface="Arial" pitchFamily="34" charset="0"/>
              </a:rPr>
              <a:t>phụ</a:t>
            </a:r>
            <a:r>
              <a:rPr lang="en-US" sz="3200" dirty="0">
                <a:latin typeface="Arial" pitchFamily="34" charset="0"/>
                <a:cs typeface="Arial" pitchFamily="34" charset="0"/>
              </a:rPr>
              <a:t> </a:t>
            </a:r>
            <a:r>
              <a:rPr lang="en-US" sz="3200" dirty="0" err="1">
                <a:latin typeface="Arial" pitchFamily="34" charset="0"/>
                <a:cs typeface="Arial" pitchFamily="34" charset="0"/>
              </a:rPr>
              <a:t>gia</a:t>
            </a:r>
            <a:r>
              <a:rPr lang="en-US" sz="3200" dirty="0">
                <a:latin typeface="Arial" pitchFamily="34" charset="0"/>
                <a:cs typeface="Arial" pitchFamily="34" charset="0"/>
              </a:rPr>
              <a:t>, </a:t>
            </a:r>
            <a:r>
              <a:rPr lang="en-US" sz="3200" dirty="0" err="1">
                <a:latin typeface="Arial" pitchFamily="34" charset="0"/>
                <a:cs typeface="Arial" pitchFamily="34" charset="0"/>
              </a:rPr>
              <a:t>được</a:t>
            </a:r>
            <a:r>
              <a:rPr lang="en-US" sz="3200" dirty="0">
                <a:latin typeface="Arial" pitchFamily="34" charset="0"/>
                <a:cs typeface="Arial" pitchFamily="34" charset="0"/>
              </a:rPr>
              <a:t> </a:t>
            </a:r>
            <a:r>
              <a:rPr lang="en-US" sz="3200" dirty="0" err="1">
                <a:latin typeface="Arial" pitchFamily="34" charset="0"/>
                <a:cs typeface="Arial" pitchFamily="34" charset="0"/>
              </a:rPr>
              <a:t>tạo</a:t>
            </a:r>
            <a:r>
              <a:rPr lang="en-US" sz="3200" dirty="0">
                <a:latin typeface="Arial" pitchFamily="34" charset="0"/>
                <a:cs typeface="Arial" pitchFamily="34" charset="0"/>
              </a:rPr>
              <a:t> </a:t>
            </a:r>
            <a:r>
              <a:rPr lang="en-US" sz="3200" dirty="0" err="1">
                <a:latin typeface="Arial" pitchFamily="34" charset="0"/>
                <a:cs typeface="Arial" pitchFamily="34" charset="0"/>
              </a:rPr>
              <a:t>thành</a:t>
            </a:r>
            <a:r>
              <a:rPr lang="en-US" sz="3200" dirty="0">
                <a:latin typeface="Arial" pitchFamily="34" charset="0"/>
                <a:cs typeface="Arial" pitchFamily="34" charset="0"/>
              </a:rPr>
              <a:t> </a:t>
            </a:r>
            <a:r>
              <a:rPr lang="en-US" sz="3200" dirty="0" err="1">
                <a:latin typeface="Arial" pitchFamily="34" charset="0"/>
                <a:cs typeface="Arial" pitchFamily="34" charset="0"/>
              </a:rPr>
              <a:t>chất</a:t>
            </a:r>
            <a:r>
              <a:rPr lang="en-US" sz="3200" dirty="0">
                <a:latin typeface="Arial" pitchFamily="34" charset="0"/>
                <a:cs typeface="Arial" pitchFamily="34" charset="0"/>
              </a:rPr>
              <a:t> </a:t>
            </a:r>
            <a:r>
              <a:rPr lang="en-US" sz="3200" dirty="0" err="1">
                <a:latin typeface="Arial" pitchFamily="34" charset="0"/>
                <a:cs typeface="Arial" pitchFamily="34" charset="0"/>
              </a:rPr>
              <a:t>lắng</a:t>
            </a:r>
            <a:r>
              <a:rPr lang="en-US" sz="3200" dirty="0">
                <a:latin typeface="Arial" pitchFamily="34" charset="0"/>
                <a:cs typeface="Arial" pitchFamily="34" charset="0"/>
              </a:rPr>
              <a:t> </a:t>
            </a:r>
            <a:r>
              <a:rPr lang="en-US" sz="3200" dirty="0" err="1">
                <a:latin typeface="Arial" pitchFamily="34" charset="0"/>
                <a:cs typeface="Arial" pitchFamily="34" charset="0"/>
              </a:rPr>
              <a:t>lại</a:t>
            </a:r>
            <a:r>
              <a:rPr lang="en-US" sz="3200" dirty="0">
                <a:latin typeface="Arial" pitchFamily="34" charset="0"/>
                <a:cs typeface="Arial" pitchFamily="34" charset="0"/>
              </a:rPr>
              <a:t> </a:t>
            </a:r>
            <a:r>
              <a:rPr lang="en-US" sz="3200" dirty="0" err="1">
                <a:latin typeface="Arial" pitchFamily="34" charset="0"/>
                <a:cs typeface="Arial" pitchFamily="34" charset="0"/>
              </a:rPr>
              <a:t>của</a:t>
            </a:r>
            <a:r>
              <a:rPr lang="en-US" sz="3200" dirty="0">
                <a:latin typeface="Arial" pitchFamily="34" charset="0"/>
                <a:cs typeface="Arial" pitchFamily="34" charset="0"/>
              </a:rPr>
              <a:t> </a:t>
            </a:r>
            <a:r>
              <a:rPr lang="en-US" sz="3200" dirty="0" err="1">
                <a:latin typeface="Arial" pitchFamily="34" charset="0"/>
                <a:cs typeface="Arial" pitchFamily="34" charset="0"/>
              </a:rPr>
              <a:t>khói</a:t>
            </a:r>
            <a:r>
              <a:rPr lang="en-US" sz="3200" dirty="0">
                <a:latin typeface="Arial" pitchFamily="34" charset="0"/>
                <a:cs typeface="Arial" pitchFamily="34" charset="0"/>
              </a:rPr>
              <a:t> </a:t>
            </a:r>
            <a:r>
              <a:rPr lang="en-US" sz="3200" dirty="0" err="1">
                <a:latin typeface="Arial" pitchFamily="34" charset="0"/>
                <a:cs typeface="Arial" pitchFamily="34" charset="0"/>
              </a:rPr>
              <a:t>thuốc</a:t>
            </a:r>
            <a:r>
              <a:rPr lang="en-US" sz="3200" dirty="0">
                <a:latin typeface="Arial" pitchFamily="34" charset="0"/>
                <a:cs typeface="Arial" pitchFamily="34" charset="0"/>
              </a:rPr>
              <a:t> </a:t>
            </a:r>
            <a:r>
              <a:rPr lang="en-US" sz="3200" dirty="0" err="1">
                <a:latin typeface="Arial" pitchFamily="34" charset="0"/>
                <a:cs typeface="Arial" pitchFamily="34" charset="0"/>
              </a:rPr>
              <a:t>có</a:t>
            </a:r>
            <a:r>
              <a:rPr lang="en-US" sz="3200" dirty="0">
                <a:latin typeface="Arial" pitchFamily="34" charset="0"/>
                <a:cs typeface="Arial" pitchFamily="34" charset="0"/>
              </a:rPr>
              <a:t> </a:t>
            </a:r>
            <a:r>
              <a:rPr lang="en-US" sz="3200" dirty="0" err="1">
                <a:latin typeface="Arial" pitchFamily="34" charset="0"/>
                <a:cs typeface="Arial" pitchFamily="34" charset="0"/>
              </a:rPr>
              <a:t>đặc</a:t>
            </a:r>
            <a:r>
              <a:rPr lang="en-US" sz="3200" dirty="0">
                <a:latin typeface="Arial" pitchFamily="34" charset="0"/>
                <a:cs typeface="Arial" pitchFamily="34" charset="0"/>
              </a:rPr>
              <a:t> </a:t>
            </a:r>
            <a:r>
              <a:rPr lang="en-US" sz="3200" dirty="0" err="1">
                <a:latin typeface="Arial" pitchFamily="34" charset="0"/>
                <a:cs typeface="Arial" pitchFamily="34" charset="0"/>
              </a:rPr>
              <a:t>điểm</a:t>
            </a:r>
            <a:r>
              <a:rPr lang="en-US" sz="3200" dirty="0">
                <a:latin typeface="Arial" pitchFamily="34" charset="0"/>
                <a:cs typeface="Arial" pitchFamily="34" charset="0"/>
              </a:rPr>
              <a:t> </a:t>
            </a:r>
            <a:r>
              <a:rPr lang="en-US" sz="3200" dirty="0" err="1">
                <a:latin typeface="Arial" pitchFamily="34" charset="0"/>
                <a:cs typeface="Arial" pitchFamily="34" charset="0"/>
              </a:rPr>
              <a:t>dính</a:t>
            </a:r>
            <a:r>
              <a:rPr lang="en-US" sz="3200" dirty="0">
                <a:latin typeface="Arial" pitchFamily="34" charset="0"/>
                <a:cs typeface="Arial" pitchFamily="34" charset="0"/>
              </a:rPr>
              <a:t> </a:t>
            </a:r>
            <a:r>
              <a:rPr lang="en-US" sz="3200" dirty="0" err="1">
                <a:latin typeface="Arial" pitchFamily="34" charset="0"/>
                <a:cs typeface="Arial" pitchFamily="34" charset="0"/>
              </a:rPr>
              <a:t>và</a:t>
            </a:r>
            <a:r>
              <a:rPr lang="en-US" sz="3200" dirty="0">
                <a:latin typeface="Arial" pitchFamily="34" charset="0"/>
                <a:cs typeface="Arial" pitchFamily="34" charset="0"/>
              </a:rPr>
              <a:t> </a:t>
            </a:r>
            <a:r>
              <a:rPr lang="en-US" sz="3200" dirty="0" err="1">
                <a:latin typeface="Arial" pitchFamily="34" charset="0"/>
                <a:cs typeface="Arial" pitchFamily="34" charset="0"/>
              </a:rPr>
              <a:t>dầy</a:t>
            </a:r>
            <a:r>
              <a:rPr lang="en-US" sz="3200" dirty="0">
                <a:latin typeface="Arial" pitchFamily="34" charset="0"/>
                <a:cs typeface="Arial" pitchFamily="34" charset="0"/>
              </a:rPr>
              <a:t>. </a:t>
            </a:r>
            <a:r>
              <a:rPr lang="en-US" sz="3200" dirty="0" err="1">
                <a:latin typeface="Arial" pitchFamily="34" charset="0"/>
                <a:cs typeface="Arial" pitchFamily="34" charset="0"/>
              </a:rPr>
              <a:t>Nhựa</a:t>
            </a:r>
            <a:r>
              <a:rPr lang="en-US" sz="3200" dirty="0">
                <a:latin typeface="Arial" pitchFamily="34" charset="0"/>
                <a:cs typeface="Arial" pitchFamily="34" charset="0"/>
              </a:rPr>
              <a:t> </a:t>
            </a:r>
            <a:r>
              <a:rPr lang="en-US" sz="3200" dirty="0" err="1">
                <a:latin typeface="Arial" pitchFamily="34" charset="0"/>
                <a:cs typeface="Arial" pitchFamily="34" charset="0"/>
              </a:rPr>
              <a:t>thuốc</a:t>
            </a:r>
            <a:r>
              <a:rPr lang="en-US" sz="3200" dirty="0">
                <a:latin typeface="Arial" pitchFamily="34" charset="0"/>
                <a:cs typeface="Arial" pitchFamily="34" charset="0"/>
              </a:rPr>
              <a:t> </a:t>
            </a:r>
            <a:r>
              <a:rPr lang="en-US" sz="3200" dirty="0" err="1">
                <a:latin typeface="Arial" pitchFamily="34" charset="0"/>
                <a:cs typeface="Arial" pitchFamily="34" charset="0"/>
              </a:rPr>
              <a:t>lá</a:t>
            </a:r>
            <a:r>
              <a:rPr lang="en-US" sz="3200" dirty="0">
                <a:latin typeface="Arial" pitchFamily="34" charset="0"/>
                <a:cs typeface="Arial" pitchFamily="34" charset="0"/>
              </a:rPr>
              <a:t> </a:t>
            </a:r>
            <a:r>
              <a:rPr lang="en-US" sz="3200" dirty="0" err="1">
                <a:latin typeface="Arial" pitchFamily="34" charset="0"/>
                <a:cs typeface="Arial" pitchFamily="34" charset="0"/>
              </a:rPr>
              <a:t>là</a:t>
            </a:r>
            <a:r>
              <a:rPr lang="en-US" sz="3200" dirty="0">
                <a:latin typeface="Arial" pitchFamily="34" charset="0"/>
                <a:cs typeface="Arial" pitchFamily="34" charset="0"/>
              </a:rPr>
              <a:t> </a:t>
            </a:r>
            <a:r>
              <a:rPr lang="en-US" sz="3200" dirty="0" err="1">
                <a:latin typeface="Arial" pitchFamily="34" charset="0"/>
                <a:cs typeface="Arial" pitchFamily="34" charset="0"/>
              </a:rPr>
              <a:t>một</a:t>
            </a:r>
            <a:r>
              <a:rPr lang="en-US" sz="3200" dirty="0">
                <a:latin typeface="Arial" pitchFamily="34" charset="0"/>
                <a:cs typeface="Arial" pitchFamily="34" charset="0"/>
              </a:rPr>
              <a:t> </a:t>
            </a:r>
            <a:r>
              <a:rPr lang="en-US" sz="3200" dirty="0" err="1">
                <a:latin typeface="Arial" pitchFamily="34" charset="0"/>
                <a:cs typeface="Arial" pitchFamily="34" charset="0"/>
              </a:rPr>
              <a:t>trong</a:t>
            </a:r>
            <a:r>
              <a:rPr lang="en-US" sz="3200" dirty="0">
                <a:latin typeface="Arial" pitchFamily="34" charset="0"/>
                <a:cs typeface="Arial" pitchFamily="34" charset="0"/>
              </a:rPr>
              <a:t> </a:t>
            </a:r>
            <a:r>
              <a:rPr lang="en-US" sz="3200" dirty="0" err="1">
                <a:latin typeface="Arial" pitchFamily="34" charset="0"/>
                <a:cs typeface="Arial" pitchFamily="34" charset="0"/>
              </a:rPr>
              <a:t>những</a:t>
            </a:r>
            <a:r>
              <a:rPr lang="en-US" sz="3200" dirty="0">
                <a:latin typeface="Arial" pitchFamily="34" charset="0"/>
                <a:cs typeface="Arial" pitchFamily="34" charset="0"/>
              </a:rPr>
              <a:t> </a:t>
            </a:r>
            <a:r>
              <a:rPr lang="en-US" sz="3200" dirty="0" err="1">
                <a:latin typeface="Arial" pitchFamily="34" charset="0"/>
                <a:cs typeface="Arial" pitchFamily="34" charset="0"/>
              </a:rPr>
              <a:t>sản</a:t>
            </a:r>
            <a:r>
              <a:rPr lang="en-US" sz="3200" dirty="0">
                <a:latin typeface="Arial" pitchFamily="34" charset="0"/>
                <a:cs typeface="Arial" pitchFamily="34" charset="0"/>
              </a:rPr>
              <a:t> </a:t>
            </a:r>
            <a:r>
              <a:rPr lang="en-US" sz="3200" dirty="0" err="1">
                <a:latin typeface="Arial" pitchFamily="34" charset="0"/>
                <a:cs typeface="Arial" pitchFamily="34" charset="0"/>
              </a:rPr>
              <a:t>phẩm</a:t>
            </a:r>
            <a:r>
              <a:rPr lang="en-US" sz="3200" dirty="0">
                <a:latin typeface="Arial" pitchFamily="34" charset="0"/>
                <a:cs typeface="Arial" pitchFamily="34" charset="0"/>
              </a:rPr>
              <a:t> </a:t>
            </a:r>
            <a:r>
              <a:rPr lang="en-US" sz="3200" dirty="0" err="1">
                <a:latin typeface="Arial" pitchFamily="34" charset="0"/>
                <a:cs typeface="Arial" pitchFamily="34" charset="0"/>
              </a:rPr>
              <a:t>phụ</a:t>
            </a:r>
            <a:r>
              <a:rPr lang="en-US" sz="3200" dirty="0">
                <a:latin typeface="Arial" pitchFamily="34" charset="0"/>
                <a:cs typeface="Arial" pitchFamily="34" charset="0"/>
              </a:rPr>
              <a:t> </a:t>
            </a:r>
            <a:r>
              <a:rPr lang="en-US" sz="3200" dirty="0" err="1">
                <a:latin typeface="Arial" pitchFamily="34" charset="0"/>
                <a:cs typeface="Arial" pitchFamily="34" charset="0"/>
              </a:rPr>
              <a:t>nguy</a:t>
            </a:r>
            <a:r>
              <a:rPr lang="en-US" sz="3200" dirty="0">
                <a:latin typeface="Arial" pitchFamily="34" charset="0"/>
                <a:cs typeface="Arial" pitchFamily="34" charset="0"/>
              </a:rPr>
              <a:t> </a:t>
            </a:r>
            <a:r>
              <a:rPr lang="en-US" sz="3200" dirty="0" err="1">
                <a:latin typeface="Arial" pitchFamily="34" charset="0"/>
                <a:cs typeface="Arial" pitchFamily="34" charset="0"/>
              </a:rPr>
              <a:t>hiểm</a:t>
            </a:r>
            <a:r>
              <a:rPr lang="en-US" sz="3200" dirty="0">
                <a:latin typeface="Arial" pitchFamily="34" charset="0"/>
                <a:cs typeface="Arial" pitchFamily="34" charset="0"/>
              </a:rPr>
              <a:t> </a:t>
            </a:r>
            <a:r>
              <a:rPr lang="en-US" sz="3200" dirty="0" err="1">
                <a:latin typeface="Arial" pitchFamily="34" charset="0"/>
                <a:cs typeface="Arial" pitchFamily="34" charset="0"/>
              </a:rPr>
              <a:t>nhất</a:t>
            </a:r>
            <a:r>
              <a:rPr lang="en-US" sz="3200" dirty="0">
                <a:latin typeface="Arial" pitchFamily="34" charset="0"/>
                <a:cs typeface="Arial" pitchFamily="34" charset="0"/>
              </a:rPr>
              <a:t> </a:t>
            </a:r>
            <a:r>
              <a:rPr lang="en-US" sz="3200" dirty="0" err="1">
                <a:latin typeface="Arial" pitchFamily="34" charset="0"/>
                <a:cs typeface="Arial" pitchFamily="34" charset="0"/>
              </a:rPr>
              <a:t>của</a:t>
            </a:r>
            <a:r>
              <a:rPr lang="en-US" sz="3200" dirty="0">
                <a:latin typeface="Arial" pitchFamily="34" charset="0"/>
                <a:cs typeface="Arial" pitchFamily="34" charset="0"/>
              </a:rPr>
              <a:t> </a:t>
            </a:r>
            <a:r>
              <a:rPr lang="en-US" sz="3200" dirty="0" err="1">
                <a:latin typeface="Arial" pitchFamily="34" charset="0"/>
                <a:cs typeface="Arial" pitchFamily="34" charset="0"/>
              </a:rPr>
              <a:t>khói</a:t>
            </a:r>
            <a:r>
              <a:rPr lang="en-US" sz="3200" dirty="0">
                <a:latin typeface="Arial" pitchFamily="34" charset="0"/>
                <a:cs typeface="Arial" pitchFamily="34" charset="0"/>
              </a:rPr>
              <a:t> </a:t>
            </a:r>
            <a:r>
              <a:rPr lang="en-US" sz="3200" dirty="0" err="1">
                <a:latin typeface="Arial" pitchFamily="34" charset="0"/>
                <a:cs typeface="Arial" pitchFamily="34" charset="0"/>
              </a:rPr>
              <a:t>thuốc</a:t>
            </a:r>
            <a:r>
              <a:rPr lang="en-US" sz="3200" dirty="0">
                <a:latin typeface="Arial" pitchFamily="34" charset="0"/>
                <a:cs typeface="Arial" pitchFamily="34" charset="0"/>
              </a:rPr>
              <a:t> </a:t>
            </a:r>
            <a:r>
              <a:rPr lang="en-US" sz="3200" dirty="0" err="1">
                <a:latin typeface="Arial" pitchFamily="34" charset="0"/>
                <a:cs typeface="Arial" pitchFamily="34" charset="0"/>
              </a:rPr>
              <a:t>lá</a:t>
            </a:r>
            <a:r>
              <a:rPr lang="en-US" sz="3200" dirty="0">
                <a:latin typeface="Arial" pitchFamily="34" charset="0"/>
                <a:cs typeface="Arial" pitchFamily="34" charset="0"/>
              </a:rPr>
              <a:t>, c</a:t>
            </a:r>
            <a:r>
              <a:rPr lang="pt-BR" sz="3200" dirty="0">
                <a:latin typeface="Arial" pitchFamily="34" charset="0"/>
                <a:cs typeface="Arial" pitchFamily="34" charset="0"/>
              </a:rPr>
              <a:t>hứa rất nhiều chất gây ung thư.  </a:t>
            </a:r>
            <a:endParaRPr lang="en-US" sz="3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lstStyle/>
          <a:p>
            <a:pPr marL="365760" indent="-256032" algn="just" eaLnBrk="1" fontAlgn="auto" hangingPunct="1">
              <a:lnSpc>
                <a:spcPct val="120000"/>
              </a:lnSpc>
              <a:spcAft>
                <a:spcPts val="0"/>
              </a:spcAft>
              <a:buFont typeface="Wingdings 3"/>
              <a:buNone/>
              <a:defRPr/>
            </a:pPr>
            <a:r>
              <a:rPr lang="pt-BR" sz="2800" b="1" dirty="0">
                <a:latin typeface="Arial" pitchFamily="34" charset="0"/>
                <a:cs typeface="Arial" pitchFamily="34" charset="0"/>
              </a:rPr>
              <a:t>Benzene</a:t>
            </a:r>
            <a:r>
              <a:rPr lang="pt-BR" sz="2800" dirty="0">
                <a:latin typeface="Arial" pitchFamily="34" charset="0"/>
                <a:cs typeface="Arial" pitchFamily="34" charset="0"/>
              </a:rPr>
              <a:t> :</a:t>
            </a:r>
            <a:endParaRPr lang="en-US" sz="2800" dirty="0">
              <a:latin typeface="Arial" pitchFamily="34" charset="0"/>
              <a:cs typeface="Arial" pitchFamily="34" charset="0"/>
            </a:endParaRPr>
          </a:p>
          <a:p>
            <a:pPr marL="365760" indent="-256032" algn="just" eaLnBrk="1" fontAlgn="auto" hangingPunct="1">
              <a:lnSpc>
                <a:spcPct val="120000"/>
              </a:lnSpc>
              <a:spcAft>
                <a:spcPts val="0"/>
              </a:spcAft>
              <a:buFont typeface="Wingdings 3"/>
              <a:buChar char=""/>
              <a:defRPr/>
            </a:pPr>
            <a:r>
              <a:rPr lang="pt-BR" sz="2800" dirty="0">
                <a:latin typeface="Arial" pitchFamily="34" charset="0"/>
                <a:cs typeface="Arial" pitchFamily="34" charset="0"/>
              </a:rPr>
              <a:t>Là một chất sinh ung thư được tìm thấy trong khói của dầu khí hay trong thuốc trừ sâu bọ. Chất này có nồng độ rất cao trong khói thuốc lá, lượng benzene tác động đến con người từ khói thuốc lá chiếm một nửa lượng benzene xâm nhập vào con người từ tất cả các nguồn.  </a:t>
            </a:r>
            <a:endParaRPr lang="en-US" sz="2800" dirty="0">
              <a:latin typeface="Arial" pitchFamily="34" charset="0"/>
              <a:cs typeface="Arial" pitchFamily="34" charset="0"/>
            </a:endParaRPr>
          </a:p>
          <a:p>
            <a:pPr marL="365760" indent="-256032" algn="just" eaLnBrk="1" fontAlgn="auto" hangingPunct="1">
              <a:lnSpc>
                <a:spcPct val="120000"/>
              </a:lnSpc>
              <a:spcAft>
                <a:spcPts val="0"/>
              </a:spcAft>
              <a:buFont typeface="Wingdings 3"/>
              <a:buNone/>
              <a:defRPr/>
            </a:pPr>
            <a:r>
              <a:rPr lang="pt-BR" sz="2800" b="1" dirty="0">
                <a:latin typeface="Arial" pitchFamily="34" charset="0"/>
                <a:cs typeface="Arial" pitchFamily="34" charset="0"/>
              </a:rPr>
              <a:t>Nitrosamines</a:t>
            </a:r>
            <a:r>
              <a:rPr lang="pt-BR" sz="2800" dirty="0">
                <a:latin typeface="Arial" pitchFamily="34" charset="0"/>
                <a:cs typeface="Arial" pitchFamily="34" charset="0"/>
              </a:rPr>
              <a:t>: </a:t>
            </a:r>
            <a:endParaRPr lang="en-US" sz="2800" dirty="0">
              <a:latin typeface="Arial" pitchFamily="34" charset="0"/>
              <a:cs typeface="Arial" pitchFamily="34" charset="0"/>
            </a:endParaRPr>
          </a:p>
          <a:p>
            <a:pPr marL="365760" indent="-256032" algn="just" eaLnBrk="1" fontAlgn="auto" hangingPunct="1">
              <a:lnSpc>
                <a:spcPct val="120000"/>
              </a:lnSpc>
              <a:spcAft>
                <a:spcPts val="0"/>
              </a:spcAft>
              <a:buFont typeface="Wingdings 3"/>
              <a:buChar char=""/>
              <a:defRPr/>
            </a:pPr>
            <a:r>
              <a:rPr lang="pt-BR" sz="2800" dirty="0">
                <a:latin typeface="Arial" pitchFamily="34" charset="0"/>
                <a:cs typeface="Arial" pitchFamily="34" charset="0"/>
              </a:rPr>
              <a:t>Là một chất gây ung thư rất mạnh có nhiều trong thuốc lá không khói, snuff và khói thuốc lá.</a:t>
            </a:r>
          </a:p>
          <a:p>
            <a:pPr algn="just">
              <a:defRPr/>
            </a:pPr>
            <a:endParaRPr lang="en-US" sz="2800" dirty="0" smtClean="0"/>
          </a:p>
          <a:p>
            <a:pPr algn="just">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WHO poster smokerbody-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286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cigarett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373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507" name="Text Box 5"/>
          <p:cNvSpPr txBox="1">
            <a:spLocks noChangeArrowheads="1"/>
          </p:cNvSpPr>
          <p:nvPr/>
        </p:nvSpPr>
        <p:spPr bwMode="auto">
          <a:xfrm>
            <a:off x="0" y="4116388"/>
            <a:ext cx="3744913"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376" tIns="45688" rIns="91376" bIns="45688">
            <a:spAutoFit/>
          </a:bodyPr>
          <a:lstStyle>
            <a:lvl1pPr marL="577850" indent="-127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120000"/>
              </a:lnSpc>
              <a:spcBef>
                <a:spcPct val="50000"/>
              </a:spcBef>
              <a:spcAft>
                <a:spcPts val="1500"/>
              </a:spcAft>
            </a:pPr>
            <a:r>
              <a:rPr lang="en-US" sz="2800" b="1">
                <a:solidFill>
                  <a:schemeClr val="bg1"/>
                </a:solidFill>
                <a:latin typeface="Times New Roman" pitchFamily="18" charset="0"/>
                <a:ea typeface="ＭＳ Ｐゴシック" pitchFamily="34" charset="-128"/>
                <a:cs typeface="Times New Roman" pitchFamily="18" charset="0"/>
              </a:rPr>
              <a:t>Sản phẩm tiêu dùng hợp pháp duy nhất gây chết sớm cho một nửa số người sử dụng</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Toxic"/>
          <p:cNvPicPr>
            <a:picLocks noGrp="1" noChangeAspect="1" noChangeArrowheads="1"/>
          </p:cNvPicPr>
          <p:nvPr>
            <p:ph idx="4294967295"/>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5595938" y="1874838"/>
            <a:ext cx="3548062" cy="4983162"/>
          </a:xfrm>
        </p:spPr>
      </p:pic>
      <p:sp>
        <p:nvSpPr>
          <p:cNvPr id="22531" name="Rectangle 3"/>
          <p:cNvSpPr>
            <a:spLocks noChangeArrowheads="1"/>
          </p:cNvSpPr>
          <p:nvPr/>
        </p:nvSpPr>
        <p:spPr bwMode="auto">
          <a:xfrm>
            <a:off x="0" y="0"/>
            <a:ext cx="9144000" cy="6858000"/>
          </a:xfrm>
          <a:prstGeom prst="rect">
            <a:avLst/>
          </a:prstGeom>
          <a:solidFill>
            <a:srgbClr val="000000"/>
          </a:solidFill>
          <a:ln w="9525">
            <a:solidFill>
              <a:schemeClr val="tx1"/>
            </a:solidFill>
            <a:miter lim="800000"/>
            <a:headEnd/>
            <a:tailEnd/>
          </a:ln>
        </p:spPr>
        <p:txBody>
          <a:bodyPr wrap="none" anchor="ctr"/>
          <a:lstStyle/>
          <a:p>
            <a:pPr algn="just" eaLnBrk="0" hangingPunct="0">
              <a:lnSpc>
                <a:spcPct val="120000"/>
              </a:lnSpc>
              <a:spcBef>
                <a:spcPts val="500"/>
              </a:spcBef>
              <a:spcAft>
                <a:spcPts val="1500"/>
              </a:spcAft>
            </a:pPr>
            <a:endParaRPr lang="vi-VN" sz="2200" b="1">
              <a:ea typeface="ＭＳ Ｐゴシック" pitchFamily="34" charset="-128"/>
            </a:endParaRPr>
          </a:p>
        </p:txBody>
      </p:sp>
      <p:sp>
        <p:nvSpPr>
          <p:cNvPr id="22532" name="Text Box 5"/>
          <p:cNvSpPr txBox="1">
            <a:spLocks noChangeArrowheads="1"/>
          </p:cNvSpPr>
          <p:nvPr/>
        </p:nvSpPr>
        <p:spPr bwMode="auto">
          <a:xfrm>
            <a:off x="533400" y="1676400"/>
            <a:ext cx="46482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8000">
                <a:solidFill>
                  <a:schemeClr val="bg1"/>
                </a:solidFill>
                <a:ea typeface="ＭＳ Ｐゴシック" pitchFamily="34" charset="-128"/>
              </a:rPr>
              <a:t>2 người</a:t>
            </a:r>
          </a:p>
          <a:p>
            <a:pPr eaLnBrk="1" hangingPunct="1">
              <a:spcBef>
                <a:spcPct val="50000"/>
              </a:spcBef>
            </a:pPr>
            <a:r>
              <a:rPr lang="en-US" sz="3200" b="1">
                <a:solidFill>
                  <a:schemeClr val="bg1"/>
                </a:solidFill>
                <a:ea typeface="ＭＳ Ｐゴシック" pitchFamily="34" charset="-128"/>
              </a:rPr>
              <a:t>Tử vong mỗi phút do bệnh liên quan đến thuốc lá ở khu vực Tây Thái Bình Dương.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2019300" y="228600"/>
            <a:ext cx="7124700" cy="792163"/>
          </a:xfrm>
        </p:spPr>
        <p:txBody>
          <a:bodyPr>
            <a:normAutofit fontScale="90000"/>
          </a:bodyPr>
          <a:lstStyle/>
          <a:p>
            <a:pPr eaLnBrk="1" fontAlgn="auto" hangingPunct="1">
              <a:spcAft>
                <a:spcPts val="0"/>
              </a:spcAft>
              <a:defRPr/>
            </a:pPr>
            <a:r>
              <a:rPr lang="en-US" b="1" smtClean="0">
                <a:solidFill>
                  <a:schemeClr val="tx1"/>
                </a:solidFill>
              </a:rPr>
              <a:t>Thế giới</a:t>
            </a:r>
          </a:p>
        </p:txBody>
      </p:sp>
      <p:sp>
        <p:nvSpPr>
          <p:cNvPr id="23555" name="Rectangle 3"/>
          <p:cNvSpPr>
            <a:spLocks noGrp="1" noChangeArrowheads="1"/>
          </p:cNvSpPr>
          <p:nvPr>
            <p:ph type="body" idx="4294967295"/>
          </p:nvPr>
        </p:nvSpPr>
        <p:spPr>
          <a:xfrm>
            <a:off x="0" y="1219200"/>
            <a:ext cx="6248400" cy="5410200"/>
          </a:xfrm>
        </p:spPr>
        <p:txBody>
          <a:bodyPr/>
          <a:lstStyle/>
          <a:p>
            <a:pPr eaLnBrk="1" hangingPunct="1">
              <a:lnSpc>
                <a:spcPct val="90000"/>
              </a:lnSpc>
            </a:pPr>
            <a:r>
              <a:rPr lang="en-US" sz="2800" smtClean="0">
                <a:latin typeface="Times New Roman" pitchFamily="18" charset="0"/>
                <a:cs typeface="Times New Roman" pitchFamily="18" charset="0"/>
              </a:rPr>
              <a:t>Thuốc lá là nguyên nhân gây tử vong có thể phòng tránh được.</a:t>
            </a:r>
          </a:p>
          <a:p>
            <a:pPr eaLnBrk="1" hangingPunct="1">
              <a:lnSpc>
                <a:spcPct val="90000"/>
              </a:lnSpc>
            </a:pPr>
            <a:r>
              <a:rPr lang="en-US" sz="2800" b="1" smtClean="0">
                <a:latin typeface="Times New Roman" pitchFamily="18" charset="0"/>
                <a:cs typeface="Times New Roman" pitchFamily="18" charset="0"/>
              </a:rPr>
              <a:t>50%</a:t>
            </a:r>
            <a:r>
              <a:rPr lang="en-US" sz="2800" smtClean="0">
                <a:latin typeface="Times New Roman" pitchFamily="18" charset="0"/>
                <a:cs typeface="Times New Roman" pitchFamily="18" charset="0"/>
              </a:rPr>
              <a:t> số người hút thường xuyên chết vì thuốclá</a:t>
            </a:r>
          </a:p>
          <a:p>
            <a:pPr eaLnBrk="1" hangingPunct="1">
              <a:lnSpc>
                <a:spcPct val="90000"/>
              </a:lnSpc>
            </a:pPr>
            <a:r>
              <a:rPr lang="en-US" sz="2800" smtClean="0">
                <a:latin typeface="Times New Roman" pitchFamily="18" charset="0"/>
                <a:cs typeface="Times New Roman" pitchFamily="18" charset="0"/>
              </a:rPr>
              <a:t>Những người hút thuốc lá giảm thọ từ </a:t>
            </a:r>
            <a:r>
              <a:rPr lang="en-US" sz="2800" b="1" smtClean="0">
                <a:latin typeface="Times New Roman" pitchFamily="18" charset="0"/>
                <a:cs typeface="Times New Roman" pitchFamily="18" charset="0"/>
              </a:rPr>
              <a:t>8-23 năm</a:t>
            </a:r>
          </a:p>
          <a:p>
            <a:pPr eaLnBrk="1" hangingPunct="1">
              <a:lnSpc>
                <a:spcPct val="90000"/>
              </a:lnSpc>
            </a:pPr>
            <a:r>
              <a:rPr lang="en-US" sz="2800" smtClean="0">
                <a:latin typeface="Times New Roman" pitchFamily="18" charset="0"/>
                <a:cs typeface="Times New Roman" pitchFamily="18" charset="0"/>
              </a:rPr>
              <a:t>Thế giới mỗi năm </a:t>
            </a:r>
            <a:r>
              <a:rPr lang="en-US" sz="2800" b="1" smtClean="0">
                <a:latin typeface="Times New Roman" pitchFamily="18" charset="0"/>
                <a:cs typeface="Times New Roman" pitchFamily="18" charset="0"/>
              </a:rPr>
              <a:t>6 triệu</a:t>
            </a:r>
            <a:r>
              <a:rPr lang="en-US" sz="2800" smtClean="0">
                <a:latin typeface="Times New Roman" pitchFamily="18" charset="0"/>
                <a:cs typeface="Times New Roman" pitchFamily="18" charset="0"/>
              </a:rPr>
              <a:t> người chết. </a:t>
            </a:r>
          </a:p>
          <a:p>
            <a:pPr eaLnBrk="1" hangingPunct="1">
              <a:lnSpc>
                <a:spcPct val="90000"/>
              </a:lnSpc>
            </a:pPr>
            <a:r>
              <a:rPr lang="en-US" sz="2800" smtClean="0">
                <a:latin typeface="Times New Roman" pitchFamily="18" charset="0"/>
                <a:cs typeface="Times New Roman" pitchFamily="18" charset="0"/>
              </a:rPr>
              <a:t>Thế kỷ 20: </a:t>
            </a:r>
            <a:r>
              <a:rPr lang="en-US" sz="2800" b="1" smtClean="0">
                <a:latin typeface="Times New Roman" pitchFamily="18" charset="0"/>
                <a:cs typeface="Times New Roman" pitchFamily="18" charset="0"/>
              </a:rPr>
              <a:t>100 triệu</a:t>
            </a:r>
            <a:r>
              <a:rPr lang="en-US" sz="2800" smtClean="0">
                <a:latin typeface="Times New Roman" pitchFamily="18" charset="0"/>
                <a:cs typeface="Times New Roman" pitchFamily="18" charset="0"/>
              </a:rPr>
              <a:t> người chết do thuốc lá.</a:t>
            </a:r>
          </a:p>
          <a:p>
            <a:pPr eaLnBrk="1" hangingPunct="1">
              <a:lnSpc>
                <a:spcPct val="90000"/>
              </a:lnSpc>
            </a:pPr>
            <a:r>
              <a:rPr lang="en-US" sz="2800" smtClean="0">
                <a:latin typeface="Times New Roman" pitchFamily="18" charset="0"/>
                <a:cs typeface="Times New Roman" pitchFamily="18" charset="0"/>
              </a:rPr>
              <a:t>Thế kỷ 21: ước tính </a:t>
            </a:r>
            <a:r>
              <a:rPr lang="en-US" sz="2800" b="1" smtClean="0">
                <a:latin typeface="Times New Roman" pitchFamily="18" charset="0"/>
                <a:cs typeface="Times New Roman" pitchFamily="18" charset="0"/>
              </a:rPr>
              <a:t>1 tỷ người</a:t>
            </a:r>
            <a:r>
              <a:rPr lang="en-US" sz="2800" smtClean="0">
                <a:latin typeface="Times New Roman" pitchFamily="18" charset="0"/>
                <a:cs typeface="Times New Roman" pitchFamily="18" charset="0"/>
              </a:rPr>
              <a:t>.</a:t>
            </a:r>
          </a:p>
          <a:p>
            <a:pPr eaLnBrk="1" hangingPunct="1">
              <a:lnSpc>
                <a:spcPct val="90000"/>
              </a:lnSpc>
            </a:pPr>
            <a:r>
              <a:rPr lang="en-US" sz="2800" smtClean="0">
                <a:latin typeface="Times New Roman" pitchFamily="18" charset="0"/>
                <a:cs typeface="Times New Roman" pitchFamily="18" charset="0"/>
              </a:rPr>
              <a:t>Tiếp tục gia tăng ở các nước đang phát triune</a:t>
            </a:r>
          </a:p>
        </p:txBody>
      </p:sp>
      <p:pic>
        <p:nvPicPr>
          <p:cNvPr id="23556" name="Picture 4" descr="Imagethuoc 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362200"/>
            <a:ext cx="22955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457200" y="1295400"/>
            <a:ext cx="8229600" cy="5029200"/>
          </a:xfrm>
        </p:spPr>
        <p:txBody>
          <a:bodyPr/>
          <a:lstStyle/>
          <a:p>
            <a:pPr algn="ctr" eaLnBrk="1" hangingPunct="1">
              <a:lnSpc>
                <a:spcPct val="140000"/>
              </a:lnSpc>
              <a:buFont typeface="Wingdings 2" pitchFamily="18" charset="2"/>
              <a:buNone/>
            </a:pPr>
            <a:r>
              <a:rPr lang="en-US" sz="3500" b="1" smtClean="0">
                <a:solidFill>
                  <a:srgbClr val="CC0000"/>
                </a:solidFill>
                <a:latin typeface="Times New Roman" pitchFamily="18" charset="0"/>
                <a:cs typeface="Times New Roman" pitchFamily="18" charset="0"/>
              </a:rPr>
              <a:t>TÁC HẠI CỦA THUỐC LÁ </a:t>
            </a:r>
          </a:p>
          <a:p>
            <a:pPr algn="ctr" eaLnBrk="1" hangingPunct="1">
              <a:lnSpc>
                <a:spcPct val="140000"/>
              </a:lnSpc>
              <a:buFont typeface="Wingdings 2" pitchFamily="18" charset="2"/>
              <a:buNone/>
            </a:pPr>
            <a:r>
              <a:rPr lang="en-US" sz="3500" b="1" smtClean="0">
                <a:solidFill>
                  <a:srgbClr val="CC0000"/>
                </a:solidFill>
                <a:latin typeface="Times New Roman" pitchFamily="18" charset="0"/>
                <a:cs typeface="Times New Roman" pitchFamily="18" charset="0"/>
              </a:rPr>
              <a:t>VÀ </a:t>
            </a:r>
          </a:p>
          <a:p>
            <a:pPr algn="ctr" eaLnBrk="1" hangingPunct="1">
              <a:lnSpc>
                <a:spcPct val="140000"/>
              </a:lnSpc>
              <a:buFont typeface="Wingdings 2" pitchFamily="18" charset="2"/>
              <a:buNone/>
            </a:pPr>
            <a:r>
              <a:rPr lang="en-US" sz="3500" b="1" smtClean="0">
                <a:solidFill>
                  <a:srgbClr val="CC0000"/>
                </a:solidFill>
                <a:latin typeface="Times New Roman" pitchFamily="18" charset="0"/>
                <a:cs typeface="Times New Roman" pitchFamily="18" charset="0"/>
              </a:rPr>
              <a:t>CÁC CHÍNH SÁCH PCTH THUỐC LÁ</a:t>
            </a:r>
          </a:p>
          <a:p>
            <a:pPr algn="ctr" eaLnBrk="1" hangingPunct="1">
              <a:buFont typeface="Wingdings 2" pitchFamily="18" charset="2"/>
              <a:buNone/>
            </a:pPr>
            <a:endParaRPr lang="en-US" sz="2500" i="1" smtClean="0">
              <a:solidFill>
                <a:srgbClr val="0000CC"/>
              </a:solidFill>
              <a:latin typeface="Times New Roman" pitchFamily="18" charset="0"/>
            </a:endParaRPr>
          </a:p>
          <a:p>
            <a:pPr algn="ctr" eaLnBrk="1" hangingPunct="1">
              <a:buFont typeface="Wingdings 2" pitchFamily="18" charset="2"/>
              <a:buNone/>
            </a:pPr>
            <a:r>
              <a:rPr lang="en-US" sz="2500" i="1" smtClean="0">
                <a:solidFill>
                  <a:srgbClr val="0000CC"/>
                </a:solidFill>
                <a:latin typeface="Times New Roman" pitchFamily="18" charset="0"/>
              </a:rPr>
              <a:t>Văn phòng Chương trình </a:t>
            </a:r>
          </a:p>
          <a:p>
            <a:pPr algn="ctr" eaLnBrk="1" hangingPunct="1">
              <a:buFont typeface="Wingdings 2" pitchFamily="18" charset="2"/>
              <a:buNone/>
            </a:pPr>
            <a:r>
              <a:rPr lang="en-US" sz="2500" i="1" smtClean="0">
                <a:solidFill>
                  <a:srgbClr val="0000CC"/>
                </a:solidFill>
                <a:latin typeface="Times New Roman" pitchFamily="18" charset="0"/>
              </a:rPr>
              <a:t>Phòng chống tác hại của thuốc lá  - Bộ Y tế</a:t>
            </a:r>
          </a:p>
          <a:p>
            <a:pPr algn="ctr" eaLnBrk="1" hangingPunct="1">
              <a:lnSpc>
                <a:spcPct val="140000"/>
              </a:lnSpc>
              <a:buFont typeface="Wingdings 2" pitchFamily="18" charset="2"/>
              <a:buNone/>
            </a:pPr>
            <a:endParaRPr lang="en-US" sz="3500" b="1" smtClean="0">
              <a:solidFill>
                <a:srgbClr val="CC0000"/>
              </a:solidFill>
              <a:latin typeface="Times New Roman" pitchFamily="18" charset="0"/>
              <a:cs typeface="Times New Roman" pitchFamily="18" charset="0"/>
            </a:endParaRPr>
          </a:p>
          <a:p>
            <a:pPr eaLnBrk="1" hangingPunct="1"/>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609600" y="304800"/>
            <a:ext cx="8534400" cy="533400"/>
          </a:xfrm>
        </p:spPr>
        <p:txBody>
          <a:bodyPr/>
          <a:lstStyle/>
          <a:p>
            <a:pPr algn="ctr" eaLnBrk="1" hangingPunct="1"/>
            <a:r>
              <a:rPr lang="en-US" sz="2400" b="1" smtClean="0">
                <a:solidFill>
                  <a:schemeClr val="tx1"/>
                </a:solidFill>
                <a:latin typeface="Times New Roman" pitchFamily="18" charset="0"/>
                <a:cs typeface="Times New Roman" pitchFamily="18" charset="0"/>
              </a:rPr>
              <a:t>TÁC HẠI CỦA THUỐC LÁ ĐẾN SỨC KHỎE</a:t>
            </a:r>
          </a:p>
        </p:txBody>
      </p:sp>
      <p:sp>
        <p:nvSpPr>
          <p:cNvPr id="360451" name="Rectangle 3"/>
          <p:cNvSpPr>
            <a:spLocks noGrp="1" noChangeArrowheads="1"/>
          </p:cNvSpPr>
          <p:nvPr>
            <p:ph type="body" idx="4294967295"/>
          </p:nvPr>
        </p:nvSpPr>
        <p:spPr>
          <a:xfrm>
            <a:off x="0" y="1371600"/>
            <a:ext cx="8686800" cy="685800"/>
          </a:xfrm>
        </p:spPr>
        <p:txBody>
          <a:bodyPr>
            <a:normAutofit/>
          </a:bodyPr>
          <a:lstStyle/>
          <a:p>
            <a:pPr marL="274320" indent="-274320" eaLnBrk="1" fontAlgn="auto" hangingPunct="1">
              <a:lnSpc>
                <a:spcPct val="110000"/>
              </a:lnSpc>
              <a:spcAft>
                <a:spcPts val="0"/>
              </a:spcAft>
              <a:buClr>
                <a:schemeClr val="accent3"/>
              </a:buClr>
              <a:buFont typeface="Wingdings 2"/>
              <a:buChar char=""/>
              <a:defRPr/>
            </a:pPr>
            <a:r>
              <a:rPr lang="en-US" sz="3200" dirty="0" err="1" smtClean="0">
                <a:latin typeface="Times New Roman" pitchFamily="18" charset="0"/>
                <a:cs typeface="Times New Roman" pitchFamily="18" charset="0"/>
              </a:rPr>
              <a:t>Ung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thư</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phổi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tỉ</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lệ</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cao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gấp</a:t>
            </a:r>
            <a:r>
              <a:rPr lang="en-US" sz="3200" dirty="0" smtClean="0">
                <a:latin typeface="Times New Roman" pitchFamily="18" charset="0"/>
                <a:cs typeface="Times New Roman" pitchFamily="18" charset="0"/>
              </a:rPr>
              <a:t> 10 </a:t>
            </a:r>
            <a:r>
              <a:rPr lang="en-US" sz="3200" dirty="0" err="1" smtClean="0">
                <a:latin typeface="Times New Roman" pitchFamily="18" charset="0"/>
                <a:cs typeface="Times New Roman" pitchFamily="18" charset="0"/>
              </a:rPr>
              <a:t>lần</a:t>
            </a:r>
            <a:r>
              <a:rPr lang="en-US" sz="3200" dirty="0" smtClean="0">
                <a:latin typeface="Times New Roman" pitchFamily="18" charset="0"/>
                <a:cs typeface="Times New Roman" pitchFamily="18" charset="0"/>
              </a:rPr>
              <a:t> </a:t>
            </a:r>
          </a:p>
          <a:p>
            <a:pPr marL="274320" indent="-274320" eaLnBrk="1" fontAlgn="auto" hangingPunct="1">
              <a:lnSpc>
                <a:spcPct val="110000"/>
              </a:lnSpc>
              <a:spcAft>
                <a:spcPts val="0"/>
              </a:spcAft>
              <a:buClr>
                <a:schemeClr val="accent3"/>
              </a:buClr>
              <a:buFont typeface="Wingdings 2"/>
              <a:buChar char=""/>
              <a:defRPr/>
            </a:pPr>
            <a:endParaRPr lang="en-US" sz="2800" dirty="0" smtClean="0">
              <a:effectLst>
                <a:outerShdw blurRad="38100" dist="38100" dir="2700000" algn="tl">
                  <a:srgbClr val="000000"/>
                </a:outerShdw>
              </a:effectLst>
            </a:endParaRPr>
          </a:p>
        </p:txBody>
      </p:sp>
      <p:pic>
        <p:nvPicPr>
          <p:cNvPr id="24580" name="Picture 2" descr="C:\Users\HUONGBAU\Desktop\pho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09800"/>
            <a:ext cx="6562725"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68313" y="1268413"/>
            <a:ext cx="5715000" cy="1143000"/>
          </a:xfrm>
          <a:ln>
            <a:miter lim="800000"/>
            <a:headEnd/>
            <a:tailEnd/>
          </a:ln>
          <a:extLst/>
        </p:spPr>
        <p:txBody>
          <a:bodyPr/>
          <a:lstStyle/>
          <a:p>
            <a:pPr eaLnBrk="1" fontAlgn="auto" hangingPunct="1">
              <a:spcAft>
                <a:spcPts val="0"/>
              </a:spcAft>
              <a:defRPr/>
            </a:pPr>
            <a:r>
              <a:rPr lang="en-US" sz="3200" dirty="0" err="1" smtClean="0">
                <a:solidFill>
                  <a:schemeClr val="tx1"/>
                </a:solidFill>
              </a:rPr>
              <a:t>Hút</a:t>
            </a:r>
            <a:r>
              <a:rPr lang="en-US" sz="3200" dirty="0" smtClean="0">
                <a:solidFill>
                  <a:schemeClr val="tx1"/>
                </a:solidFill>
              </a:rPr>
              <a:t> </a:t>
            </a:r>
            <a:r>
              <a:rPr lang="en-US" sz="3200" dirty="0" err="1" smtClean="0">
                <a:solidFill>
                  <a:schemeClr val="tx1"/>
                </a:solidFill>
              </a:rPr>
              <a:t>thuốc</a:t>
            </a:r>
            <a:r>
              <a:rPr lang="en-US" sz="3200" dirty="0" smtClean="0">
                <a:solidFill>
                  <a:schemeClr val="tx1"/>
                </a:solidFill>
              </a:rPr>
              <a:t> </a:t>
            </a:r>
            <a:r>
              <a:rPr lang="en-US" sz="3200" dirty="0" err="1" smtClean="0">
                <a:solidFill>
                  <a:schemeClr val="tx1"/>
                </a:solidFill>
              </a:rPr>
              <a:t>lá</a:t>
            </a:r>
            <a:r>
              <a:rPr lang="en-US" sz="3200" dirty="0" smtClean="0">
                <a:solidFill>
                  <a:schemeClr val="tx1"/>
                </a:solidFill>
              </a:rPr>
              <a:t> </a:t>
            </a:r>
            <a:r>
              <a:rPr lang="en-US" sz="3200" dirty="0" err="1" smtClean="0">
                <a:solidFill>
                  <a:schemeClr val="tx1"/>
                </a:solidFill>
              </a:rPr>
              <a:t>là</a:t>
            </a:r>
            <a:r>
              <a:rPr lang="en-US" sz="3200" dirty="0" smtClean="0">
                <a:solidFill>
                  <a:schemeClr val="tx1"/>
                </a:solidFill>
              </a:rPr>
              <a:t> </a:t>
            </a:r>
            <a:r>
              <a:rPr lang="en-US" sz="3200" dirty="0" err="1" smtClean="0">
                <a:solidFill>
                  <a:schemeClr val="tx1"/>
                </a:solidFill>
              </a:rPr>
              <a:t>nguyên</a:t>
            </a:r>
            <a:r>
              <a:rPr lang="en-US" sz="3200" dirty="0" smtClean="0">
                <a:solidFill>
                  <a:schemeClr val="tx1"/>
                </a:solidFill>
              </a:rPr>
              <a:t> </a:t>
            </a:r>
            <a:r>
              <a:rPr lang="en-US" sz="3200" dirty="0" err="1" smtClean="0">
                <a:solidFill>
                  <a:schemeClr val="tx1"/>
                </a:solidFill>
              </a:rPr>
              <a:t>nhân</a:t>
            </a:r>
            <a:r>
              <a:rPr lang="en-US" sz="3200" dirty="0" smtClean="0">
                <a:solidFill>
                  <a:schemeClr val="tx1"/>
                </a:solidFill>
              </a:rPr>
              <a:t> </a:t>
            </a:r>
            <a:r>
              <a:rPr lang="en-US" sz="3200" dirty="0" err="1" smtClean="0">
                <a:solidFill>
                  <a:schemeClr val="tx1"/>
                </a:solidFill>
              </a:rPr>
              <a:t>của</a:t>
            </a:r>
            <a:r>
              <a:rPr lang="en-US" sz="3200" dirty="0" smtClean="0">
                <a:solidFill>
                  <a:schemeClr val="tx1"/>
                </a:solidFill>
              </a:rPr>
              <a:t> 90% </a:t>
            </a:r>
            <a:r>
              <a:rPr lang="en-US" sz="3200" dirty="0" err="1" smtClean="0">
                <a:solidFill>
                  <a:schemeClr val="tx1"/>
                </a:solidFill>
              </a:rPr>
              <a:t>các</a:t>
            </a:r>
            <a:r>
              <a:rPr lang="en-US" sz="3200" dirty="0" smtClean="0">
                <a:solidFill>
                  <a:schemeClr val="tx1"/>
                </a:solidFill>
              </a:rPr>
              <a:t> ca </a:t>
            </a:r>
            <a:r>
              <a:rPr lang="en-US" sz="3200" dirty="0" err="1" smtClean="0">
                <a:solidFill>
                  <a:schemeClr val="tx1"/>
                </a:solidFill>
              </a:rPr>
              <a:t>ung</a:t>
            </a:r>
            <a:r>
              <a:rPr lang="en-US" sz="3200" dirty="0" smtClean="0">
                <a:solidFill>
                  <a:schemeClr val="tx1"/>
                </a:solidFill>
              </a:rPr>
              <a:t> </a:t>
            </a:r>
            <a:r>
              <a:rPr lang="en-US" sz="3200" dirty="0" err="1" smtClean="0">
                <a:solidFill>
                  <a:schemeClr val="tx1"/>
                </a:solidFill>
              </a:rPr>
              <a:t>thư</a:t>
            </a:r>
            <a:r>
              <a:rPr lang="en-US" sz="3200" dirty="0" smtClean="0">
                <a:solidFill>
                  <a:schemeClr val="tx1"/>
                </a:solidFill>
              </a:rPr>
              <a:t> </a:t>
            </a:r>
            <a:r>
              <a:rPr lang="en-US" sz="3200" dirty="0" err="1" smtClean="0">
                <a:solidFill>
                  <a:schemeClr val="tx1"/>
                </a:solidFill>
              </a:rPr>
              <a:t>phổi</a:t>
            </a:r>
            <a:endParaRPr lang="en-US" sz="3200" dirty="0" smtClean="0">
              <a:solidFill>
                <a:schemeClr val="tx1"/>
              </a:solidFill>
            </a:endParaRPr>
          </a:p>
        </p:txBody>
      </p:sp>
      <p:grpSp>
        <p:nvGrpSpPr>
          <p:cNvPr id="25603" name="Group 3"/>
          <p:cNvGrpSpPr>
            <a:grpSpLocks/>
          </p:cNvGrpSpPr>
          <p:nvPr/>
        </p:nvGrpSpPr>
        <p:grpSpPr bwMode="auto">
          <a:xfrm>
            <a:off x="3276600" y="381000"/>
            <a:ext cx="5867400" cy="6172200"/>
            <a:chOff x="2064" y="240"/>
            <a:chExt cx="3696" cy="3888"/>
          </a:xfrm>
        </p:grpSpPr>
        <p:pic>
          <p:nvPicPr>
            <p:cNvPr id="2560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4" y="1776"/>
              <a:ext cx="1872"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2" y="240"/>
              <a:ext cx="1768"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4" name="Line 6"/>
          <p:cNvSpPr>
            <a:spLocks noChangeShapeType="1"/>
          </p:cNvSpPr>
          <p:nvPr/>
        </p:nvSpPr>
        <p:spPr bwMode="auto">
          <a:xfrm flipV="1">
            <a:off x="5791200" y="2133600"/>
            <a:ext cx="838200" cy="152400"/>
          </a:xfrm>
          <a:prstGeom prst="line">
            <a:avLst/>
          </a:prstGeom>
          <a:noFill/>
          <a:ln w="12700">
            <a:solidFill>
              <a:srgbClr val="FF0066"/>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5605" name="Line 7"/>
          <p:cNvSpPr>
            <a:spLocks noChangeShapeType="1"/>
          </p:cNvSpPr>
          <p:nvPr/>
        </p:nvSpPr>
        <p:spPr bwMode="auto">
          <a:xfrm flipV="1">
            <a:off x="2819400" y="4724400"/>
            <a:ext cx="838200" cy="152400"/>
          </a:xfrm>
          <a:prstGeom prst="line">
            <a:avLst/>
          </a:prstGeom>
          <a:noFill/>
          <a:ln w="12700">
            <a:solidFill>
              <a:srgbClr val="FF0066"/>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4294967295"/>
          </p:nvPr>
        </p:nvSpPr>
        <p:spPr>
          <a:xfrm>
            <a:off x="533400" y="990600"/>
            <a:ext cx="8610600" cy="4191000"/>
          </a:xfrm>
        </p:spPr>
        <p:txBody>
          <a:bodyPr/>
          <a:lstStyle/>
          <a:p>
            <a:pPr eaLnBrk="1" hangingPunct="1">
              <a:lnSpc>
                <a:spcPct val="120000"/>
              </a:lnSpc>
            </a:pPr>
            <a:r>
              <a:rPr lang="en-US" sz="2800" b="1" smtClean="0">
                <a:latin typeface="Times New Roman" pitchFamily="18" charset="0"/>
                <a:cs typeface="Times New Roman" pitchFamily="18" charset="0"/>
              </a:rPr>
              <a:t>Bệnh mạch vành: </a:t>
            </a:r>
            <a:r>
              <a:rPr lang="en-US" sz="2800" smtClean="0">
                <a:latin typeface="Times New Roman" pitchFamily="18" charset="0"/>
                <a:cs typeface="Times New Roman" pitchFamily="18" charset="0"/>
              </a:rPr>
              <a:t>nguy cơ tăng 10-15 lần </a:t>
            </a:r>
          </a:p>
          <a:p>
            <a:pPr eaLnBrk="1" hangingPunct="1">
              <a:lnSpc>
                <a:spcPct val="120000"/>
              </a:lnSpc>
            </a:pPr>
            <a:r>
              <a:rPr lang="en-US" sz="2800" b="1" smtClean="0">
                <a:latin typeface="Times New Roman" pitchFamily="18" charset="0"/>
                <a:cs typeface="Times New Roman" pitchFamily="18" charset="0"/>
              </a:rPr>
              <a:t>Xơ vữa động mạch: </a:t>
            </a:r>
            <a:r>
              <a:rPr lang="en-US" sz="2800" smtClean="0">
                <a:latin typeface="Times New Roman" pitchFamily="18" charset="0"/>
                <a:cs typeface="Times New Roman" pitchFamily="18" charset="0"/>
              </a:rPr>
              <a:t>cao hơn 1,5-2 lần</a:t>
            </a:r>
          </a:p>
          <a:p>
            <a:pPr eaLnBrk="1" hangingPunct="1">
              <a:lnSpc>
                <a:spcPct val="110000"/>
              </a:lnSpc>
            </a:pPr>
            <a:r>
              <a:rPr lang="en-US" sz="2800" b="1" smtClean="0">
                <a:latin typeface="Times New Roman" pitchFamily="18" charset="0"/>
                <a:cs typeface="Times New Roman" pitchFamily="18" charset="0"/>
              </a:rPr>
              <a:t>Nhồi máu cơ tim</a:t>
            </a:r>
          </a:p>
        </p:txBody>
      </p:sp>
      <p:pic>
        <p:nvPicPr>
          <p:cNvPr id="26627" name="Picture 4" descr="Image"/>
          <p:cNvPicPr>
            <a:picLocks noChangeAspect="1" noChangeArrowheads="1"/>
          </p:cNvPicPr>
          <p:nvPr/>
        </p:nvPicPr>
        <p:blipFill>
          <a:blip r:embed="rId2">
            <a:lum bright="-4000" contrast="12000"/>
            <a:extLst>
              <a:ext uri="{28A0092B-C50C-407E-A947-70E740481C1C}">
                <a14:useLocalDpi xmlns:a14="http://schemas.microsoft.com/office/drawing/2010/main" val="0"/>
              </a:ext>
            </a:extLst>
          </a:blip>
          <a:srcRect/>
          <a:stretch>
            <a:fillRect/>
          </a:stretch>
        </p:blipFill>
        <p:spPr bwMode="auto">
          <a:xfrm>
            <a:off x="4356100" y="2349500"/>
            <a:ext cx="28892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838200" y="304800"/>
            <a:ext cx="8534400" cy="533400"/>
          </a:xfrm>
          <a:prstGeom prst="rect">
            <a:avLst/>
          </a:prstGeom>
          <a:noFill/>
          <a:ln w="9525">
            <a:noFill/>
            <a:miter lim="800000"/>
            <a:headEnd/>
            <a:tailEnd/>
          </a:ln>
        </p:spPr>
        <p:txBody>
          <a:bodyPr bIns="91440" anchor="b"/>
          <a:lstStyle/>
          <a:p>
            <a:pPr>
              <a:defRPr/>
            </a:pPr>
            <a:r>
              <a:rPr lang="en-US" sz="3200" b="1" dirty="0">
                <a:latin typeface="Times New Roman" pitchFamily="18" charset="0"/>
                <a:ea typeface="+mj-ea"/>
                <a:cs typeface="Times New Roman" pitchFamily="18" charset="0"/>
              </a:rPr>
              <a:t>TÁC HẠI CỦA THUỐC LÁ ĐẾN SỨC KHỎE</a:t>
            </a:r>
          </a:p>
        </p:txBody>
      </p:sp>
    </p:spTree>
  </p:cSld>
  <p:clrMapOvr>
    <a:masterClrMapping/>
  </p:clrMapOvr>
  <p:transition>
    <p:cover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4294967295"/>
          </p:nvPr>
        </p:nvSpPr>
        <p:spPr>
          <a:xfrm>
            <a:off x="381000" y="1143000"/>
            <a:ext cx="8763000" cy="4953000"/>
          </a:xfrm>
        </p:spPr>
        <p:txBody>
          <a:bodyPr/>
          <a:lstStyle/>
          <a:p>
            <a:pPr eaLnBrk="1" hangingPunct="1">
              <a:lnSpc>
                <a:spcPct val="120000"/>
              </a:lnSpc>
            </a:pPr>
            <a:r>
              <a:rPr lang="en-US" b="1" smtClean="0">
                <a:latin typeface="Times New Roman" pitchFamily="18" charset="0"/>
                <a:cs typeface="Times New Roman" pitchFamily="18" charset="0"/>
              </a:rPr>
              <a:t>Tai biến mạch máu não: </a:t>
            </a:r>
            <a:r>
              <a:rPr lang="en-US" smtClean="0">
                <a:latin typeface="Times New Roman" pitchFamily="18" charset="0"/>
                <a:cs typeface="Times New Roman" pitchFamily="18" charset="0"/>
              </a:rPr>
              <a:t>cao gấp 2-4 lần</a:t>
            </a:r>
          </a:p>
          <a:p>
            <a:pPr eaLnBrk="1" hangingPunct="1">
              <a:lnSpc>
                <a:spcPct val="120000"/>
              </a:lnSpc>
            </a:pPr>
            <a:r>
              <a:rPr lang="en-US" b="1" smtClean="0">
                <a:latin typeface="Times New Roman" pitchFamily="18" charset="0"/>
                <a:cs typeface="Times New Roman" pitchFamily="18" charset="0"/>
              </a:rPr>
              <a:t>Xuất huyết não</a:t>
            </a:r>
          </a:p>
        </p:txBody>
      </p:sp>
      <p:pic>
        <p:nvPicPr>
          <p:cNvPr id="27651" name="Picture 4" descr="BRAIN"/>
          <p:cNvPicPr>
            <a:picLocks noChangeAspect="1" noChangeArrowheads="1"/>
          </p:cNvPicPr>
          <p:nvPr/>
        </p:nvPicPr>
        <p:blipFill>
          <a:blip r:embed="rId2">
            <a:lum bright="-12000" contrast="26000"/>
            <a:extLst>
              <a:ext uri="{28A0092B-C50C-407E-A947-70E740481C1C}">
                <a14:useLocalDpi xmlns:a14="http://schemas.microsoft.com/office/drawing/2010/main" val="0"/>
              </a:ext>
            </a:extLst>
          </a:blip>
          <a:srcRect/>
          <a:stretch>
            <a:fillRect/>
          </a:stretch>
        </p:blipFill>
        <p:spPr bwMode="auto">
          <a:xfrm>
            <a:off x="1600200" y="2438400"/>
            <a:ext cx="5924550"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838200" y="304800"/>
            <a:ext cx="8534400" cy="533400"/>
          </a:xfrm>
          <a:prstGeom prst="rect">
            <a:avLst/>
          </a:prstGeom>
          <a:noFill/>
          <a:ln w="9525">
            <a:noFill/>
            <a:miter lim="800000"/>
            <a:headEnd/>
            <a:tailEnd/>
          </a:ln>
        </p:spPr>
        <p:txBody>
          <a:bodyPr bIns="91440" anchor="b"/>
          <a:lstStyle/>
          <a:p>
            <a:pPr>
              <a:defRPr/>
            </a:pPr>
            <a:r>
              <a:rPr lang="en-US" sz="3200" b="1" dirty="0">
                <a:solidFill>
                  <a:srgbClr val="D34817"/>
                </a:solidFill>
                <a:latin typeface="Times New Roman" pitchFamily="18" charset="0"/>
                <a:ea typeface="+mj-ea"/>
                <a:cs typeface="Times New Roman" pitchFamily="18" charset="0"/>
              </a:rPr>
              <a:t>TÁC HẠI CỦA THUỐC LÁ ĐẾN SỨC KHỎE</a:t>
            </a:r>
          </a:p>
        </p:txBody>
      </p:sp>
    </p:spTree>
  </p:cSld>
  <p:clrMapOvr>
    <a:masterClrMapping/>
  </p:clrMapOvr>
  <p:transition>
    <p:cover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1447800"/>
            <a:ext cx="8278813" cy="762000"/>
          </a:xfrm>
          <a:ln>
            <a:miter lim="800000"/>
            <a:headEnd/>
            <a:tailEnd/>
          </a:ln>
          <a:extLst/>
        </p:spPr>
        <p:txBody>
          <a:bodyPr>
            <a:normAutofit fontScale="90000"/>
          </a:bodyPr>
          <a:lstStyle/>
          <a:p>
            <a:pPr eaLnBrk="1" fontAlgn="auto" hangingPunct="1">
              <a:spcAft>
                <a:spcPts val="0"/>
              </a:spcAft>
              <a:defRPr/>
            </a:pPr>
            <a:r>
              <a:rPr lang="en-US" sz="2800" smtClean="0">
                <a:solidFill>
                  <a:schemeClr val="tx1"/>
                </a:solidFill>
              </a:rPr>
              <a:t>Người hút thuốc có tỷ lệ ung thư miệng cao gấp 27 và ung thư thanh quản cao gấp 12 lần người không hút thuốc (WHO)</a:t>
            </a:r>
          </a:p>
        </p:txBody>
      </p:sp>
      <p:pic>
        <p:nvPicPr>
          <p:cNvPr id="28675" name="Picture 3" descr="cancermout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743200"/>
            <a:ext cx="6096000" cy="3849688"/>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865187" y="228600"/>
            <a:ext cx="8278813" cy="762000"/>
          </a:xfrm>
          <a:prstGeom prst="rect">
            <a:avLst/>
          </a:prstGeom>
          <a:noFill/>
          <a:ln w="9525">
            <a:noFill/>
            <a:miter lim="800000"/>
            <a:headEnd/>
            <a:tailEnd/>
          </a:ln>
          <a:extLst/>
        </p:spPr>
        <p:txBody>
          <a:bodyPr lIns="0" rIns="0" bIns="0" anchor="b">
            <a:normAutofit fontScale="97500"/>
            <a:scene3d>
              <a:camera prst="orthographicFront"/>
              <a:lightRig rig="freezing" dir="t">
                <a:rot lat="0" lon="0" rev="5640000"/>
              </a:lightRig>
            </a:scene3d>
            <a:sp3d prstMaterial="flat">
              <a:contourClr>
                <a:schemeClr val="tx2"/>
              </a:contourClr>
            </a:sp3d>
          </a:bodyPr>
          <a:lstStyle/>
          <a:p>
            <a:pPr algn="ctr" fontAlgn="auto">
              <a:spcAft>
                <a:spcPts val="0"/>
              </a:spcAft>
              <a:defRPr/>
            </a:pPr>
            <a:r>
              <a:rPr lang="en-US" sz="2800" b="1">
                <a:solidFill>
                  <a:srgbClr val="D34817"/>
                </a:solidFill>
                <a:latin typeface="Times New Roman" pitchFamily="18" charset="0"/>
                <a:ea typeface="+mj-ea"/>
                <a:cs typeface="Times New Roman" pitchFamily="18" charset="0"/>
              </a:rPr>
              <a:t>UNG THƯ MIỆNG</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28600"/>
            <a:ext cx="8305800" cy="533400"/>
          </a:xfrm>
          <a:ln>
            <a:miter lim="800000"/>
            <a:headEnd/>
            <a:tailEnd/>
          </a:ln>
          <a:extLst/>
        </p:spPr>
        <p:txBody>
          <a:bodyPr/>
          <a:lstStyle/>
          <a:p>
            <a:pPr algn="ctr" eaLnBrk="1" fontAlgn="auto" hangingPunct="1">
              <a:spcAft>
                <a:spcPts val="0"/>
              </a:spcAft>
              <a:defRPr/>
            </a:pPr>
            <a:r>
              <a:rPr lang="en-US" sz="2400" b="1" dirty="0" smtClean="0">
                <a:solidFill>
                  <a:srgbClr val="D34817"/>
                </a:solidFill>
              </a:rPr>
              <a:t>UNG THƯ HỌNG DO HÚT THUỐC</a:t>
            </a:r>
          </a:p>
        </p:txBody>
      </p:sp>
      <p:pic>
        <p:nvPicPr>
          <p:cNvPr id="29699" name="Picture 2" descr="C:\Users\HUONGBAU\Desktop\h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8305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HUONGBAU\Desktop\g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3363" y="1143000"/>
            <a:ext cx="6650037"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C:\Users\HUONGBAU\Desktop\ra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85693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itle 1"/>
          <p:cNvSpPr>
            <a:spLocks noGrp="1"/>
          </p:cNvSpPr>
          <p:nvPr>
            <p:ph type="title"/>
          </p:nvPr>
        </p:nvSpPr>
        <p:spPr>
          <a:xfrm>
            <a:off x="533400" y="304800"/>
            <a:ext cx="8305800" cy="762000"/>
          </a:xfrm>
          <a:ln>
            <a:miter lim="800000"/>
            <a:headEnd/>
            <a:tailEnd/>
          </a:ln>
          <a:extLst/>
        </p:spPr>
        <p:txBody>
          <a:bodyPr/>
          <a:lstStyle/>
          <a:p>
            <a:pPr algn="ctr" eaLnBrk="1" fontAlgn="auto" hangingPunct="1">
              <a:spcAft>
                <a:spcPts val="0"/>
              </a:spcAft>
              <a:defRPr/>
            </a:pPr>
            <a:r>
              <a:rPr lang="en-US" sz="2400" b="1" dirty="0" smtClean="0">
                <a:solidFill>
                  <a:srgbClr val="D34817"/>
                </a:solidFill>
              </a:rPr>
              <a:t>RĂNG CỦA NGƯỜI HÚT THUỐC NHIỀU NĂM</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E:\HOAI TU CHAN DO THUOC 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905000"/>
            <a:ext cx="47244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1"/>
          <p:cNvSpPr>
            <a:spLocks noChangeArrowheads="1"/>
          </p:cNvSpPr>
          <p:nvPr/>
        </p:nvSpPr>
        <p:spPr bwMode="auto">
          <a:xfrm>
            <a:off x="609600" y="1905000"/>
            <a:ext cx="2667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sz="2400">
                <a:ea typeface="ＭＳ Ｐゴシック" pitchFamily="34" charset="-128"/>
              </a:rPr>
              <a:t>Động mạch bị viêm, sưng gây tắc nghẽn khiến máu không đến được một số bộ phận trên cơ thể làm hoại tử là một trong những tác hại do thuốc lá gây ra...</a:t>
            </a:r>
            <a:r>
              <a:rPr lang="en-US" sz="2400">
                <a:ea typeface="ＭＳ Ｐゴシック" pitchFamily="34" charset="-128"/>
              </a:rPr>
              <a:t> </a:t>
            </a:r>
          </a:p>
        </p:txBody>
      </p:sp>
      <p:sp>
        <p:nvSpPr>
          <p:cNvPr id="32772" name="Rectangle 1"/>
          <p:cNvSpPr>
            <a:spLocks noChangeArrowheads="1"/>
          </p:cNvSpPr>
          <p:nvPr/>
        </p:nvSpPr>
        <p:spPr bwMode="auto">
          <a:xfrm>
            <a:off x="1219200" y="228600"/>
            <a:ext cx="7315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1">
                <a:solidFill>
                  <a:srgbClr val="D34817"/>
                </a:solidFill>
                <a:latin typeface="Times New Roman" pitchFamily="18" charset="0"/>
                <a:ea typeface="ＭＳ Ｐゴシック" pitchFamily="34" charset="-128"/>
                <a:cs typeface="Times New Roman" pitchFamily="18" charset="0"/>
              </a:rPr>
              <a:t>HOẠI TỬ BÀN CHÂN</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Hiep Trinh Van\Downloads\dua vao PP thuoc la\4TAC MACH LIEN QUAN THUOC LA.jpg"/>
          <p:cNvPicPr>
            <a:picLocks noChangeAspect="1" noChangeArrowheads="1"/>
          </p:cNvPicPr>
          <p:nvPr/>
        </p:nvPicPr>
        <p:blipFill>
          <a:blip r:embed="rId2">
            <a:extLst>
              <a:ext uri="{28A0092B-C50C-407E-A947-70E740481C1C}">
                <a14:useLocalDpi xmlns:a14="http://schemas.microsoft.com/office/drawing/2010/main" val="0"/>
              </a:ext>
            </a:extLst>
          </a:blip>
          <a:srcRect l="11713" t="5859" r="27380" b="1289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704850"/>
            <a:ext cx="8229600" cy="361950"/>
          </a:xfrm>
        </p:spPr>
        <p:txBody>
          <a:bodyPr/>
          <a:lstStyle/>
          <a:p>
            <a:endParaRPr lang="en-US" smtClean="0"/>
          </a:p>
        </p:txBody>
      </p:sp>
      <p:pic>
        <p:nvPicPr>
          <p:cNvPr id="7171" name="Picture 2" descr="C:\Users\WIN 7\Downloads\SMOKING-thumb.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990600"/>
            <a:ext cx="8212138" cy="5562600"/>
          </a:xfr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Hiep Trinh Van\Downloads\dua vao PP thuoc la\5TAC MACH LIEN QUAN THUOC LA.jpg"/>
          <p:cNvPicPr>
            <a:picLocks noChangeAspect="1" noChangeArrowheads="1"/>
          </p:cNvPicPr>
          <p:nvPr/>
        </p:nvPicPr>
        <p:blipFill>
          <a:blip r:embed="rId2">
            <a:extLst>
              <a:ext uri="{28A0092B-C50C-407E-A947-70E740481C1C}">
                <a14:useLocalDpi xmlns:a14="http://schemas.microsoft.com/office/drawing/2010/main" val="0"/>
              </a:ext>
            </a:extLst>
          </a:blip>
          <a:srcRect r="42606" b="10378"/>
          <a:stretch>
            <a:fillRect/>
          </a:stretch>
        </p:blipFill>
        <p:spPr bwMode="auto">
          <a:xfrm>
            <a:off x="1066800" y="0"/>
            <a:ext cx="7073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Hiep Trinh Van\Downloads\dua vao PP thuoc la\6TAC MACH LIEN QUAN THUOC LA.jpg"/>
          <p:cNvPicPr>
            <a:picLocks noChangeAspect="1" noChangeArrowheads="1"/>
          </p:cNvPicPr>
          <p:nvPr/>
        </p:nvPicPr>
        <p:blipFill>
          <a:blip r:embed="rId2">
            <a:extLst>
              <a:ext uri="{28A0092B-C50C-407E-A947-70E740481C1C}">
                <a14:useLocalDpi xmlns:a14="http://schemas.microsoft.com/office/drawing/2010/main" val="0"/>
              </a:ext>
            </a:extLst>
          </a:blip>
          <a:srcRect r="37335" b="5357"/>
          <a:stretch>
            <a:fillRect/>
          </a:stretch>
        </p:blipFill>
        <p:spPr bwMode="auto">
          <a:xfrm>
            <a:off x="1143000" y="1371600"/>
            <a:ext cx="7086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Hiep Trinh Van\Downloads\dua vao PP thuoc la\7MACH LIEN QUAN THUOC LA.jpg"/>
          <p:cNvPicPr>
            <a:picLocks noChangeAspect="1" noChangeArrowheads="1"/>
          </p:cNvPicPr>
          <p:nvPr/>
        </p:nvPicPr>
        <p:blipFill>
          <a:blip r:embed="rId2">
            <a:extLst>
              <a:ext uri="{28A0092B-C50C-407E-A947-70E740481C1C}">
                <a14:useLocalDpi xmlns:a14="http://schemas.microsoft.com/office/drawing/2010/main" val="0"/>
              </a:ext>
            </a:extLst>
          </a:blip>
          <a:srcRect r="38507" b="13461"/>
          <a:stretch>
            <a:fillRect/>
          </a:stretch>
        </p:blipFill>
        <p:spPr bwMode="auto">
          <a:xfrm>
            <a:off x="533400" y="0"/>
            <a:ext cx="800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Hiep Trinh Van\Downloads\dua vao PP thuoc la\TAC MACH LIEN QUAN THUOC LA.jpg"/>
          <p:cNvPicPr>
            <a:picLocks noChangeAspect="1" noChangeArrowheads="1"/>
          </p:cNvPicPr>
          <p:nvPr/>
        </p:nvPicPr>
        <p:blipFill>
          <a:blip r:embed="rId2">
            <a:extLst>
              <a:ext uri="{28A0092B-C50C-407E-A947-70E740481C1C}">
                <a14:useLocalDpi xmlns:a14="http://schemas.microsoft.com/office/drawing/2010/main" val="0"/>
              </a:ext>
            </a:extLst>
          </a:blip>
          <a:srcRect l="1756" t="2805" r="37921" b="4672"/>
          <a:stretch>
            <a:fillRect/>
          </a:stretch>
        </p:blipFill>
        <p:spPr bwMode="auto">
          <a:xfrm>
            <a:off x="914400" y="0"/>
            <a:ext cx="7135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Hiep Trinh Van\Downloads\dua vao PP thuoc la\1TAC MACH LIEN QUAN THUOC LA.jpg"/>
          <p:cNvPicPr>
            <a:picLocks noChangeAspect="1" noChangeArrowheads="1"/>
          </p:cNvPicPr>
          <p:nvPr/>
        </p:nvPicPr>
        <p:blipFill>
          <a:blip r:embed="rId2">
            <a:extLst>
              <a:ext uri="{28A0092B-C50C-407E-A947-70E740481C1C}">
                <a14:useLocalDpi xmlns:a14="http://schemas.microsoft.com/office/drawing/2010/main" val="0"/>
              </a:ext>
            </a:extLst>
          </a:blip>
          <a:srcRect t="16682" r="44122" b="857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Hiep Trinh Van\Downloads\dua vao PP thuoc la\2TAC MACH LIEN QUAN THUOC LA.jpg"/>
          <p:cNvPicPr>
            <a:picLocks noChangeAspect="1" noChangeArrowheads="1"/>
          </p:cNvPicPr>
          <p:nvPr/>
        </p:nvPicPr>
        <p:blipFill>
          <a:blip r:embed="rId2">
            <a:extLst>
              <a:ext uri="{28A0092B-C50C-407E-A947-70E740481C1C}">
                <a14:useLocalDpi xmlns:a14="http://schemas.microsoft.com/office/drawing/2010/main" val="0"/>
              </a:ext>
            </a:extLst>
          </a:blip>
          <a:srcRect l="7613" r="43973" b="3541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Hiep Trinh Van\Downloads\dua vao PP thuoc la\3TAC MACH LIEN QUAN THUOC LA.jpg"/>
          <p:cNvPicPr>
            <a:picLocks noChangeAspect="1" noChangeArrowheads="1"/>
          </p:cNvPicPr>
          <p:nvPr/>
        </p:nvPicPr>
        <p:blipFill>
          <a:blip r:embed="rId2">
            <a:extLst>
              <a:ext uri="{28A0092B-C50C-407E-A947-70E740481C1C}">
                <a14:useLocalDpi xmlns:a14="http://schemas.microsoft.com/office/drawing/2010/main" val="0"/>
              </a:ext>
            </a:extLst>
          </a:blip>
          <a:srcRect t="3717" r="41435" b="4416"/>
          <a:stretch>
            <a:fillRect/>
          </a:stretch>
        </p:blipFill>
        <p:spPr bwMode="auto">
          <a:xfrm>
            <a:off x="1066800" y="0"/>
            <a:ext cx="70469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E:\CAT TAY CHAN DO THUOC LA.jpg"/>
          <p:cNvPicPr>
            <a:picLocks noChangeAspect="1" noChangeArrowheads="1"/>
          </p:cNvPicPr>
          <p:nvPr/>
        </p:nvPicPr>
        <p:blipFill>
          <a:blip r:embed="rId2">
            <a:extLst>
              <a:ext uri="{28A0092B-C50C-407E-A947-70E740481C1C}">
                <a14:useLocalDpi xmlns:a14="http://schemas.microsoft.com/office/drawing/2010/main" val="0"/>
              </a:ext>
            </a:extLst>
          </a:blip>
          <a:srcRect l="12096" t="6979" r="27545" b="14929"/>
          <a:stretch>
            <a:fillRect/>
          </a:stretch>
        </p:blipFill>
        <p:spPr bwMode="auto">
          <a:xfrm>
            <a:off x="0" y="0"/>
            <a:ext cx="92217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E:\1263514913-cut-chan-vi-hut-thuo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762000"/>
            <a:ext cx="6002338"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1"/>
          <p:cNvSpPr>
            <a:spLocks noChangeArrowheads="1"/>
          </p:cNvSpPr>
          <p:nvPr/>
        </p:nvSpPr>
        <p:spPr bwMode="auto">
          <a:xfrm>
            <a:off x="1371600" y="5181600"/>
            <a:ext cx="7138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vi-VN" sz="3200" i="1">
                <a:solidFill>
                  <a:srgbClr val="FFFFFF"/>
                </a:solidFill>
                <a:latin typeface="Times New Roman" pitchFamily="18" charset="0"/>
                <a:ea typeface="ＭＳ Ｐゴシック" pitchFamily="34" charset="-128"/>
              </a:rPr>
              <a:t>Cưa chân 2 lần</a:t>
            </a:r>
            <a:r>
              <a:rPr lang="en-US" sz="3200" i="1">
                <a:solidFill>
                  <a:srgbClr val="FFFFFF"/>
                </a:solidFill>
                <a:latin typeface="Times New Roman" pitchFamily="18" charset="0"/>
                <a:ea typeface="ＭＳ Ｐゴシック" pitchFamily="34" charset="-128"/>
              </a:rPr>
              <a:t> ở  bệnh nhân hút thuốc lá</a:t>
            </a:r>
            <a:r>
              <a:rPr lang="vi-VN" sz="3200" i="1">
                <a:solidFill>
                  <a:srgbClr val="FFFFFF"/>
                </a:solidFill>
                <a:latin typeface="Times New Roman" pitchFamily="18" charset="0"/>
                <a:ea typeface="ＭＳ Ｐゴシック" pitchFamily="34" charset="-128"/>
              </a:rPr>
              <a:t> </a:t>
            </a:r>
            <a:endParaRPr lang="en-US" sz="3200">
              <a:solidFill>
                <a:srgbClr val="FFFFFF"/>
              </a:solidFill>
              <a:latin typeface="Times New Roman" pitchFamily="18" charset="0"/>
              <a:ea typeface="ＭＳ Ｐゴシック" pitchFamily="34" charset="-128"/>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D:\TAP HUAN THUOC LÁ 2012\BAI BAO CAO CHINH THUC\3 BAO CAO CHINH\cua tay chan do hut thuoc.jpg"/>
          <p:cNvPicPr>
            <a:picLocks noChangeAspect="1" noChangeArrowheads="1"/>
          </p:cNvPicPr>
          <p:nvPr/>
        </p:nvPicPr>
        <p:blipFill>
          <a:blip r:embed="rId2">
            <a:extLst>
              <a:ext uri="{28A0092B-C50C-407E-A947-70E740481C1C}">
                <a14:useLocalDpi xmlns:a14="http://schemas.microsoft.com/office/drawing/2010/main" val="0"/>
              </a:ext>
            </a:extLst>
          </a:blip>
          <a:srcRect l="1140" t="6541" r="32748" b="1215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457200" y="1066800"/>
            <a:ext cx="8229600" cy="5257800"/>
          </a:xfrm>
        </p:spPr>
        <p:txBody>
          <a:bodyPr/>
          <a:lstStyle/>
          <a:p>
            <a:pPr algn="ctr" eaLnBrk="1" hangingPunct="1">
              <a:lnSpc>
                <a:spcPct val="140000"/>
              </a:lnSpc>
              <a:buFont typeface="Wingdings 2" pitchFamily="18" charset="2"/>
              <a:buNone/>
            </a:pPr>
            <a:endParaRPr lang="en-US" sz="2800" b="1" smtClean="0">
              <a:solidFill>
                <a:srgbClr val="CC0000"/>
              </a:solidFill>
              <a:latin typeface="Times New Roman" pitchFamily="18" charset="0"/>
              <a:cs typeface="Times New Roman" pitchFamily="18" charset="0"/>
            </a:endParaRPr>
          </a:p>
          <a:p>
            <a:pPr algn="ctr" eaLnBrk="1" hangingPunct="1">
              <a:lnSpc>
                <a:spcPct val="140000"/>
              </a:lnSpc>
              <a:buFont typeface="Wingdings 2" pitchFamily="18" charset="2"/>
              <a:buNone/>
            </a:pPr>
            <a:endParaRPr lang="en-US" sz="2800" b="1" smtClean="0">
              <a:solidFill>
                <a:srgbClr val="CC0000"/>
              </a:solidFill>
              <a:latin typeface="Times New Roman" pitchFamily="18" charset="0"/>
              <a:cs typeface="Times New Roman" pitchFamily="18" charset="0"/>
            </a:endParaRPr>
          </a:p>
          <a:p>
            <a:pPr algn="ctr" eaLnBrk="1" hangingPunct="1">
              <a:lnSpc>
                <a:spcPct val="140000"/>
              </a:lnSpc>
              <a:buFont typeface="Wingdings 2" pitchFamily="18" charset="2"/>
              <a:buNone/>
            </a:pPr>
            <a:r>
              <a:rPr lang="en-US" sz="2800" b="1" smtClean="0">
                <a:solidFill>
                  <a:srgbClr val="CC0000"/>
                </a:solidFill>
                <a:latin typeface="Times New Roman" pitchFamily="18" charset="0"/>
                <a:cs typeface="Times New Roman" pitchFamily="18" charset="0"/>
              </a:rPr>
              <a:t>PHẦN 1. TÌNH HÌNH SỬ DỤNG THUỐC LÁ </a:t>
            </a:r>
          </a:p>
          <a:p>
            <a:pPr algn="ctr" eaLnBrk="1" hangingPunct="1">
              <a:lnSpc>
                <a:spcPct val="140000"/>
              </a:lnSpc>
              <a:buFont typeface="Wingdings 2" pitchFamily="18" charset="2"/>
              <a:buNone/>
            </a:pPr>
            <a:r>
              <a:rPr lang="en-US" sz="2800" b="1" smtClean="0">
                <a:solidFill>
                  <a:srgbClr val="CC0000"/>
                </a:solidFill>
                <a:latin typeface="Times New Roman" pitchFamily="18" charset="0"/>
                <a:cs typeface="Times New Roman" pitchFamily="18" charset="0"/>
              </a:rPr>
              <a:t>TẠI VIỆT NAM</a:t>
            </a:r>
          </a:p>
          <a:p>
            <a:pPr eaLnBrk="1" hangingPunct="1"/>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E:\CAT cut 2 chan-vi-hut-thuo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609600"/>
            <a:ext cx="623411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827" name="Rectangle 1"/>
          <p:cNvSpPr>
            <a:spLocks noChangeArrowheads="1"/>
          </p:cNvSpPr>
          <p:nvPr/>
        </p:nvSpPr>
        <p:spPr bwMode="auto">
          <a:xfrm>
            <a:off x="685800" y="5130800"/>
            <a:ext cx="8153400" cy="584200"/>
          </a:xfrm>
          <a:prstGeom prst="rect">
            <a:avLst/>
          </a:prstGeom>
          <a:noFill/>
          <a:ln>
            <a:noFill/>
          </a:ln>
          <a:extLst/>
        </p:spPr>
        <p:txBody>
          <a:bodyPr>
            <a:spAutoFit/>
          </a:bodyPr>
          <a:lstStyle/>
          <a:p>
            <a:pPr>
              <a:defRPr/>
            </a:pPr>
            <a:r>
              <a:rPr lang="en-US" sz="3200" i="1" dirty="0" err="1">
                <a:solidFill>
                  <a:srgbClr val="FFFFFF"/>
                </a:solidFill>
                <a:latin typeface="+mn-lt"/>
                <a:ea typeface="MS PGothic" pitchFamily="34" charset="-128"/>
              </a:rPr>
              <a:t>Bệnh</a:t>
            </a:r>
            <a:r>
              <a:rPr lang="en-US" sz="3200" i="1" dirty="0">
                <a:solidFill>
                  <a:srgbClr val="FFFFFF"/>
                </a:solidFill>
                <a:latin typeface="+mn-lt"/>
                <a:ea typeface="MS PGothic" pitchFamily="34" charset="-128"/>
              </a:rPr>
              <a:t> </a:t>
            </a:r>
            <a:r>
              <a:rPr lang="en-US" sz="3200" i="1" dirty="0" err="1">
                <a:solidFill>
                  <a:srgbClr val="FFFFFF"/>
                </a:solidFill>
                <a:latin typeface="+mn-lt"/>
                <a:ea typeface="MS PGothic" pitchFamily="34" charset="-128"/>
              </a:rPr>
              <a:t>nhân</a:t>
            </a:r>
            <a:r>
              <a:rPr lang="en-US" sz="3200" i="1" dirty="0">
                <a:solidFill>
                  <a:srgbClr val="FFFFFF"/>
                </a:solidFill>
                <a:latin typeface="+mn-lt"/>
                <a:ea typeface="MS PGothic" pitchFamily="34" charset="-128"/>
              </a:rPr>
              <a:t> </a:t>
            </a:r>
            <a:r>
              <a:rPr lang="en-US" sz="3200" i="1" dirty="0" err="1">
                <a:solidFill>
                  <a:srgbClr val="FFFFFF"/>
                </a:solidFill>
                <a:latin typeface="+mn-lt"/>
                <a:ea typeface="MS PGothic" pitchFamily="34" charset="-128"/>
              </a:rPr>
              <a:t>phải</a:t>
            </a:r>
            <a:r>
              <a:rPr lang="en-US" sz="3200" i="1" dirty="0">
                <a:solidFill>
                  <a:srgbClr val="FFFFFF"/>
                </a:solidFill>
                <a:latin typeface="+mn-lt"/>
                <a:ea typeface="MS PGothic" pitchFamily="34" charset="-128"/>
              </a:rPr>
              <a:t> </a:t>
            </a:r>
            <a:r>
              <a:rPr lang="en-US" sz="3200" i="1" dirty="0" err="1">
                <a:solidFill>
                  <a:srgbClr val="FFFFFF"/>
                </a:solidFill>
                <a:latin typeface="+mn-lt"/>
                <a:ea typeface="MS PGothic" pitchFamily="34" charset="-128"/>
              </a:rPr>
              <a:t>cắt</a:t>
            </a:r>
            <a:r>
              <a:rPr lang="en-US" sz="3200" i="1" dirty="0">
                <a:solidFill>
                  <a:srgbClr val="FFFFFF"/>
                </a:solidFill>
                <a:latin typeface="+mn-lt"/>
                <a:ea typeface="MS PGothic" pitchFamily="34" charset="-128"/>
              </a:rPr>
              <a:t> </a:t>
            </a:r>
            <a:r>
              <a:rPr lang="en-US" sz="3200" i="1" dirty="0" err="1">
                <a:solidFill>
                  <a:srgbClr val="FFFFFF"/>
                </a:solidFill>
                <a:latin typeface="+mn-lt"/>
                <a:ea typeface="MS PGothic" pitchFamily="34" charset="-128"/>
              </a:rPr>
              <a:t>cụt</a:t>
            </a:r>
            <a:r>
              <a:rPr lang="en-US" sz="3200" i="1" dirty="0">
                <a:solidFill>
                  <a:srgbClr val="FFFFFF"/>
                </a:solidFill>
                <a:latin typeface="+mn-lt"/>
                <a:ea typeface="MS PGothic" pitchFamily="34" charset="-128"/>
              </a:rPr>
              <a:t> 2 </a:t>
            </a:r>
            <a:r>
              <a:rPr lang="en-US" sz="3200" i="1" dirty="0" err="1">
                <a:solidFill>
                  <a:srgbClr val="FFFFFF"/>
                </a:solidFill>
                <a:latin typeface="+mn-lt"/>
                <a:ea typeface="MS PGothic" pitchFamily="34" charset="-128"/>
              </a:rPr>
              <a:t>chân</a:t>
            </a:r>
            <a:r>
              <a:rPr lang="en-US" sz="3200" i="1" dirty="0">
                <a:solidFill>
                  <a:srgbClr val="FFFFFF"/>
                </a:solidFill>
                <a:latin typeface="+mn-lt"/>
                <a:ea typeface="MS PGothic" pitchFamily="34" charset="-128"/>
              </a:rPr>
              <a:t> do </a:t>
            </a:r>
            <a:r>
              <a:rPr lang="en-US" sz="3200" i="1" dirty="0" err="1">
                <a:solidFill>
                  <a:srgbClr val="FFFFFF"/>
                </a:solidFill>
                <a:latin typeface="+mn-lt"/>
                <a:ea typeface="MS PGothic" pitchFamily="34" charset="-128"/>
              </a:rPr>
              <a:t>hút</a:t>
            </a:r>
            <a:r>
              <a:rPr lang="en-US" sz="3200" i="1" dirty="0">
                <a:solidFill>
                  <a:srgbClr val="FFFFFF"/>
                </a:solidFill>
                <a:latin typeface="+mn-lt"/>
                <a:ea typeface="MS PGothic" pitchFamily="34" charset="-128"/>
              </a:rPr>
              <a:t> </a:t>
            </a:r>
            <a:r>
              <a:rPr lang="en-US" sz="3200" i="1" dirty="0" err="1">
                <a:solidFill>
                  <a:srgbClr val="FFFFFF"/>
                </a:solidFill>
                <a:latin typeface="+mn-lt"/>
                <a:ea typeface="MS PGothic" pitchFamily="34" charset="-128"/>
              </a:rPr>
              <a:t>thuốc</a:t>
            </a:r>
            <a:r>
              <a:rPr lang="en-US" sz="3200" i="1" dirty="0">
                <a:solidFill>
                  <a:srgbClr val="FFFFFF"/>
                </a:solidFill>
                <a:latin typeface="+mn-lt"/>
                <a:ea typeface="MS PGothic" pitchFamily="34" charset="-128"/>
              </a:rPr>
              <a:t> </a:t>
            </a:r>
            <a:r>
              <a:rPr lang="en-US" sz="3200" i="1" dirty="0" err="1">
                <a:solidFill>
                  <a:srgbClr val="FFFFFF"/>
                </a:solidFill>
                <a:latin typeface="+mn-lt"/>
                <a:ea typeface="MS PGothic" pitchFamily="34" charset="-128"/>
              </a:rPr>
              <a:t>lá</a:t>
            </a:r>
            <a:endParaRPr lang="en-US" sz="3200" dirty="0">
              <a:solidFill>
                <a:srgbClr val="FFFFFF"/>
              </a:solidFill>
              <a:latin typeface="+mn-lt"/>
              <a:ea typeface="MS PGothic" pitchFamily="34" charset="-128"/>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0" y="495935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i="1">
                <a:solidFill>
                  <a:srgbClr val="FFFFFF"/>
                </a:solidFill>
                <a:ea typeface="ＭＳ Ｐゴシック" pitchFamily="34" charset="-128"/>
              </a:rPr>
              <a:t>Phụ nữ hút thuốc ...cũng phải cắt cụt 3 ngón tay</a:t>
            </a:r>
            <a:endParaRPr lang="en-US" sz="3200">
              <a:solidFill>
                <a:srgbClr val="FFFFFF"/>
              </a:solidFill>
              <a:ea typeface="ＭＳ Ｐゴシック" pitchFamily="34" charset="-128"/>
            </a:endParaRPr>
          </a:p>
        </p:txBody>
      </p:sp>
      <p:pic>
        <p:nvPicPr>
          <p:cNvPr id="46083" name="Picture 2" descr="E:\CAT CUT TAY NU HUT THUO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1338" y="609600"/>
            <a:ext cx="596265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1" name="Rectangle 3"/>
          <p:cNvSpPr>
            <a:spLocks noChangeArrowheads="1"/>
          </p:cNvSpPr>
          <p:nvPr/>
        </p:nvSpPr>
        <p:spPr bwMode="auto">
          <a:xfrm>
            <a:off x="381000" y="1676400"/>
            <a:ext cx="4114800" cy="4114800"/>
          </a:xfrm>
          <a:prstGeom prst="rect">
            <a:avLst/>
          </a:prstGeom>
          <a:noFill/>
          <a:ln w="9525">
            <a:noFill/>
            <a:miter lim="800000"/>
            <a:headEnd/>
            <a:tailEnd/>
          </a:ln>
          <a:effectLst/>
        </p:spPr>
        <p:txBody>
          <a:bodyPr anchor="ctr"/>
          <a:lstStyle/>
          <a:p>
            <a:pPr>
              <a:defRPr/>
            </a:pPr>
            <a:r>
              <a:rPr lang="en-US" dirty="0">
                <a:effectLst>
                  <a:outerShdw blurRad="38100" dist="38100" dir="2700000" algn="tl">
                    <a:srgbClr val="000000"/>
                  </a:outerShdw>
                </a:effectLst>
              </a:rPr>
              <a:t>- </a:t>
            </a:r>
            <a:r>
              <a:rPr lang="en-US" sz="3200" b="1" dirty="0" err="1">
                <a:latin typeface="Times New Roman" pitchFamily="18" charset="0"/>
                <a:cs typeface="Times New Roman" pitchFamily="18" charset="0"/>
              </a:rPr>
              <a:t>Thuốc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giảm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năng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bất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lực</a:t>
            </a:r>
            <a:r>
              <a:rPr lang="en-US" sz="3200" b="1" dirty="0">
                <a:latin typeface="Times New Roman" pitchFamily="18" charset="0"/>
                <a:cs typeface="Times New Roman" pitchFamily="18" charset="0"/>
              </a:rPr>
              <a:t/>
            </a:r>
            <a:br>
              <a:rPr lang="en-US" sz="3200" b="1" dirty="0">
                <a:latin typeface="Times New Roman" pitchFamily="18" charset="0"/>
                <a:cs typeface="Times New Roman" pitchFamily="18" charset="0"/>
              </a:rPr>
            </a:b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Tăng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nguy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vô</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ở </a:t>
            </a:r>
            <a:r>
              <a:rPr lang="en-US" sz="3200" b="1" dirty="0" err="1">
                <a:latin typeface="Times New Roman" pitchFamily="18" charset="0"/>
                <a:cs typeface="Times New Roman" pitchFamily="18" charset="0"/>
              </a:rPr>
              <a:t>cả</a:t>
            </a:r>
            <a:r>
              <a:rPr lang="en-US" sz="3200" b="1" dirty="0">
                <a:latin typeface="Times New Roman" pitchFamily="18" charset="0"/>
                <a:cs typeface="Times New Roman" pitchFamily="18" charset="0"/>
              </a:rPr>
              <a:t> 2 </a:t>
            </a:r>
            <a:r>
              <a:rPr lang="en-US" sz="3200" b="1" dirty="0" err="1">
                <a:latin typeface="Times New Roman" pitchFamily="18" charset="0"/>
                <a:cs typeface="Times New Roman" pitchFamily="18" charset="0"/>
              </a:rPr>
              <a:t>giới</a:t>
            </a:r>
            <a:endParaRPr lang="en-US" sz="3200" b="1" dirty="0">
              <a:latin typeface="Times New Roman" pitchFamily="18" charset="0"/>
              <a:cs typeface="Times New Roman" pitchFamily="18" charset="0"/>
            </a:endParaRPr>
          </a:p>
        </p:txBody>
      </p:sp>
      <p:pic>
        <p:nvPicPr>
          <p:cNvPr id="47107" name="Picture 4" descr="posterB&amp;H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066800"/>
            <a:ext cx="40481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838200" y="304800"/>
            <a:ext cx="8534400" cy="533400"/>
          </a:xfrm>
          <a:prstGeom prst="rect">
            <a:avLst/>
          </a:prstGeom>
          <a:noFill/>
          <a:ln w="9525">
            <a:noFill/>
            <a:miter lim="800000"/>
            <a:headEnd/>
            <a:tailEnd/>
          </a:ln>
        </p:spPr>
        <p:txBody>
          <a:bodyPr bIns="91440" anchor="b"/>
          <a:lstStyle/>
          <a:p>
            <a:pPr>
              <a:defRPr/>
            </a:pPr>
            <a:r>
              <a:rPr lang="en-US" sz="3200" b="1" dirty="0">
                <a:latin typeface="Times New Roman" pitchFamily="18" charset="0"/>
                <a:ea typeface="+mj-ea"/>
                <a:cs typeface="Times New Roman" pitchFamily="18" charset="0"/>
              </a:rPr>
              <a:t>TÁC HẠI CỦA THUỐC LÁ ĐẾN SỨC KHỎE</a:t>
            </a:r>
          </a:p>
        </p:txBody>
      </p:sp>
    </p:spTree>
  </p:cSld>
  <p:clrMapOvr>
    <a:masterClrMapping/>
  </p:clrMapOvr>
  <p:transition>
    <p:cover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52400" y="274638"/>
            <a:ext cx="8458200" cy="587375"/>
          </a:xfrm>
        </p:spPr>
        <p:txBody>
          <a:bodyPr/>
          <a:lstStyle/>
          <a:p>
            <a:pPr algn="ctr" eaLnBrk="1" hangingPunct="1"/>
            <a:r>
              <a:rPr lang="en-US" sz="2600" b="1" smtClean="0">
                <a:solidFill>
                  <a:srgbClr val="002060"/>
                </a:solidFill>
                <a:latin typeface="Times New Roman" pitchFamily="18" charset="0"/>
                <a:cs typeface="Times New Roman" pitchFamily="18" charset="0"/>
              </a:rPr>
              <a:t>TẠI VIỆT NAM</a:t>
            </a:r>
          </a:p>
        </p:txBody>
      </p:sp>
      <p:sp>
        <p:nvSpPr>
          <p:cNvPr id="48131" name="Rectangle 3"/>
          <p:cNvSpPr txBox="1">
            <a:spLocks noChangeArrowheads="1"/>
          </p:cNvSpPr>
          <p:nvPr/>
        </p:nvSpPr>
        <p:spPr bwMode="auto">
          <a:xfrm>
            <a:off x="152400" y="1143000"/>
            <a:ext cx="6096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ts val="3500"/>
              </a:lnSpc>
              <a:spcBef>
                <a:spcPts val="600"/>
              </a:spcBef>
              <a:buClr>
                <a:srgbClr val="0099FF"/>
              </a:buClr>
              <a:buSzPct val="100000"/>
              <a:buFont typeface="Wingdings" pitchFamily="2" charset="2"/>
              <a:buChar char="v"/>
            </a:pPr>
            <a:r>
              <a:rPr lang="en-US" sz="2400"/>
              <a:t> </a:t>
            </a:r>
            <a:r>
              <a:rPr lang="vi-VN" sz="2400"/>
              <a:t>40.000 người tử vong</a:t>
            </a:r>
            <a:r>
              <a:rPr lang="en-US" sz="2400"/>
              <a:t>/năm </a:t>
            </a:r>
            <a:r>
              <a:rPr lang="vi-VN" sz="2400"/>
              <a:t>vì các bệnh có liên quan đến thuốc lá</a:t>
            </a:r>
            <a:r>
              <a:rPr lang="en-US" sz="2400"/>
              <a:t>. Đến</a:t>
            </a:r>
            <a:r>
              <a:rPr lang="vi-VN" sz="2400"/>
              <a:t> </a:t>
            </a:r>
            <a:r>
              <a:rPr lang="en-US" sz="2400"/>
              <a:t>năm 2030, có thể tăng lên tới 70.000 người/năm (WHO).</a:t>
            </a:r>
            <a:endParaRPr lang="pt-BR" sz="2400"/>
          </a:p>
          <a:p>
            <a:pPr algn="just" eaLnBrk="1" hangingPunct="1">
              <a:lnSpc>
                <a:spcPts val="3500"/>
              </a:lnSpc>
              <a:spcBef>
                <a:spcPts val="600"/>
              </a:spcBef>
              <a:buClr>
                <a:srgbClr val="0099FF"/>
              </a:buClr>
              <a:buSzPct val="100000"/>
              <a:buFont typeface="Wingdings" pitchFamily="2" charset="2"/>
              <a:buChar char="v"/>
            </a:pPr>
            <a:r>
              <a:rPr lang="en-US" sz="2400" b="1"/>
              <a:t>Tỷ lệ bệnh nhân ung thư phổi có hút thuốc lá: 96,8%; không hút thuốc lá: 3,2%.</a:t>
            </a:r>
            <a:r>
              <a:rPr lang="en-US" sz="2400"/>
              <a:t> (Bệnh viện K)</a:t>
            </a:r>
            <a:endParaRPr lang="pt-BR" sz="2400" b="1"/>
          </a:p>
          <a:p>
            <a:pPr algn="just" eaLnBrk="1" hangingPunct="1">
              <a:lnSpc>
                <a:spcPts val="3500"/>
              </a:lnSpc>
              <a:spcBef>
                <a:spcPts val="600"/>
              </a:spcBef>
              <a:buClr>
                <a:srgbClr val="0099FF"/>
              </a:buClr>
              <a:buSzPct val="100000"/>
              <a:buFont typeface="Wingdings" pitchFamily="2" charset="2"/>
              <a:buChar char="v"/>
            </a:pPr>
            <a:r>
              <a:rPr lang="pt-BR" sz="2400"/>
              <a:t>Viện CL&amp;CSYT (2011): Bệnh tật và tử vong sớm do thuốc lá làm mất đi &gt;1,5 triệu năm sống khỏe mạnh của người Việt Nam, chiếm 12% tổng gánh nặng bệnh tật và tử vong tại Việt Nam.</a:t>
            </a:r>
          </a:p>
        </p:txBody>
      </p:sp>
      <p:pic>
        <p:nvPicPr>
          <p:cNvPr id="48132" name="Picture 4" descr="VANGO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744663"/>
            <a:ext cx="2743200" cy="404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81000" y="403225"/>
            <a:ext cx="8763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buClr>
                <a:schemeClr val="hlink"/>
              </a:buClr>
              <a:buSzPct val="80000"/>
              <a:buFont typeface="Wingdings" pitchFamily="2" charset="2"/>
              <a:buNone/>
            </a:pPr>
            <a:r>
              <a:rPr lang="en-US" b="1"/>
              <a:t>So sánh tử vong do sử dụng thuốc lá, </a:t>
            </a:r>
          </a:p>
          <a:p>
            <a:pPr algn="ctr">
              <a:lnSpc>
                <a:spcPct val="90000"/>
              </a:lnSpc>
              <a:buClr>
                <a:schemeClr val="hlink"/>
              </a:buClr>
              <a:buSzPct val="80000"/>
              <a:buFont typeface="Wingdings" pitchFamily="2" charset="2"/>
              <a:buNone/>
            </a:pPr>
            <a:r>
              <a:rPr lang="en-US" b="1"/>
              <a:t>HIV/ AIDS và tai nạn giao thông </a:t>
            </a:r>
          </a:p>
        </p:txBody>
      </p:sp>
      <p:sp>
        <p:nvSpPr>
          <p:cNvPr id="49155" name="Rectangle 3"/>
          <p:cNvSpPr>
            <a:spLocks noChangeArrowheads="1"/>
          </p:cNvSpPr>
          <p:nvPr/>
        </p:nvSpPr>
        <p:spPr bwMode="auto">
          <a:xfrm>
            <a:off x="2209800" y="4953000"/>
            <a:ext cx="655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90000"/>
              </a:lnSpc>
              <a:buClr>
                <a:schemeClr val="hlink"/>
              </a:buClr>
              <a:buSzPct val="80000"/>
              <a:buFont typeface="Wingdings" pitchFamily="2" charset="2"/>
              <a:buNone/>
            </a:pPr>
            <a:r>
              <a:rPr lang="en-US"/>
              <a:t>(Nguồn: WHO VTN 2008)</a:t>
            </a:r>
          </a:p>
        </p:txBody>
      </p:sp>
      <p:graphicFrame>
        <p:nvGraphicFramePr>
          <p:cNvPr id="49156" name="Object 4"/>
          <p:cNvGraphicFramePr>
            <a:graphicFrameLocks noChangeAspect="1"/>
          </p:cNvGraphicFramePr>
          <p:nvPr/>
        </p:nvGraphicFramePr>
        <p:xfrm>
          <a:off x="1219200" y="1371600"/>
          <a:ext cx="7391400" cy="4013200"/>
        </p:xfrm>
        <a:graphic>
          <a:graphicData uri="http://schemas.openxmlformats.org/presentationml/2006/ole">
            <mc:AlternateContent xmlns:mc="http://schemas.openxmlformats.org/markup-compatibility/2006">
              <mc:Choice xmlns:v="urn:schemas-microsoft-com:vml" Requires="v">
                <p:oleObj spid="_x0000_s49159" name="Chart" r:id="rId4" imgW="9334500" imgH="5057775" progId="MSGraph.Chart.8">
                  <p:embed followColorScheme="full"/>
                </p:oleObj>
              </mc:Choice>
              <mc:Fallback>
                <p:oleObj name="Chart" r:id="rId4" imgW="9334500" imgH="5057775"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371600"/>
                        <a:ext cx="7391400" cy="401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157" name="Rectangle 2"/>
          <p:cNvSpPr>
            <a:spLocks noChangeArrowheads="1"/>
          </p:cNvSpPr>
          <p:nvPr/>
        </p:nvSpPr>
        <p:spPr bwMode="auto">
          <a:xfrm>
            <a:off x="304800" y="5638800"/>
            <a:ext cx="8686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buClr>
                <a:schemeClr val="hlink"/>
              </a:buClr>
              <a:buSzPct val="80000"/>
              <a:buFont typeface="Wingdings" pitchFamily="2" charset="2"/>
              <a:buNone/>
            </a:pPr>
            <a:r>
              <a:rPr lang="en-US" sz="2200"/>
              <a:t>Năm 2003: </a:t>
            </a:r>
            <a:r>
              <a:rPr lang="en-US" sz="2200" b="1">
                <a:solidFill>
                  <a:srgbClr val="CC0000"/>
                </a:solidFill>
              </a:rPr>
              <a:t>40.000</a:t>
            </a:r>
            <a:r>
              <a:rPr lang="en-US" sz="2200"/>
              <a:t> người chết/năm ~ </a:t>
            </a:r>
            <a:r>
              <a:rPr lang="en-US" sz="2200" b="1">
                <a:solidFill>
                  <a:srgbClr val="CC0000"/>
                </a:solidFill>
              </a:rPr>
              <a:t>110</a:t>
            </a:r>
            <a:r>
              <a:rPr lang="en-US" sz="2200"/>
              <a:t> người chết/ngày</a:t>
            </a:r>
          </a:p>
          <a:p>
            <a:pPr>
              <a:lnSpc>
                <a:spcPct val="90000"/>
              </a:lnSpc>
              <a:buClr>
                <a:schemeClr val="hlink"/>
              </a:buClr>
              <a:buSzPct val="80000"/>
              <a:buFont typeface="Wingdings" pitchFamily="2" charset="2"/>
              <a:buNone/>
            </a:pPr>
            <a:r>
              <a:rPr lang="en-US" sz="2200"/>
              <a:t>Năm 2030: ước tính </a:t>
            </a:r>
            <a:r>
              <a:rPr lang="en-US" sz="2200" b="1">
                <a:solidFill>
                  <a:srgbClr val="CC0000"/>
                </a:solidFill>
              </a:rPr>
              <a:t>70.000</a:t>
            </a:r>
            <a:r>
              <a:rPr lang="en-US" sz="2200"/>
              <a:t> người chết/năm ~ 192 người chết/ngày</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0" y="304800"/>
            <a:ext cx="8866188" cy="1143000"/>
          </a:xfrm>
        </p:spPr>
        <p:txBody>
          <a:bodyPr/>
          <a:lstStyle/>
          <a:p>
            <a:pPr algn="ctr" eaLnBrk="1" hangingPunct="1"/>
            <a:r>
              <a:rPr lang="en-US" sz="3600" b="1" smtClean="0">
                <a:solidFill>
                  <a:srgbClr val="002060"/>
                </a:solidFill>
                <a:latin typeface="Times New Roman" pitchFamily="18" charset="0"/>
                <a:cs typeface="Times New Roman" pitchFamily="18" charset="0"/>
              </a:rPr>
              <a:t>Xu hướng gánh nặng bệnh tật </a:t>
            </a:r>
            <a:br>
              <a:rPr lang="en-US" sz="3600" b="1" smtClean="0">
                <a:solidFill>
                  <a:srgbClr val="002060"/>
                </a:solidFill>
                <a:latin typeface="Times New Roman" pitchFamily="18" charset="0"/>
                <a:cs typeface="Times New Roman" pitchFamily="18" charset="0"/>
              </a:rPr>
            </a:br>
            <a:r>
              <a:rPr lang="en-US" sz="3600" b="1" smtClean="0">
                <a:solidFill>
                  <a:srgbClr val="002060"/>
                </a:solidFill>
                <a:latin typeface="Times New Roman" pitchFamily="18" charset="0"/>
                <a:cs typeface="Times New Roman" pitchFamily="18" charset="0"/>
              </a:rPr>
              <a:t>giai đoạn 1976-2006</a:t>
            </a:r>
          </a:p>
        </p:txBody>
      </p:sp>
      <p:graphicFrame>
        <p:nvGraphicFramePr>
          <p:cNvPr id="50179" name="Object 2"/>
          <p:cNvGraphicFramePr>
            <a:graphicFrameLocks noGrp="1" noChangeAspect="1"/>
          </p:cNvGraphicFramePr>
          <p:nvPr>
            <p:ph sz="half" idx="4294967295"/>
          </p:nvPr>
        </p:nvGraphicFramePr>
        <p:xfrm>
          <a:off x="0" y="1447800"/>
          <a:ext cx="7793038" cy="4540250"/>
        </p:xfrm>
        <a:graphic>
          <a:graphicData uri="http://schemas.openxmlformats.org/presentationml/2006/ole">
            <mc:AlternateContent xmlns:mc="http://schemas.openxmlformats.org/markup-compatibility/2006">
              <mc:Choice xmlns:v="urn:schemas-microsoft-com:vml" Requires="v">
                <p:oleObj spid="_x0000_s50182" name="Chart" r:id="rId4" imgW="3810000" imgH="2400300" progId="MSGraph.Chart.8">
                  <p:embed followColorScheme="full"/>
                </p:oleObj>
              </mc:Choice>
              <mc:Fallback>
                <p:oleObj name="Chart" r:id="rId4" imgW="3810000" imgH="2400300" progId="MSGraph.Chart.8">
                  <p:embed followColorScheme="full"/>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47800"/>
                        <a:ext cx="7793038" cy="454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
        <p:nvSpPr>
          <p:cNvPr id="50180" name="Rectangle 5"/>
          <p:cNvSpPr>
            <a:spLocks noChangeArrowheads="1"/>
          </p:cNvSpPr>
          <p:nvPr/>
        </p:nvSpPr>
        <p:spPr bwMode="auto">
          <a:xfrm>
            <a:off x="609600" y="5791200"/>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800"/>
              <a:t>Các ca mắc tại bệnh viện 1976-2006</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4294967295"/>
          </p:nvPr>
        </p:nvSpPr>
        <p:spPr>
          <a:xfrm>
            <a:off x="0" y="5102225"/>
            <a:ext cx="7862888" cy="1219200"/>
          </a:xfrm>
        </p:spPr>
        <p:txBody>
          <a:bodyPr>
            <a:normAutofit fontScale="85000" lnSpcReduction="10000"/>
          </a:bodyPr>
          <a:lstStyle/>
          <a:p>
            <a:pPr marL="47625" indent="6350" algn="just" eaLnBrk="1" fontAlgn="auto" hangingPunct="1">
              <a:spcBef>
                <a:spcPct val="30000"/>
              </a:spcBef>
              <a:spcAft>
                <a:spcPts val="0"/>
              </a:spcAft>
              <a:buClr>
                <a:schemeClr val="accent3"/>
              </a:buClr>
              <a:buFont typeface="Wingdings" pitchFamily="2" charset="2"/>
              <a:buNone/>
              <a:defRPr/>
            </a:pPr>
            <a:r>
              <a:rPr lang="en-US" dirty="0" err="1" smtClean="0">
                <a:solidFill>
                  <a:srgbClr val="C00000"/>
                </a:solidFill>
                <a:latin typeface="Times New Roman" pitchFamily="18" charset="0"/>
                <a:cs typeface="Times New Roman" pitchFamily="18" charset="0"/>
              </a:rPr>
              <a:t>Thuốc</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lá</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là</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nguyên</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nhân</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hàng</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đầu</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gây</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ra</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tử</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vong</a:t>
            </a:r>
            <a:r>
              <a:rPr lang="en-US" dirty="0" smtClean="0">
                <a:solidFill>
                  <a:srgbClr val="C00000"/>
                </a:solidFill>
                <a:latin typeface="Times New Roman" pitchFamily="18" charset="0"/>
                <a:cs typeface="Times New Roman" pitchFamily="18" charset="0"/>
              </a:rPr>
              <a:t> ở </a:t>
            </a:r>
            <a:r>
              <a:rPr lang="en-US" dirty="0" err="1" smtClean="0">
                <a:solidFill>
                  <a:srgbClr val="C00000"/>
                </a:solidFill>
                <a:latin typeface="Times New Roman" pitchFamily="18" charset="0"/>
                <a:cs typeface="Times New Roman" pitchFamily="18" charset="0"/>
              </a:rPr>
              <a:t>nam</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giới</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Việt</a:t>
            </a:r>
            <a:r>
              <a:rPr lang="en-US" dirty="0" smtClean="0">
                <a:solidFill>
                  <a:srgbClr val="C00000"/>
                </a:solidFill>
                <a:latin typeface="Times New Roman" pitchFamily="18" charset="0"/>
                <a:cs typeface="Times New Roman" pitchFamily="18" charset="0"/>
              </a:rPr>
              <a:t> Nam,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gần</a:t>
            </a:r>
            <a:r>
              <a:rPr lang="en-US" dirty="0" smtClean="0">
                <a:latin typeface="Times New Roman" pitchFamily="18" charset="0"/>
                <a:cs typeface="Times New Roman" pitchFamily="18" charset="0"/>
              </a:rPr>
              <a:t> 28% </a:t>
            </a:r>
            <a:r>
              <a:rPr lang="en-US" dirty="0" err="1" smtClean="0">
                <a:latin typeface="Times New Roman" pitchFamily="18" charset="0"/>
                <a:cs typeface="Times New Roman" pitchFamily="18" charset="0"/>
              </a:rPr>
              <a:t>tổng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ca </a:t>
            </a:r>
            <a:r>
              <a:rPr lang="en-US" dirty="0" err="1" smtClean="0">
                <a:latin typeface="Times New Roman" pitchFamily="18" charset="0"/>
                <a:cs typeface="Times New Roman" pitchFamily="18" charset="0"/>
              </a:rPr>
              <a:t>tử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vong</a:t>
            </a:r>
            <a:r>
              <a:rPr lang="en-US" dirty="0" smtClean="0">
                <a:latin typeface="Times New Roman" pitchFamily="18" charset="0"/>
                <a:cs typeface="Times New Roman" pitchFamily="18" charset="0"/>
              </a:rPr>
              <a:t> ở </a:t>
            </a:r>
            <a:r>
              <a:rPr lang="en-US" dirty="0" err="1" smtClean="0">
                <a:latin typeface="Times New Roman" pitchFamily="18" charset="0"/>
                <a:cs typeface="Times New Roman" pitchFamily="18" charset="0"/>
              </a:rPr>
              <a:t>nam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từ</a:t>
            </a:r>
            <a:r>
              <a:rPr lang="en-US" dirty="0" smtClean="0">
                <a:latin typeface="Times New Roman" pitchFamily="18" charset="0"/>
                <a:cs typeface="Times New Roman" pitchFamily="18" charset="0"/>
              </a:rPr>
              <a:t> 35 </a:t>
            </a:r>
            <a:r>
              <a:rPr lang="en-US" dirty="0" err="1" smtClean="0">
                <a:latin typeface="Times New Roman" pitchFamily="18" charset="0"/>
                <a:cs typeface="Times New Roman" pitchFamily="18" charset="0"/>
              </a:rPr>
              <a:t>tuổi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trở</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do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bệnh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liên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thuốc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lá</a:t>
            </a:r>
            <a:r>
              <a:rPr lang="en-US" dirty="0" smtClean="0">
                <a:solidFill>
                  <a:srgbClr val="C00000"/>
                </a:solidFill>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Hội</a:t>
            </a:r>
            <a:r>
              <a:rPr lang="en-US" dirty="0" smtClean="0">
                <a:latin typeface="Times New Roman" pitchFamily="18" charset="0"/>
                <a:cs typeface="Times New Roman" pitchFamily="18" charset="0"/>
              </a:rPr>
              <a:t> Y </a:t>
            </a:r>
            <a:r>
              <a:rPr lang="en-US" dirty="0" err="1" smtClean="0">
                <a:latin typeface="Times New Roman" pitchFamily="18" charset="0"/>
                <a:cs typeface="Times New Roman" pitchFamily="18" charset="0"/>
              </a:rPr>
              <a:t>tế</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Công</a:t>
            </a:r>
            <a:r>
              <a:rPr lang="en-US" dirty="0" smtClean="0">
                <a:latin typeface="Times New Roman" pitchFamily="18" charset="0"/>
                <a:cs typeface="Times New Roman" pitchFamily="18" charset="0"/>
              </a:rPr>
              <a:t> cộng-2013)</a:t>
            </a:r>
          </a:p>
        </p:txBody>
      </p:sp>
      <p:pic>
        <p:nvPicPr>
          <p:cNvPr id="51203" name="Picture 4" descr="C:\Users\Admin\Desktop\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57200"/>
            <a:ext cx="7696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457200" y="5110163"/>
            <a:ext cx="7970838" cy="1230312"/>
          </a:xfrm>
        </p:spPr>
        <p:txBody>
          <a:bodyPr>
            <a:normAutofit/>
          </a:bodyPr>
          <a:lstStyle/>
          <a:p>
            <a:pPr algn="ctr" eaLnBrk="1" fontAlgn="auto" hangingPunct="1">
              <a:spcAft>
                <a:spcPts val="0"/>
              </a:spcAft>
              <a:defRPr/>
            </a:pPr>
            <a:r>
              <a:rPr lang="en-US" sz="2000" b="1" dirty="0" err="1" smtClean="0">
                <a:solidFill>
                  <a:schemeClr val="tx2">
                    <a:lumMod val="75000"/>
                  </a:schemeClr>
                </a:solidFill>
                <a:latin typeface="Times New Roman" pitchFamily="18" charset="0"/>
                <a:cs typeface="Times New Roman" pitchFamily="18" charset="0"/>
              </a:rPr>
              <a:t>Các</a:t>
            </a:r>
            <a:r>
              <a:rPr lang="en-US" sz="2000" b="1" dirty="0" smtClean="0">
                <a:solidFill>
                  <a:schemeClr val="tx2">
                    <a:lumMod val="75000"/>
                  </a:schemeClr>
                </a:solidFill>
                <a:latin typeface="Times New Roman" pitchFamily="18" charset="0"/>
                <a:cs typeface="Times New Roman" pitchFamily="18" charset="0"/>
              </a:rPr>
              <a:t> </a:t>
            </a:r>
            <a:r>
              <a:rPr lang="en-US" sz="2000" b="1" dirty="0" err="1" smtClean="0">
                <a:solidFill>
                  <a:schemeClr val="tx2">
                    <a:lumMod val="75000"/>
                  </a:schemeClr>
                </a:solidFill>
                <a:latin typeface="Times New Roman" pitchFamily="18" charset="0"/>
                <a:cs typeface="Times New Roman" pitchFamily="18" charset="0"/>
              </a:rPr>
              <a:t>bệnh</a:t>
            </a:r>
            <a:r>
              <a:rPr lang="en-US" sz="2000" b="1" dirty="0" smtClean="0">
                <a:solidFill>
                  <a:schemeClr val="tx2">
                    <a:lumMod val="75000"/>
                  </a:schemeClr>
                </a:solidFill>
                <a:latin typeface="Times New Roman" pitchFamily="18" charset="0"/>
                <a:cs typeface="Times New Roman" pitchFamily="18" charset="0"/>
              </a:rPr>
              <a:t> </a:t>
            </a:r>
            <a:r>
              <a:rPr lang="en-US" sz="2000" b="1" dirty="0" err="1" smtClean="0">
                <a:solidFill>
                  <a:schemeClr val="tx2">
                    <a:lumMod val="75000"/>
                  </a:schemeClr>
                </a:solidFill>
                <a:latin typeface="Times New Roman" pitchFamily="18" charset="0"/>
                <a:cs typeface="Times New Roman" pitchFamily="18" charset="0"/>
              </a:rPr>
              <a:t>có</a:t>
            </a:r>
            <a:r>
              <a:rPr lang="en-US" sz="2000" b="1" dirty="0" smtClean="0">
                <a:solidFill>
                  <a:schemeClr val="tx2">
                    <a:lumMod val="75000"/>
                  </a:schemeClr>
                </a:solidFill>
                <a:latin typeface="Times New Roman" pitchFamily="18" charset="0"/>
                <a:cs typeface="Times New Roman" pitchFamily="18" charset="0"/>
              </a:rPr>
              <a:t> </a:t>
            </a:r>
            <a:r>
              <a:rPr lang="en-US" sz="2000" b="1" dirty="0" err="1" smtClean="0">
                <a:solidFill>
                  <a:schemeClr val="tx2">
                    <a:lumMod val="75000"/>
                  </a:schemeClr>
                </a:solidFill>
                <a:latin typeface="Times New Roman" pitchFamily="18" charset="0"/>
                <a:cs typeface="Times New Roman" pitchFamily="18" charset="0"/>
              </a:rPr>
              <a:t>nguyên</a:t>
            </a:r>
            <a:r>
              <a:rPr lang="en-US" sz="2000" b="1" dirty="0" smtClean="0">
                <a:solidFill>
                  <a:schemeClr val="tx2">
                    <a:lumMod val="75000"/>
                  </a:schemeClr>
                </a:solidFill>
                <a:latin typeface="Times New Roman" pitchFamily="18" charset="0"/>
                <a:cs typeface="Times New Roman" pitchFamily="18" charset="0"/>
              </a:rPr>
              <a:t> </a:t>
            </a:r>
            <a:r>
              <a:rPr lang="en-US" sz="2000" b="1" dirty="0" err="1" smtClean="0">
                <a:solidFill>
                  <a:schemeClr val="tx2">
                    <a:lumMod val="75000"/>
                  </a:schemeClr>
                </a:solidFill>
                <a:latin typeface="Times New Roman" pitchFamily="18" charset="0"/>
                <a:cs typeface="Times New Roman" pitchFamily="18" charset="0"/>
              </a:rPr>
              <a:t>nhân</a:t>
            </a:r>
            <a:r>
              <a:rPr lang="en-US" sz="2000" b="1" dirty="0" smtClean="0">
                <a:solidFill>
                  <a:schemeClr val="tx2">
                    <a:lumMod val="75000"/>
                  </a:schemeClr>
                </a:solidFill>
                <a:latin typeface="Times New Roman" pitchFamily="18" charset="0"/>
                <a:cs typeface="Times New Roman" pitchFamily="18" charset="0"/>
              </a:rPr>
              <a:t> </a:t>
            </a:r>
            <a:r>
              <a:rPr lang="en-US" sz="2000" b="1" dirty="0" err="1" smtClean="0">
                <a:solidFill>
                  <a:schemeClr val="tx2">
                    <a:lumMod val="75000"/>
                  </a:schemeClr>
                </a:solidFill>
                <a:latin typeface="Times New Roman" pitchFamily="18" charset="0"/>
                <a:cs typeface="Times New Roman" pitchFamily="18" charset="0"/>
              </a:rPr>
              <a:t>trực</a:t>
            </a:r>
            <a:r>
              <a:rPr lang="en-US" sz="2000" b="1" dirty="0" smtClean="0">
                <a:solidFill>
                  <a:schemeClr val="tx2">
                    <a:lumMod val="75000"/>
                  </a:schemeClr>
                </a:solidFill>
                <a:latin typeface="Times New Roman" pitchFamily="18" charset="0"/>
                <a:cs typeface="Times New Roman" pitchFamily="18" charset="0"/>
              </a:rPr>
              <a:t> </a:t>
            </a:r>
            <a:r>
              <a:rPr lang="en-US" sz="2000" b="1" dirty="0" err="1" smtClean="0">
                <a:solidFill>
                  <a:schemeClr val="tx2">
                    <a:lumMod val="75000"/>
                  </a:schemeClr>
                </a:solidFill>
                <a:latin typeface="Times New Roman" pitchFamily="18" charset="0"/>
                <a:cs typeface="Times New Roman" pitchFamily="18" charset="0"/>
              </a:rPr>
              <a:t>tiếp</a:t>
            </a:r>
            <a:r>
              <a:rPr lang="en-US" sz="2000" b="1" dirty="0" smtClean="0">
                <a:solidFill>
                  <a:schemeClr val="tx2">
                    <a:lumMod val="75000"/>
                  </a:schemeClr>
                </a:solidFill>
                <a:latin typeface="Times New Roman" pitchFamily="18" charset="0"/>
                <a:cs typeface="Times New Roman" pitchFamily="18" charset="0"/>
              </a:rPr>
              <a:t> do </a:t>
            </a:r>
            <a:r>
              <a:rPr lang="en-US" sz="2000" b="1" dirty="0" err="1" smtClean="0">
                <a:solidFill>
                  <a:schemeClr val="tx2">
                    <a:lumMod val="75000"/>
                  </a:schemeClr>
                </a:solidFill>
                <a:latin typeface="Times New Roman" pitchFamily="18" charset="0"/>
                <a:cs typeface="Times New Roman" pitchFamily="18" charset="0"/>
              </a:rPr>
              <a:t>thuốc</a:t>
            </a:r>
            <a:r>
              <a:rPr lang="en-US" sz="2000" b="1" dirty="0" smtClean="0">
                <a:solidFill>
                  <a:schemeClr val="tx2">
                    <a:lumMod val="75000"/>
                  </a:schemeClr>
                </a:solidFill>
                <a:latin typeface="Times New Roman" pitchFamily="18" charset="0"/>
                <a:cs typeface="Times New Roman" pitchFamily="18" charset="0"/>
              </a:rPr>
              <a:t> </a:t>
            </a:r>
            <a:r>
              <a:rPr lang="en-US" sz="2000" b="1" dirty="0" err="1" smtClean="0">
                <a:solidFill>
                  <a:schemeClr val="tx2">
                    <a:lumMod val="75000"/>
                  </a:schemeClr>
                </a:solidFill>
                <a:latin typeface="Times New Roman" pitchFamily="18" charset="0"/>
                <a:cs typeface="Times New Roman" pitchFamily="18" charset="0"/>
              </a:rPr>
              <a:t>lá</a:t>
            </a:r>
            <a:r>
              <a:rPr lang="en-US" sz="2000" b="1" dirty="0" smtClean="0">
                <a:solidFill>
                  <a:schemeClr val="tx2">
                    <a:lumMod val="75000"/>
                  </a:schemeClr>
                </a:solidFill>
                <a:latin typeface="Times New Roman" pitchFamily="18" charset="0"/>
                <a:cs typeface="Times New Roman" pitchFamily="18" charset="0"/>
              </a:rPr>
              <a:t> - </a:t>
            </a:r>
            <a:r>
              <a:rPr lang="en-US" sz="2000" b="1" dirty="0" err="1" smtClean="0">
                <a:solidFill>
                  <a:schemeClr val="tx2">
                    <a:lumMod val="75000"/>
                  </a:schemeClr>
                </a:solidFill>
                <a:latin typeface="Times New Roman" pitchFamily="18" charset="0"/>
                <a:cs typeface="Times New Roman" pitchFamily="18" charset="0"/>
              </a:rPr>
              <a:t>đột</a:t>
            </a:r>
            <a:r>
              <a:rPr lang="en-US" sz="2000" b="1" dirty="0" smtClean="0">
                <a:solidFill>
                  <a:schemeClr val="tx2">
                    <a:lumMod val="75000"/>
                  </a:schemeClr>
                </a:solidFill>
                <a:latin typeface="Times New Roman" pitchFamily="18" charset="0"/>
                <a:cs typeface="Times New Roman" pitchFamily="18" charset="0"/>
              </a:rPr>
              <a:t> </a:t>
            </a:r>
            <a:r>
              <a:rPr lang="en-US" sz="2000" b="1" dirty="0" err="1" smtClean="0">
                <a:solidFill>
                  <a:schemeClr val="tx2">
                    <a:lumMod val="75000"/>
                  </a:schemeClr>
                </a:solidFill>
                <a:latin typeface="Times New Roman" pitchFamily="18" charset="0"/>
                <a:cs typeface="Times New Roman" pitchFamily="18" charset="0"/>
              </a:rPr>
              <a:t>quỵ</a:t>
            </a:r>
            <a:r>
              <a:rPr lang="en-US" sz="2000" b="1" dirty="0" smtClean="0">
                <a:solidFill>
                  <a:schemeClr val="tx2">
                    <a:lumMod val="75000"/>
                  </a:schemeClr>
                </a:solidFill>
                <a:latin typeface="Times New Roman" pitchFamily="18" charset="0"/>
                <a:cs typeface="Times New Roman" pitchFamily="18" charset="0"/>
              </a:rPr>
              <a:t>, </a:t>
            </a:r>
            <a:r>
              <a:rPr lang="en-US" sz="2000" b="1" dirty="0" err="1" smtClean="0">
                <a:solidFill>
                  <a:schemeClr val="tx2">
                    <a:lumMod val="75000"/>
                  </a:schemeClr>
                </a:solidFill>
                <a:latin typeface="Times New Roman" pitchFamily="18" charset="0"/>
                <a:cs typeface="Times New Roman" pitchFamily="18" charset="0"/>
              </a:rPr>
              <a:t>mạch</a:t>
            </a:r>
            <a:r>
              <a:rPr lang="en-US" sz="2000" b="1" dirty="0" smtClean="0">
                <a:solidFill>
                  <a:schemeClr val="tx2">
                    <a:lumMod val="75000"/>
                  </a:schemeClr>
                </a:solidFill>
                <a:latin typeface="Times New Roman" pitchFamily="18" charset="0"/>
                <a:cs typeface="Times New Roman" pitchFamily="18" charset="0"/>
              </a:rPr>
              <a:t> </a:t>
            </a:r>
            <a:r>
              <a:rPr lang="en-US" sz="2000" b="1" dirty="0" err="1" smtClean="0">
                <a:solidFill>
                  <a:schemeClr val="tx2">
                    <a:lumMod val="75000"/>
                  </a:schemeClr>
                </a:solidFill>
                <a:latin typeface="Times New Roman" pitchFamily="18" charset="0"/>
                <a:cs typeface="Times New Roman" pitchFamily="18" charset="0"/>
              </a:rPr>
              <a:t>vành</a:t>
            </a:r>
            <a:r>
              <a:rPr lang="en-US" sz="2000" b="1" dirty="0" smtClean="0">
                <a:solidFill>
                  <a:schemeClr val="tx2">
                    <a:lumMod val="75000"/>
                  </a:schemeClr>
                </a:solidFill>
                <a:latin typeface="Times New Roman" pitchFamily="18" charset="0"/>
                <a:cs typeface="Times New Roman" pitchFamily="18" charset="0"/>
              </a:rPr>
              <a:t>, </a:t>
            </a:r>
            <a:r>
              <a:rPr lang="en-US" sz="2000" b="1" dirty="0" err="1" smtClean="0">
                <a:solidFill>
                  <a:schemeClr val="tx2">
                    <a:lumMod val="75000"/>
                  </a:schemeClr>
                </a:solidFill>
                <a:latin typeface="Times New Roman" pitchFamily="18" charset="0"/>
                <a:cs typeface="Times New Roman" pitchFamily="18" charset="0"/>
              </a:rPr>
              <a:t>bệnh</a:t>
            </a:r>
            <a:r>
              <a:rPr lang="en-US" sz="2000" b="1" dirty="0" smtClean="0">
                <a:solidFill>
                  <a:schemeClr val="tx2">
                    <a:lumMod val="75000"/>
                  </a:schemeClr>
                </a:solidFill>
                <a:latin typeface="Times New Roman" pitchFamily="18" charset="0"/>
                <a:cs typeface="Times New Roman" pitchFamily="18" charset="0"/>
              </a:rPr>
              <a:t> </a:t>
            </a:r>
            <a:r>
              <a:rPr lang="en-US" sz="2000" b="1" dirty="0" err="1" smtClean="0">
                <a:solidFill>
                  <a:schemeClr val="tx2">
                    <a:lumMod val="75000"/>
                  </a:schemeClr>
                </a:solidFill>
                <a:latin typeface="Times New Roman" pitchFamily="18" charset="0"/>
                <a:cs typeface="Times New Roman" pitchFamily="18" charset="0"/>
              </a:rPr>
              <a:t>phổi</a:t>
            </a:r>
            <a:r>
              <a:rPr lang="en-US" sz="2000" b="1" dirty="0" smtClean="0">
                <a:solidFill>
                  <a:schemeClr val="tx2">
                    <a:lumMod val="75000"/>
                  </a:schemeClr>
                </a:solidFill>
                <a:latin typeface="Times New Roman" pitchFamily="18" charset="0"/>
                <a:cs typeface="Times New Roman" pitchFamily="18" charset="0"/>
              </a:rPr>
              <a:t> </a:t>
            </a:r>
            <a:r>
              <a:rPr lang="en-US" sz="2000" b="1" dirty="0" err="1" smtClean="0">
                <a:solidFill>
                  <a:schemeClr val="tx2">
                    <a:lumMod val="75000"/>
                  </a:schemeClr>
                </a:solidFill>
                <a:latin typeface="Times New Roman" pitchFamily="18" charset="0"/>
                <a:cs typeface="Times New Roman" pitchFamily="18" charset="0"/>
              </a:rPr>
              <a:t>tắc</a:t>
            </a:r>
            <a:r>
              <a:rPr lang="en-US" sz="2000" b="1" dirty="0" smtClean="0">
                <a:solidFill>
                  <a:schemeClr val="tx2">
                    <a:lumMod val="75000"/>
                  </a:schemeClr>
                </a:solidFill>
                <a:latin typeface="Times New Roman" pitchFamily="18" charset="0"/>
                <a:cs typeface="Times New Roman" pitchFamily="18" charset="0"/>
              </a:rPr>
              <a:t> </a:t>
            </a:r>
            <a:r>
              <a:rPr lang="en-US" sz="2000" b="1" dirty="0" err="1" smtClean="0">
                <a:solidFill>
                  <a:schemeClr val="tx2">
                    <a:lumMod val="75000"/>
                  </a:schemeClr>
                </a:solidFill>
                <a:latin typeface="Times New Roman" pitchFamily="18" charset="0"/>
                <a:cs typeface="Times New Roman" pitchFamily="18" charset="0"/>
              </a:rPr>
              <a:t>nghẽn</a:t>
            </a:r>
            <a:r>
              <a:rPr lang="en-US" sz="2000" b="1" dirty="0" smtClean="0">
                <a:solidFill>
                  <a:schemeClr val="tx2">
                    <a:lumMod val="75000"/>
                  </a:schemeClr>
                </a:solidFill>
                <a:latin typeface="Times New Roman" pitchFamily="18" charset="0"/>
                <a:cs typeface="Times New Roman" pitchFamily="18" charset="0"/>
              </a:rPr>
              <a:t> </a:t>
            </a:r>
            <a:r>
              <a:rPr lang="en-US" sz="2000" b="1" dirty="0" err="1" smtClean="0">
                <a:solidFill>
                  <a:schemeClr val="tx2">
                    <a:lumMod val="75000"/>
                  </a:schemeClr>
                </a:solidFill>
                <a:latin typeface="Times New Roman" pitchFamily="18" charset="0"/>
                <a:cs typeface="Times New Roman" pitchFamily="18" charset="0"/>
              </a:rPr>
              <a:t>mãn</a:t>
            </a:r>
            <a:r>
              <a:rPr lang="en-US" sz="2000" b="1" dirty="0" smtClean="0">
                <a:solidFill>
                  <a:schemeClr val="tx2">
                    <a:lumMod val="75000"/>
                  </a:schemeClr>
                </a:solidFill>
                <a:latin typeface="Times New Roman" pitchFamily="18" charset="0"/>
                <a:cs typeface="Times New Roman" pitchFamily="18" charset="0"/>
              </a:rPr>
              <a:t> </a:t>
            </a:r>
            <a:r>
              <a:rPr lang="en-US" sz="2000" b="1" dirty="0" err="1" smtClean="0">
                <a:solidFill>
                  <a:schemeClr val="tx2">
                    <a:lumMod val="75000"/>
                  </a:schemeClr>
                </a:solidFill>
                <a:latin typeface="Times New Roman" pitchFamily="18" charset="0"/>
                <a:cs typeface="Times New Roman" pitchFamily="18" charset="0"/>
              </a:rPr>
              <a:t>tính</a:t>
            </a:r>
            <a:r>
              <a:rPr lang="en-US" sz="2000" b="1" dirty="0" smtClean="0">
                <a:solidFill>
                  <a:schemeClr val="tx2">
                    <a:lumMod val="75000"/>
                  </a:schemeClr>
                </a:solidFill>
                <a:latin typeface="Times New Roman" pitchFamily="18" charset="0"/>
                <a:cs typeface="Times New Roman" pitchFamily="18" charset="0"/>
              </a:rPr>
              <a:t> (</a:t>
            </a:r>
            <a:r>
              <a:rPr lang="en-US" sz="2000" b="1" dirty="0" err="1" smtClean="0">
                <a:solidFill>
                  <a:schemeClr val="tx2">
                    <a:lumMod val="75000"/>
                  </a:schemeClr>
                </a:solidFill>
                <a:latin typeface="Times New Roman" pitchFamily="18" charset="0"/>
                <a:cs typeface="Times New Roman" pitchFamily="18" charset="0"/>
              </a:rPr>
              <a:t>COPD</a:t>
            </a:r>
            <a:r>
              <a:rPr lang="en-US" sz="2000" b="1" dirty="0" smtClean="0">
                <a:solidFill>
                  <a:schemeClr val="tx2">
                    <a:lumMod val="75000"/>
                  </a:schemeClr>
                </a:solidFill>
                <a:latin typeface="Times New Roman" pitchFamily="18" charset="0"/>
                <a:cs typeface="Times New Roman" pitchFamily="18" charset="0"/>
              </a:rPr>
              <a:t>), </a:t>
            </a:r>
            <a:r>
              <a:rPr lang="en-US" sz="2000" b="1" dirty="0" err="1" smtClean="0">
                <a:solidFill>
                  <a:schemeClr val="tx2">
                    <a:lumMod val="75000"/>
                  </a:schemeClr>
                </a:solidFill>
                <a:latin typeface="Times New Roman" pitchFamily="18" charset="0"/>
                <a:cs typeface="Times New Roman" pitchFamily="18" charset="0"/>
              </a:rPr>
              <a:t>ung</a:t>
            </a:r>
            <a:r>
              <a:rPr lang="en-US" sz="2000" b="1" dirty="0" smtClean="0">
                <a:solidFill>
                  <a:schemeClr val="tx2">
                    <a:lumMod val="75000"/>
                  </a:schemeClr>
                </a:solidFill>
                <a:latin typeface="Times New Roman" pitchFamily="18" charset="0"/>
                <a:cs typeface="Times New Roman" pitchFamily="18" charset="0"/>
              </a:rPr>
              <a:t> </a:t>
            </a:r>
            <a:r>
              <a:rPr lang="en-US" sz="2000" b="1" dirty="0" err="1" smtClean="0">
                <a:solidFill>
                  <a:schemeClr val="tx2">
                    <a:lumMod val="75000"/>
                  </a:schemeClr>
                </a:solidFill>
                <a:latin typeface="Times New Roman" pitchFamily="18" charset="0"/>
                <a:cs typeface="Times New Roman" pitchFamily="18" charset="0"/>
              </a:rPr>
              <a:t>thư</a:t>
            </a:r>
            <a:r>
              <a:rPr lang="en-US" sz="2000" b="1" dirty="0" smtClean="0">
                <a:solidFill>
                  <a:schemeClr val="tx2">
                    <a:lumMod val="75000"/>
                  </a:schemeClr>
                </a:solidFill>
                <a:latin typeface="Times New Roman" pitchFamily="18" charset="0"/>
                <a:cs typeface="Times New Roman" pitchFamily="18" charset="0"/>
              </a:rPr>
              <a:t> </a:t>
            </a:r>
            <a:r>
              <a:rPr lang="en-US" sz="2000" b="1" dirty="0" err="1" smtClean="0">
                <a:solidFill>
                  <a:schemeClr val="tx2">
                    <a:lumMod val="75000"/>
                  </a:schemeClr>
                </a:solidFill>
                <a:latin typeface="Times New Roman" pitchFamily="18" charset="0"/>
                <a:cs typeface="Times New Roman" pitchFamily="18" charset="0"/>
              </a:rPr>
              <a:t>phổi</a:t>
            </a:r>
            <a:r>
              <a:rPr lang="en-US" sz="2000" b="1" dirty="0" smtClean="0">
                <a:solidFill>
                  <a:schemeClr val="tx2">
                    <a:lumMod val="75000"/>
                  </a:schemeClr>
                </a:solidFill>
                <a:latin typeface="Times New Roman" pitchFamily="18" charset="0"/>
                <a:cs typeface="Times New Roman" pitchFamily="18" charset="0"/>
              </a:rPr>
              <a:t>- </a:t>
            </a:r>
            <a:r>
              <a:rPr lang="en-US" sz="2000" b="1" dirty="0" err="1" smtClean="0">
                <a:solidFill>
                  <a:schemeClr val="tx2">
                    <a:lumMod val="75000"/>
                  </a:schemeClr>
                </a:solidFill>
                <a:latin typeface="Times New Roman" pitchFamily="18" charset="0"/>
                <a:cs typeface="Times New Roman" pitchFamily="18" charset="0"/>
              </a:rPr>
              <a:t>là</a:t>
            </a:r>
            <a:r>
              <a:rPr lang="en-US" sz="2000" b="1" dirty="0" smtClean="0">
                <a:solidFill>
                  <a:schemeClr val="tx2">
                    <a:lumMod val="75000"/>
                  </a:schemeClr>
                </a:solidFill>
                <a:latin typeface="Times New Roman" pitchFamily="18" charset="0"/>
                <a:cs typeface="Times New Roman" pitchFamily="18" charset="0"/>
              </a:rPr>
              <a:t> </a:t>
            </a:r>
            <a:r>
              <a:rPr lang="en-US" sz="2000" b="1" dirty="0" err="1" smtClean="0">
                <a:solidFill>
                  <a:schemeClr val="tx2">
                    <a:lumMod val="75000"/>
                  </a:schemeClr>
                </a:solidFill>
                <a:latin typeface="Times New Roman" pitchFamily="18" charset="0"/>
                <a:cs typeface="Times New Roman" pitchFamily="18" charset="0"/>
              </a:rPr>
              <a:t>những</a:t>
            </a:r>
            <a:r>
              <a:rPr lang="en-US" sz="2000" b="1" dirty="0" smtClean="0">
                <a:solidFill>
                  <a:schemeClr val="tx2">
                    <a:lumMod val="75000"/>
                  </a:schemeClr>
                </a:solidFill>
                <a:latin typeface="Times New Roman" pitchFamily="18" charset="0"/>
                <a:cs typeface="Times New Roman" pitchFamily="18" charset="0"/>
              </a:rPr>
              <a:t> </a:t>
            </a:r>
            <a:r>
              <a:rPr lang="en-US" sz="2000" b="1" dirty="0" err="1" smtClean="0">
                <a:solidFill>
                  <a:schemeClr val="tx2">
                    <a:lumMod val="75000"/>
                  </a:schemeClr>
                </a:solidFill>
                <a:latin typeface="Times New Roman" pitchFamily="18" charset="0"/>
                <a:cs typeface="Times New Roman" pitchFamily="18" charset="0"/>
              </a:rPr>
              <a:t>nguyên</a:t>
            </a:r>
            <a:r>
              <a:rPr lang="en-US" sz="2000" b="1" dirty="0" smtClean="0">
                <a:solidFill>
                  <a:schemeClr val="tx2">
                    <a:lumMod val="75000"/>
                  </a:schemeClr>
                </a:solidFill>
                <a:latin typeface="Times New Roman" pitchFamily="18" charset="0"/>
                <a:cs typeface="Times New Roman" pitchFamily="18" charset="0"/>
              </a:rPr>
              <a:t> </a:t>
            </a:r>
            <a:r>
              <a:rPr lang="en-US" sz="2000" b="1" dirty="0" err="1" smtClean="0">
                <a:solidFill>
                  <a:schemeClr val="tx2">
                    <a:lumMod val="75000"/>
                  </a:schemeClr>
                </a:solidFill>
                <a:latin typeface="Times New Roman" pitchFamily="18" charset="0"/>
                <a:cs typeface="Times New Roman" pitchFamily="18" charset="0"/>
              </a:rPr>
              <a:t>nhân</a:t>
            </a:r>
            <a:r>
              <a:rPr lang="en-US" sz="2000" b="1" dirty="0" smtClean="0">
                <a:solidFill>
                  <a:schemeClr val="tx2">
                    <a:lumMod val="75000"/>
                  </a:schemeClr>
                </a:solidFill>
                <a:latin typeface="Times New Roman" pitchFamily="18" charset="0"/>
                <a:cs typeface="Times New Roman" pitchFamily="18" charset="0"/>
              </a:rPr>
              <a:t> </a:t>
            </a:r>
            <a:r>
              <a:rPr lang="en-US" sz="2000" b="1" dirty="0" err="1" smtClean="0">
                <a:solidFill>
                  <a:schemeClr val="tx2">
                    <a:lumMod val="75000"/>
                  </a:schemeClr>
                </a:solidFill>
                <a:latin typeface="Times New Roman" pitchFamily="18" charset="0"/>
                <a:cs typeface="Times New Roman" pitchFamily="18" charset="0"/>
              </a:rPr>
              <a:t>hàng</a:t>
            </a:r>
            <a:r>
              <a:rPr lang="en-US" sz="2000" b="1" dirty="0" smtClean="0">
                <a:solidFill>
                  <a:schemeClr val="tx2">
                    <a:lumMod val="75000"/>
                  </a:schemeClr>
                </a:solidFill>
                <a:latin typeface="Times New Roman" pitchFamily="18" charset="0"/>
                <a:cs typeface="Times New Roman" pitchFamily="18" charset="0"/>
              </a:rPr>
              <a:t> </a:t>
            </a:r>
            <a:r>
              <a:rPr lang="en-US" sz="2000" b="1" dirty="0" err="1" smtClean="0">
                <a:solidFill>
                  <a:schemeClr val="tx2">
                    <a:lumMod val="75000"/>
                  </a:schemeClr>
                </a:solidFill>
                <a:latin typeface="Times New Roman" pitchFamily="18" charset="0"/>
                <a:cs typeface="Times New Roman" pitchFamily="18" charset="0"/>
              </a:rPr>
              <a:t>đầu</a:t>
            </a:r>
            <a:r>
              <a:rPr lang="en-US" sz="2000" b="1" dirty="0" smtClean="0">
                <a:solidFill>
                  <a:schemeClr val="tx2">
                    <a:lumMod val="75000"/>
                  </a:schemeClr>
                </a:solidFill>
                <a:latin typeface="Times New Roman" pitchFamily="18" charset="0"/>
                <a:cs typeface="Times New Roman" pitchFamily="18" charset="0"/>
              </a:rPr>
              <a:t> </a:t>
            </a:r>
            <a:r>
              <a:rPr lang="en-US" sz="2000" b="1" dirty="0" err="1" smtClean="0">
                <a:solidFill>
                  <a:schemeClr val="tx2">
                    <a:lumMod val="75000"/>
                  </a:schemeClr>
                </a:solidFill>
                <a:latin typeface="Times New Roman" pitchFamily="18" charset="0"/>
                <a:cs typeface="Times New Roman" pitchFamily="18" charset="0"/>
              </a:rPr>
              <a:t>gây</a:t>
            </a:r>
            <a:r>
              <a:rPr lang="en-US" sz="2000" b="1" dirty="0" smtClean="0">
                <a:solidFill>
                  <a:schemeClr val="tx2">
                    <a:lumMod val="75000"/>
                  </a:schemeClr>
                </a:solidFill>
                <a:latin typeface="Times New Roman" pitchFamily="18" charset="0"/>
                <a:cs typeface="Times New Roman" pitchFamily="18" charset="0"/>
              </a:rPr>
              <a:t> </a:t>
            </a:r>
            <a:r>
              <a:rPr lang="en-US" sz="2000" b="1" dirty="0" err="1" smtClean="0">
                <a:solidFill>
                  <a:schemeClr val="tx2">
                    <a:lumMod val="75000"/>
                  </a:schemeClr>
                </a:solidFill>
                <a:latin typeface="Times New Roman" pitchFamily="18" charset="0"/>
                <a:cs typeface="Times New Roman" pitchFamily="18" charset="0"/>
              </a:rPr>
              <a:t>ra</a:t>
            </a:r>
            <a:r>
              <a:rPr lang="en-US" sz="2000" b="1" dirty="0" smtClean="0">
                <a:solidFill>
                  <a:schemeClr val="tx2">
                    <a:lumMod val="75000"/>
                  </a:schemeClr>
                </a:solidFill>
                <a:latin typeface="Times New Roman" pitchFamily="18" charset="0"/>
                <a:cs typeface="Times New Roman" pitchFamily="18" charset="0"/>
              </a:rPr>
              <a:t> </a:t>
            </a:r>
            <a:r>
              <a:rPr lang="en-US" sz="2000" b="1" dirty="0" err="1" smtClean="0">
                <a:solidFill>
                  <a:schemeClr val="tx2">
                    <a:lumMod val="75000"/>
                  </a:schemeClr>
                </a:solidFill>
                <a:latin typeface="Times New Roman" pitchFamily="18" charset="0"/>
                <a:cs typeface="Times New Roman" pitchFamily="18" charset="0"/>
              </a:rPr>
              <a:t>tử</a:t>
            </a:r>
            <a:r>
              <a:rPr lang="en-US" sz="2000" b="1" dirty="0" smtClean="0">
                <a:solidFill>
                  <a:schemeClr val="tx2">
                    <a:lumMod val="75000"/>
                  </a:schemeClr>
                </a:solidFill>
                <a:latin typeface="Times New Roman" pitchFamily="18" charset="0"/>
                <a:cs typeface="Times New Roman" pitchFamily="18" charset="0"/>
              </a:rPr>
              <a:t> </a:t>
            </a:r>
            <a:r>
              <a:rPr lang="en-US" sz="2000" b="1" dirty="0" err="1" smtClean="0">
                <a:solidFill>
                  <a:schemeClr val="tx2">
                    <a:lumMod val="75000"/>
                  </a:schemeClr>
                </a:solidFill>
                <a:latin typeface="Times New Roman" pitchFamily="18" charset="0"/>
                <a:cs typeface="Times New Roman" pitchFamily="18" charset="0"/>
              </a:rPr>
              <a:t>vong</a:t>
            </a:r>
            <a:r>
              <a:rPr lang="en-US" sz="2000" b="1" dirty="0" smtClean="0">
                <a:solidFill>
                  <a:schemeClr val="tx2">
                    <a:lumMod val="75000"/>
                  </a:schemeClr>
                </a:solidFill>
                <a:latin typeface="Times New Roman" pitchFamily="18" charset="0"/>
                <a:cs typeface="Times New Roman" pitchFamily="18" charset="0"/>
              </a:rPr>
              <a:t> ở </a:t>
            </a:r>
            <a:r>
              <a:rPr lang="en-US" sz="2000" b="1" dirty="0" err="1" smtClean="0">
                <a:solidFill>
                  <a:schemeClr val="tx2">
                    <a:lumMod val="75000"/>
                  </a:schemeClr>
                </a:solidFill>
                <a:latin typeface="Times New Roman" pitchFamily="18" charset="0"/>
                <a:cs typeface="Times New Roman" pitchFamily="18" charset="0"/>
              </a:rPr>
              <a:t>cả</a:t>
            </a:r>
            <a:r>
              <a:rPr lang="en-US" sz="2000" b="1" dirty="0" smtClean="0">
                <a:solidFill>
                  <a:schemeClr val="tx2">
                    <a:lumMod val="75000"/>
                  </a:schemeClr>
                </a:solidFill>
                <a:latin typeface="Times New Roman" pitchFamily="18" charset="0"/>
                <a:cs typeface="Times New Roman" pitchFamily="18" charset="0"/>
              </a:rPr>
              <a:t> </a:t>
            </a:r>
            <a:r>
              <a:rPr lang="en-US" sz="2000" b="1" dirty="0" err="1" smtClean="0">
                <a:solidFill>
                  <a:schemeClr val="tx2">
                    <a:lumMod val="75000"/>
                  </a:schemeClr>
                </a:solidFill>
                <a:latin typeface="Times New Roman" pitchFamily="18" charset="0"/>
                <a:cs typeface="Times New Roman" pitchFamily="18" charset="0"/>
              </a:rPr>
              <a:t>nam</a:t>
            </a:r>
            <a:r>
              <a:rPr lang="en-US" sz="2000" b="1" dirty="0" smtClean="0">
                <a:solidFill>
                  <a:schemeClr val="tx2">
                    <a:lumMod val="75000"/>
                  </a:schemeClr>
                </a:solidFill>
                <a:latin typeface="Times New Roman" pitchFamily="18" charset="0"/>
                <a:cs typeface="Times New Roman" pitchFamily="18" charset="0"/>
              </a:rPr>
              <a:t> </a:t>
            </a:r>
            <a:r>
              <a:rPr lang="en-US" sz="2000" b="1" dirty="0" err="1" smtClean="0">
                <a:solidFill>
                  <a:schemeClr val="tx2">
                    <a:lumMod val="75000"/>
                  </a:schemeClr>
                </a:solidFill>
                <a:latin typeface="Times New Roman" pitchFamily="18" charset="0"/>
                <a:cs typeface="Times New Roman" pitchFamily="18" charset="0"/>
              </a:rPr>
              <a:t>và</a:t>
            </a:r>
            <a:r>
              <a:rPr lang="en-US" sz="2000" b="1" dirty="0" smtClean="0">
                <a:solidFill>
                  <a:schemeClr val="tx2">
                    <a:lumMod val="75000"/>
                  </a:schemeClr>
                </a:solidFill>
                <a:latin typeface="Times New Roman" pitchFamily="18" charset="0"/>
                <a:cs typeface="Times New Roman" pitchFamily="18" charset="0"/>
              </a:rPr>
              <a:t> </a:t>
            </a:r>
            <a:r>
              <a:rPr lang="en-US" sz="2000" b="1" dirty="0" err="1" smtClean="0">
                <a:solidFill>
                  <a:schemeClr val="tx2">
                    <a:lumMod val="75000"/>
                  </a:schemeClr>
                </a:solidFill>
                <a:latin typeface="Times New Roman" pitchFamily="18" charset="0"/>
                <a:cs typeface="Times New Roman" pitchFamily="18" charset="0"/>
              </a:rPr>
              <a:t>nữ</a:t>
            </a:r>
            <a:endParaRPr lang="en-US" sz="2000" b="1" dirty="0" smtClean="0">
              <a:solidFill>
                <a:schemeClr val="tx2">
                  <a:lumMod val="75000"/>
                </a:schemeClr>
              </a:solidFill>
              <a:latin typeface="Times New Roman" pitchFamily="18" charset="0"/>
              <a:cs typeface="Times New Roman" pitchFamily="18" charset="0"/>
            </a:endParaRPr>
          </a:p>
        </p:txBody>
      </p:sp>
      <p:graphicFrame>
        <p:nvGraphicFramePr>
          <p:cNvPr id="90472" name="Group 360"/>
          <p:cNvGraphicFramePr>
            <a:graphicFrameLocks noGrp="1"/>
          </p:cNvGraphicFramePr>
          <p:nvPr>
            <p:ph idx="1"/>
          </p:nvPr>
        </p:nvGraphicFramePr>
        <p:xfrm>
          <a:off x="225425" y="582613"/>
          <a:ext cx="8461375" cy="4527550"/>
        </p:xfrm>
        <a:graphic>
          <a:graphicData uri="http://schemas.openxmlformats.org/drawingml/2006/table">
            <a:tbl>
              <a:tblPr/>
              <a:tblGrid>
                <a:gridCol w="626769"/>
                <a:gridCol w="2193690"/>
                <a:gridCol w="1096845"/>
                <a:gridCol w="705114"/>
                <a:gridCol w="2193690"/>
                <a:gridCol w="1096845"/>
                <a:gridCol w="548422"/>
              </a:tblGrid>
              <a:tr h="334784">
                <a:tc rowSpan="2">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500" b="1" i="0" u="none" strike="noStrike" cap="none" normalizeH="0" baseline="0" dirty="0" smtClean="0">
                          <a:ln>
                            <a:noFill/>
                          </a:ln>
                          <a:solidFill>
                            <a:schemeClr val="tx1"/>
                          </a:solidFill>
                          <a:effectLst/>
                          <a:latin typeface="Arial" charset="0"/>
                        </a:rPr>
                        <a:t>STT</a:t>
                      </a:r>
                    </a:p>
                  </a:txBody>
                  <a:tcPr marL="91438" marR="91438"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500" b="1" i="0" u="none" strike="noStrike" cap="none" normalizeH="0" baseline="0" smtClean="0">
                          <a:ln>
                            <a:noFill/>
                          </a:ln>
                          <a:solidFill>
                            <a:schemeClr val="tx1"/>
                          </a:solidFill>
                          <a:effectLst/>
                          <a:latin typeface="Arial" charset="0"/>
                        </a:rPr>
                        <a:t>Nam</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500" b="1" i="0" u="none" strike="noStrike" cap="none" normalizeH="0" baseline="0" smtClean="0">
                          <a:ln>
                            <a:noFill/>
                          </a:ln>
                          <a:solidFill>
                            <a:schemeClr val="tx1"/>
                          </a:solidFill>
                          <a:effectLst/>
                          <a:latin typeface="Arial" charset="0"/>
                        </a:rPr>
                        <a:t>Nữ</a:t>
                      </a:r>
                    </a:p>
                  </a:txBody>
                  <a:tcPr marL="91438" marR="91438"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334784">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500" b="1" i="0" u="none" strike="noStrike" cap="none" normalizeH="0" baseline="0" smtClean="0">
                          <a:ln>
                            <a:noFill/>
                          </a:ln>
                          <a:solidFill>
                            <a:schemeClr val="tx1"/>
                          </a:solidFill>
                          <a:effectLst/>
                          <a:latin typeface="Arial" charset="0"/>
                        </a:rPr>
                        <a:t>Bệnh/chấn thương</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500" b="1" i="0" u="none" strike="noStrike" cap="none" normalizeH="0" baseline="0" smtClean="0">
                          <a:ln>
                            <a:noFill/>
                          </a:ln>
                          <a:solidFill>
                            <a:schemeClr val="tx1"/>
                          </a:solidFill>
                          <a:effectLst/>
                          <a:latin typeface="Arial" charset="0"/>
                        </a:rPr>
                        <a:t>Tử vong</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500" b="1" i="0" u="none" strike="noStrike" cap="none" normalizeH="0" baseline="0" smtClean="0">
                          <a:ln>
                            <a:noFill/>
                          </a:ln>
                          <a:solidFill>
                            <a:schemeClr val="tx1"/>
                          </a:solidFill>
                          <a:effectLst/>
                          <a:latin typeface="Arial" charset="0"/>
                        </a:rPr>
                        <a:t>%</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500" b="1" i="0" u="none" strike="noStrike" cap="none" normalizeH="0" baseline="0" smtClean="0">
                          <a:ln>
                            <a:noFill/>
                          </a:ln>
                          <a:solidFill>
                            <a:schemeClr val="tx1"/>
                          </a:solidFill>
                          <a:effectLst/>
                          <a:latin typeface="Arial" charset="0"/>
                        </a:rPr>
                        <a:t>Bệnh/chấn thương</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500" b="1" i="0" u="none" strike="noStrike" cap="none" normalizeH="0" baseline="0" smtClean="0">
                          <a:ln>
                            <a:noFill/>
                          </a:ln>
                          <a:solidFill>
                            <a:schemeClr val="tx1"/>
                          </a:solidFill>
                          <a:effectLst/>
                          <a:latin typeface="Arial" charset="0"/>
                        </a:rPr>
                        <a:t>Tử vong</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500" b="1" i="0" u="none" strike="noStrike" cap="none" normalizeH="0" baseline="0" smtClean="0">
                          <a:ln>
                            <a:noFill/>
                          </a:ln>
                          <a:solidFill>
                            <a:schemeClr val="tx1"/>
                          </a:solidFill>
                          <a:effectLst/>
                          <a:latin typeface="Arial" charset="0"/>
                        </a:rPr>
                        <a:t>%</a:t>
                      </a:r>
                    </a:p>
                  </a:txBody>
                  <a:tcPr marL="91438" marR="91438"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726">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1</a:t>
                      </a:r>
                    </a:p>
                  </a:txBody>
                  <a:tcPr marL="91438" marR="91438"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Đột quỵ</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53.217</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18</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Đột quỵ</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56.771</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23</a:t>
                      </a:r>
                    </a:p>
                  </a:txBody>
                  <a:tcPr marL="91438" marR="91438"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726">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2</a:t>
                      </a:r>
                    </a:p>
                  </a:txBody>
                  <a:tcPr marL="91438" marR="91438"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Ung thư gan</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19.915</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7</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COPD</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14.941</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6</a:t>
                      </a:r>
                    </a:p>
                  </a:txBody>
                  <a:tcPr marL="91438" marR="91438"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726">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3</a:t>
                      </a:r>
                    </a:p>
                  </a:txBody>
                  <a:tcPr marL="91438" marR="91438"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Tai nạn giao thông</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17.330</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6</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Viêm phổi</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11.175</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4</a:t>
                      </a:r>
                    </a:p>
                  </a:txBody>
                  <a:tcPr marL="91438" marR="91438"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726">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4</a:t>
                      </a:r>
                    </a:p>
                  </a:txBody>
                  <a:tcPr marL="91438" marR="91438"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Ung thư phổi</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15.720</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5</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Bệnh mạch vành</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11.015</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4</a:t>
                      </a:r>
                    </a:p>
                  </a:txBody>
                  <a:tcPr marL="91438" marR="91438"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726">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5</a:t>
                      </a:r>
                    </a:p>
                  </a:txBody>
                  <a:tcPr marL="91438" marR="91438"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COPD</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14.355</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5</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Đái tháo đường</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9.858</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4</a:t>
                      </a:r>
                    </a:p>
                  </a:txBody>
                  <a:tcPr marL="91438" marR="91438"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726">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6</a:t>
                      </a:r>
                    </a:p>
                  </a:txBody>
                  <a:tcPr marL="91438" marR="91438"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Bệnh mạch vành</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13.504</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5</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Ung thư gan</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8.587</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3</a:t>
                      </a:r>
                    </a:p>
                  </a:txBody>
                  <a:tcPr marL="91438" marR="91438"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726">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7</a:t>
                      </a:r>
                    </a:p>
                  </a:txBody>
                  <a:tcPr marL="91438" marR="91438"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Lao</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11.450</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4</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Ung thư phổi</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7.869</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3</a:t>
                      </a:r>
                    </a:p>
                  </a:txBody>
                  <a:tcPr marL="91438" marR="91438"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726">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8</a:t>
                      </a:r>
                    </a:p>
                  </a:txBody>
                  <a:tcPr marL="91438" marR="91438"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Viêm phổi</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9.470</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3</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Lao</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6.798</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3</a:t>
                      </a:r>
                    </a:p>
                  </a:txBody>
                  <a:tcPr marL="91438" marR="91438"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726">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9</a:t>
                      </a:r>
                    </a:p>
                  </a:txBody>
                  <a:tcPr marL="91438" marR="91438"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HIV/AIDS</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9.417</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3</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Tai nạn giao thông</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5.750</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2</a:t>
                      </a:r>
                    </a:p>
                  </a:txBody>
                  <a:tcPr marL="91438" marR="91438"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726">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10</a:t>
                      </a:r>
                    </a:p>
                  </a:txBody>
                  <a:tcPr marL="91438" marR="91438"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Ung thư dạ dày</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8.469</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3</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Ung thư dạ dày</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5.470</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2</a:t>
                      </a:r>
                    </a:p>
                  </a:txBody>
                  <a:tcPr marL="91438" marR="91438"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726">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marL="91438" marR="91438"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Tổng</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290.624</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Tổng</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250.605</a:t>
                      </a:r>
                    </a:p>
                  </a:txBody>
                  <a:tcPr marL="91438" marR="91438"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91438" marR="91438"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0" y="152400"/>
            <a:ext cx="8772525" cy="533400"/>
          </a:xfrm>
        </p:spPr>
        <p:txBody>
          <a:bodyPr>
            <a:normAutofit fontScale="90000"/>
          </a:bodyPr>
          <a:lstStyle/>
          <a:p>
            <a:pPr algn="ctr" eaLnBrk="1" fontAlgn="auto" hangingPunct="1">
              <a:spcAft>
                <a:spcPts val="0"/>
              </a:spcAft>
              <a:defRPr/>
            </a:pPr>
            <a:r>
              <a:rPr lang="en-US" sz="3600" b="1" dirty="0" err="1" smtClean="0">
                <a:solidFill>
                  <a:srgbClr val="D34817"/>
                </a:solidFill>
                <a:latin typeface="Times New Roman" pitchFamily="18" charset="0"/>
                <a:cs typeface="Times New Roman" pitchFamily="18" charset="0"/>
              </a:rPr>
              <a:t>Gánh</a:t>
            </a:r>
            <a:r>
              <a:rPr lang="en-US" sz="3600" b="1" dirty="0" smtClean="0">
                <a:solidFill>
                  <a:srgbClr val="D34817"/>
                </a:solidFill>
                <a:latin typeface="Times New Roman" pitchFamily="18" charset="0"/>
                <a:cs typeface="Times New Roman" pitchFamily="18" charset="0"/>
              </a:rPr>
              <a:t> </a:t>
            </a:r>
            <a:r>
              <a:rPr lang="en-US" sz="3600" b="1" dirty="0" err="1" smtClean="0">
                <a:solidFill>
                  <a:srgbClr val="D34817"/>
                </a:solidFill>
                <a:latin typeface="Times New Roman" pitchFamily="18" charset="0"/>
                <a:cs typeface="Times New Roman" pitchFamily="18" charset="0"/>
              </a:rPr>
              <a:t>nặng</a:t>
            </a:r>
            <a:r>
              <a:rPr lang="en-US" sz="3600" b="1" dirty="0" smtClean="0">
                <a:solidFill>
                  <a:srgbClr val="D34817"/>
                </a:solidFill>
                <a:latin typeface="Times New Roman" pitchFamily="18" charset="0"/>
                <a:cs typeface="Times New Roman" pitchFamily="18" charset="0"/>
              </a:rPr>
              <a:t> </a:t>
            </a:r>
            <a:r>
              <a:rPr lang="en-US" sz="3600" b="1" dirty="0" err="1" smtClean="0">
                <a:solidFill>
                  <a:srgbClr val="D34817"/>
                </a:solidFill>
                <a:latin typeface="Times New Roman" pitchFamily="18" charset="0"/>
                <a:cs typeface="Times New Roman" pitchFamily="18" charset="0"/>
              </a:rPr>
              <a:t>kinh</a:t>
            </a:r>
            <a:r>
              <a:rPr lang="en-US" sz="3600" b="1" dirty="0" smtClean="0">
                <a:solidFill>
                  <a:srgbClr val="D34817"/>
                </a:solidFill>
                <a:latin typeface="Times New Roman" pitchFamily="18" charset="0"/>
                <a:cs typeface="Times New Roman" pitchFamily="18" charset="0"/>
              </a:rPr>
              <a:t> </a:t>
            </a:r>
            <a:r>
              <a:rPr lang="en-US" sz="3600" b="1" dirty="0" err="1" smtClean="0">
                <a:solidFill>
                  <a:srgbClr val="D34817"/>
                </a:solidFill>
                <a:latin typeface="Times New Roman" pitchFamily="18" charset="0"/>
                <a:cs typeface="Times New Roman" pitchFamily="18" charset="0"/>
              </a:rPr>
              <a:t>tế</a:t>
            </a:r>
            <a:r>
              <a:rPr lang="en-US" sz="3600" b="1" dirty="0" smtClean="0">
                <a:solidFill>
                  <a:srgbClr val="D34817"/>
                </a:solidFill>
                <a:latin typeface="Times New Roman" pitchFamily="18" charset="0"/>
                <a:cs typeface="Times New Roman" pitchFamily="18" charset="0"/>
              </a:rPr>
              <a:t> do </a:t>
            </a:r>
            <a:r>
              <a:rPr lang="en-US" sz="3600" b="1" dirty="0" err="1" smtClean="0">
                <a:solidFill>
                  <a:srgbClr val="D34817"/>
                </a:solidFill>
                <a:latin typeface="Times New Roman" pitchFamily="18" charset="0"/>
                <a:cs typeface="Times New Roman" pitchFamily="18" charset="0"/>
              </a:rPr>
              <a:t>thuốc</a:t>
            </a:r>
            <a:r>
              <a:rPr lang="en-US" sz="3600" b="1" dirty="0" smtClean="0">
                <a:solidFill>
                  <a:srgbClr val="D34817"/>
                </a:solidFill>
                <a:latin typeface="Times New Roman" pitchFamily="18" charset="0"/>
                <a:cs typeface="Times New Roman" pitchFamily="18" charset="0"/>
              </a:rPr>
              <a:t> </a:t>
            </a:r>
            <a:r>
              <a:rPr lang="en-US" sz="3600" b="1" dirty="0" err="1" smtClean="0">
                <a:solidFill>
                  <a:srgbClr val="D34817"/>
                </a:solidFill>
                <a:latin typeface="Times New Roman" pitchFamily="18" charset="0"/>
                <a:cs typeface="Times New Roman" pitchFamily="18" charset="0"/>
              </a:rPr>
              <a:t>lá</a:t>
            </a:r>
            <a:r>
              <a:rPr lang="en-US" sz="3600" b="1" dirty="0" smtClean="0">
                <a:solidFill>
                  <a:srgbClr val="D34817"/>
                </a:solidFill>
                <a:latin typeface="Times New Roman" pitchFamily="18" charset="0"/>
                <a:cs typeface="Times New Roman" pitchFamily="18" charset="0"/>
              </a:rPr>
              <a:t> </a:t>
            </a:r>
            <a:r>
              <a:rPr lang="en-US" sz="3600" b="1" dirty="0" err="1" smtClean="0">
                <a:solidFill>
                  <a:srgbClr val="D34817"/>
                </a:solidFill>
                <a:latin typeface="Times New Roman" pitchFamily="18" charset="0"/>
                <a:cs typeface="Times New Roman" pitchFamily="18" charset="0"/>
              </a:rPr>
              <a:t>gây</a:t>
            </a:r>
            <a:r>
              <a:rPr lang="en-US" sz="3600" b="1" dirty="0" smtClean="0">
                <a:solidFill>
                  <a:srgbClr val="D34817"/>
                </a:solidFill>
                <a:latin typeface="Times New Roman" pitchFamily="18" charset="0"/>
                <a:cs typeface="Times New Roman" pitchFamily="18" charset="0"/>
              </a:rPr>
              <a:t> </a:t>
            </a:r>
            <a:r>
              <a:rPr lang="en-US" sz="3600" b="1" dirty="0" err="1" smtClean="0">
                <a:solidFill>
                  <a:srgbClr val="D34817"/>
                </a:solidFill>
                <a:latin typeface="Times New Roman" pitchFamily="18" charset="0"/>
                <a:cs typeface="Times New Roman" pitchFamily="18" charset="0"/>
              </a:rPr>
              <a:t>ra</a:t>
            </a:r>
            <a:endParaRPr lang="en-US" sz="3600" b="1" dirty="0" smtClean="0">
              <a:solidFill>
                <a:srgbClr val="D34817"/>
              </a:solidFill>
              <a:latin typeface="Times New Roman" pitchFamily="18" charset="0"/>
              <a:cs typeface="Times New Roman" pitchFamily="18" charset="0"/>
            </a:endParaRPr>
          </a:p>
        </p:txBody>
      </p:sp>
      <p:sp>
        <p:nvSpPr>
          <p:cNvPr id="53251" name="Rectangle 3"/>
          <p:cNvSpPr>
            <a:spLocks noGrp="1" noChangeArrowheads="1"/>
          </p:cNvSpPr>
          <p:nvPr>
            <p:ph type="body" sz="half" idx="4294967295"/>
          </p:nvPr>
        </p:nvSpPr>
        <p:spPr>
          <a:xfrm>
            <a:off x="0" y="874713"/>
            <a:ext cx="8772525" cy="5983287"/>
          </a:xfrm>
        </p:spPr>
        <p:txBody>
          <a:bodyPr/>
          <a:lstStyle/>
          <a:p>
            <a:pPr eaLnBrk="1" hangingPunct="1">
              <a:spcBef>
                <a:spcPct val="50000"/>
              </a:spcBef>
              <a:buClr>
                <a:schemeClr val="tx1"/>
              </a:buClr>
              <a:buFont typeface="Wingdings" pitchFamily="2" charset="2"/>
              <a:buChar char="v"/>
            </a:pPr>
            <a:r>
              <a:rPr lang="en-US" sz="2300" b="1" smtClean="0">
                <a:solidFill>
                  <a:srgbClr val="CC0000"/>
                </a:solidFill>
                <a:latin typeface="Times New Roman" pitchFamily="18" charset="0"/>
                <a:cs typeface="Times New Roman" pitchFamily="18" charset="0"/>
              </a:rPr>
              <a:t>22.000 tỷ</a:t>
            </a:r>
            <a:r>
              <a:rPr lang="en-US" sz="2300" b="1" smtClean="0">
                <a:latin typeface="Times New Roman" pitchFamily="18" charset="0"/>
                <a:cs typeface="Times New Roman" pitchFamily="18" charset="0"/>
              </a:rPr>
              <a:t> </a:t>
            </a:r>
            <a:r>
              <a:rPr lang="en-US" sz="2300" smtClean="0">
                <a:latin typeface="Times New Roman" pitchFamily="18" charset="0"/>
                <a:cs typeface="Times New Roman" pitchFamily="18" charset="0"/>
              </a:rPr>
              <a:t>VND/năm 2012: mua thuốc lá</a:t>
            </a:r>
          </a:p>
          <a:p>
            <a:pPr algn="just" eaLnBrk="1" hangingPunct="1">
              <a:spcBef>
                <a:spcPct val="50000"/>
              </a:spcBef>
              <a:buClr>
                <a:schemeClr val="tx1"/>
              </a:buClr>
              <a:buFont typeface="Wingdings" pitchFamily="2" charset="2"/>
              <a:buChar char="v"/>
            </a:pPr>
            <a:r>
              <a:rPr lang="en-US" sz="2300" b="1" smtClean="0">
                <a:solidFill>
                  <a:srgbClr val="CC0000"/>
                </a:solidFill>
                <a:latin typeface="Times New Roman" pitchFamily="18" charset="0"/>
                <a:cs typeface="Times New Roman" pitchFamily="18" charset="0"/>
              </a:rPr>
              <a:t>23.139 tỷ</a:t>
            </a:r>
            <a:r>
              <a:rPr lang="en-US" sz="2300" b="1" smtClean="0">
                <a:latin typeface="Times New Roman" pitchFamily="18" charset="0"/>
                <a:cs typeface="Times New Roman" pitchFamily="18" charset="0"/>
              </a:rPr>
              <a:t> </a:t>
            </a:r>
            <a:r>
              <a:rPr lang="en-US" sz="2300" smtClean="0">
                <a:latin typeface="Times New Roman" pitchFamily="18" charset="0"/>
                <a:cs typeface="Times New Roman" pitchFamily="18" charset="0"/>
              </a:rPr>
              <a:t>VND/năm: Tổng chi phí </a:t>
            </a:r>
            <a:r>
              <a:rPr lang="vi-VN" sz="2300" smtClean="0">
                <a:cs typeface="Times New Roman" pitchFamily="18" charset="0"/>
              </a:rPr>
              <a:t>đ</a:t>
            </a:r>
            <a:r>
              <a:rPr lang="en-US" sz="2300" smtClean="0">
                <a:latin typeface="Times New Roman" pitchFamily="18" charset="0"/>
                <a:cs typeface="Times New Roman" pitchFamily="18" charset="0"/>
              </a:rPr>
              <a:t>iều trị và chi phí do mất khả n</a:t>
            </a:r>
            <a:r>
              <a:rPr lang="vi-VN" sz="2300" smtClean="0">
                <a:cs typeface="Times New Roman" pitchFamily="18" charset="0"/>
              </a:rPr>
              <a:t>ă</a:t>
            </a:r>
            <a:r>
              <a:rPr lang="en-US" sz="2300" smtClean="0">
                <a:latin typeface="Times New Roman" pitchFamily="18" charset="0"/>
                <a:cs typeface="Times New Roman" pitchFamily="18" charset="0"/>
              </a:rPr>
              <a:t>ng lao </a:t>
            </a:r>
            <a:r>
              <a:rPr lang="vi-VN" sz="2300" smtClean="0">
                <a:cs typeface="Times New Roman" pitchFamily="18" charset="0"/>
              </a:rPr>
              <a:t>đ</a:t>
            </a:r>
            <a:r>
              <a:rPr lang="en-US" sz="2300" smtClean="0">
                <a:latin typeface="Times New Roman" pitchFamily="18" charset="0"/>
                <a:cs typeface="Times New Roman" pitchFamily="18" charset="0"/>
              </a:rPr>
              <a:t>ộng vì ốm </a:t>
            </a:r>
            <a:r>
              <a:rPr lang="vi-VN" sz="2300" smtClean="0">
                <a:cs typeface="Times New Roman" pitchFamily="18" charset="0"/>
              </a:rPr>
              <a:t>đ</a:t>
            </a:r>
            <a:r>
              <a:rPr lang="en-US" sz="2300" smtClean="0">
                <a:latin typeface="Times New Roman" pitchFamily="18" charset="0"/>
                <a:cs typeface="Times New Roman" pitchFamily="18" charset="0"/>
              </a:rPr>
              <a:t>au và tử vong sớm cho 5 nhóm bệnh trên tổng số 25 nhóm bệnh do thuốc lá gây ra.</a:t>
            </a:r>
          </a:p>
          <a:p>
            <a:pPr eaLnBrk="1" hangingPunct="1">
              <a:buClr>
                <a:schemeClr val="tx1"/>
              </a:buClr>
              <a:buFont typeface="Wingdings" pitchFamily="2" charset="2"/>
              <a:buChar char="v"/>
            </a:pPr>
            <a:r>
              <a:rPr lang="en-US" sz="2300" smtClean="0">
                <a:latin typeface="Times New Roman" pitchFamily="18" charset="0"/>
                <a:cs typeface="Times New Roman" pitchFamily="18" charset="0"/>
              </a:rPr>
              <a:t>Các chi phí chưa tính được gồm:</a:t>
            </a:r>
          </a:p>
          <a:p>
            <a:pPr lvl="1" eaLnBrk="1" hangingPunct="1">
              <a:spcBef>
                <a:spcPts val="600"/>
              </a:spcBef>
              <a:buClr>
                <a:schemeClr val="tx1"/>
              </a:buClr>
              <a:buFont typeface="Tahoma" pitchFamily="34" charset="0"/>
              <a:buChar char="-"/>
            </a:pPr>
            <a:r>
              <a:rPr lang="en-US" sz="2300" smtClean="0">
                <a:latin typeface="Times New Roman" pitchFamily="18" charset="0"/>
                <a:cs typeface="Times New Roman" pitchFamily="18" charset="0"/>
              </a:rPr>
              <a:t>Chi phí điều trị 20 nhóm bệnh còn lại </a:t>
            </a:r>
            <a:r>
              <a:rPr lang="en-US" sz="2300" smtClean="0">
                <a:solidFill>
                  <a:srgbClr val="CC0000"/>
                </a:solidFill>
                <a:latin typeface="Times New Roman" pitchFamily="18" charset="0"/>
                <a:cs typeface="Times New Roman" pitchFamily="18" charset="0"/>
              </a:rPr>
              <a:t>(Thái Lan: tổng &gt; 414 triệu USD/năm)</a:t>
            </a:r>
          </a:p>
          <a:p>
            <a:pPr lvl="1" eaLnBrk="1" hangingPunct="1">
              <a:spcBef>
                <a:spcPts val="600"/>
              </a:spcBef>
              <a:buClr>
                <a:schemeClr val="tx1"/>
              </a:buClr>
              <a:buFont typeface="Tahoma" pitchFamily="34" charset="0"/>
              <a:buChar char="-"/>
            </a:pPr>
            <a:r>
              <a:rPr lang="en-US" sz="2300" smtClean="0">
                <a:latin typeface="Times New Roman" pitchFamily="18" charset="0"/>
                <a:cs typeface="Times New Roman" pitchFamily="18" charset="0"/>
              </a:rPr>
              <a:t>Chi phí của năng suất lao động bị mất do mắc bệnh và tử vong sớm liên quan đến thuốc lá </a:t>
            </a:r>
            <a:r>
              <a:rPr lang="en-US" sz="2300" smtClean="0">
                <a:solidFill>
                  <a:srgbClr val="CC0000"/>
                </a:solidFill>
                <a:latin typeface="Times New Roman" pitchFamily="18" charset="0"/>
                <a:cs typeface="Times New Roman" pitchFamily="18" charset="0"/>
              </a:rPr>
              <a:t>(Mỹ: 167 tỷ USD/năm; Úc: 23 tỷ USD/năm)</a:t>
            </a:r>
          </a:p>
          <a:p>
            <a:pPr lvl="1" eaLnBrk="1" hangingPunct="1">
              <a:spcBef>
                <a:spcPts val="600"/>
              </a:spcBef>
              <a:buClr>
                <a:schemeClr val="tx1"/>
              </a:buClr>
              <a:buFont typeface="Tahoma" pitchFamily="34" charset="0"/>
              <a:buChar char="-"/>
            </a:pPr>
            <a:r>
              <a:rPr lang="en-US" sz="2300" smtClean="0">
                <a:latin typeface="Times New Roman" pitchFamily="18" charset="0"/>
                <a:cs typeface="Times New Roman" pitchFamily="18" charset="0"/>
              </a:rPr>
              <a:t>Chi phí nghỉ giữa giờ để hút thuốc</a:t>
            </a:r>
          </a:p>
          <a:p>
            <a:pPr lvl="1" eaLnBrk="1" hangingPunct="1">
              <a:spcBef>
                <a:spcPts val="600"/>
              </a:spcBef>
              <a:buClr>
                <a:schemeClr val="tx1"/>
              </a:buClr>
              <a:buFont typeface="Tahoma" pitchFamily="34" charset="0"/>
              <a:buChar char="-"/>
            </a:pPr>
            <a:r>
              <a:rPr lang="en-US" sz="2300" smtClean="0">
                <a:latin typeface="Times New Roman" pitchFamily="18" charset="0"/>
                <a:cs typeface="Times New Roman" pitchFamily="18" charset="0"/>
              </a:rPr>
              <a:t>Chi phí tổn thất do cháy nổ liên quan đến thuốc lá </a:t>
            </a:r>
            <a:r>
              <a:rPr lang="en-US" sz="2300" smtClean="0">
                <a:solidFill>
                  <a:srgbClr val="CC0000"/>
                </a:solidFill>
                <a:latin typeface="Times New Roman" pitchFamily="18" charset="0"/>
                <a:cs typeface="Times New Roman" pitchFamily="18" charset="0"/>
              </a:rPr>
              <a:t>(Úc: 63 triệu AUD/năm; Canada: 81,5 triệu CAD/năm)</a:t>
            </a:r>
          </a:p>
          <a:p>
            <a:pPr lvl="1" eaLnBrk="1" hangingPunct="1">
              <a:spcBef>
                <a:spcPts val="600"/>
              </a:spcBef>
              <a:buClr>
                <a:schemeClr val="tx1"/>
              </a:buClr>
              <a:buFont typeface="Tahoma" pitchFamily="34" charset="0"/>
              <a:buChar char="-"/>
            </a:pPr>
            <a:r>
              <a:rPr lang="en-US" sz="2300" smtClean="0">
                <a:solidFill>
                  <a:srgbClr val="000000"/>
                </a:solidFill>
                <a:latin typeface="Times New Roman" pitchFamily="18" charset="0"/>
                <a:cs typeface="Times New Roman" pitchFamily="18" charset="0"/>
              </a:rPr>
              <a:t>Chi phí do phá rừng trên diện rộng để lấy gỗ sấy thuốc lá</a:t>
            </a:r>
          </a:p>
          <a:p>
            <a:pPr lvl="1" eaLnBrk="1" hangingPunct="1">
              <a:spcBef>
                <a:spcPts val="600"/>
              </a:spcBef>
              <a:buClr>
                <a:schemeClr val="tx1"/>
              </a:buClr>
              <a:buFont typeface="Tahoma" pitchFamily="34" charset="0"/>
              <a:buChar char="-"/>
            </a:pPr>
            <a:r>
              <a:rPr lang="en-US" sz="2300" smtClean="0">
                <a:solidFill>
                  <a:srgbClr val="000000"/>
                </a:solidFill>
                <a:latin typeface="Times New Roman" pitchFamily="18" charset="0"/>
                <a:cs typeface="Times New Roman" pitchFamily="18" charset="0"/>
              </a:rPr>
              <a:t>Chi phí vệ sinh tăng lên do sử dụng thuốc lá</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2133600" y="381000"/>
            <a:ext cx="571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600" b="1">
                <a:ea typeface="Arial Unicode MS" pitchFamily="34" charset="-128"/>
                <a:cs typeface="Arial Unicode MS" pitchFamily="34" charset="-128"/>
              </a:rPr>
              <a:t>Hút thuốc thụ động</a:t>
            </a:r>
          </a:p>
        </p:txBody>
      </p:sp>
      <p:sp>
        <p:nvSpPr>
          <p:cNvPr id="54275" name="Text Box 3"/>
          <p:cNvSpPr txBox="1">
            <a:spLocks noChangeArrowheads="1"/>
          </p:cNvSpPr>
          <p:nvPr/>
        </p:nvSpPr>
        <p:spPr bwMode="auto">
          <a:xfrm>
            <a:off x="533400" y="1676400"/>
            <a:ext cx="2895600"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a:solidFill>
                  <a:srgbClr val="0070C0"/>
                </a:solidFill>
              </a:rPr>
              <a:t>Hút thuốc thụ động: </a:t>
            </a:r>
          </a:p>
          <a:p>
            <a:pPr eaLnBrk="1" hangingPunct="1">
              <a:spcBef>
                <a:spcPct val="50000"/>
              </a:spcBef>
            </a:pPr>
            <a:r>
              <a:rPr lang="en-US" sz="2400">
                <a:solidFill>
                  <a:srgbClr val="0070C0"/>
                </a:solidFill>
              </a:rPr>
              <a:t>Là hít phải khói thuốc trong môi trường không khí, trong đó bao gồm khói thuốc từ đầu điếu thuốc đang cháy và khói thuốc do người hút thuốc thở </a:t>
            </a:r>
            <a:r>
              <a:rPr lang="en-US" sz="2400">
                <a:solidFill>
                  <a:schemeClr val="bg2"/>
                </a:solidFill>
              </a:rPr>
              <a:t>ra.</a:t>
            </a:r>
          </a:p>
        </p:txBody>
      </p:sp>
      <p:pic>
        <p:nvPicPr>
          <p:cNvPr id="542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828800"/>
            <a:ext cx="5486400" cy="384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55650" y="195263"/>
            <a:ext cx="8229600" cy="874712"/>
          </a:xfrm>
        </p:spPr>
        <p:txBody>
          <a:bodyPr/>
          <a:lstStyle/>
          <a:p>
            <a:pPr algn="ctr" eaLnBrk="1" hangingPunct="1"/>
            <a:r>
              <a:rPr lang="en-US" sz="3000" b="1" smtClean="0">
                <a:solidFill>
                  <a:srgbClr val="002060"/>
                </a:solidFill>
                <a:latin typeface="Arial" charset="0"/>
                <a:cs typeface="Arial" charset="0"/>
              </a:rPr>
              <a:t>Tình hình sử dụng thuốc lá và phơi nhiễm khói thuốc lá tại Việt Nam</a:t>
            </a:r>
          </a:p>
        </p:txBody>
      </p:sp>
      <p:sp>
        <p:nvSpPr>
          <p:cNvPr id="9219" name="Rectangle 3"/>
          <p:cNvSpPr>
            <a:spLocks noGrp="1" noChangeArrowheads="1"/>
          </p:cNvSpPr>
          <p:nvPr>
            <p:ph idx="1"/>
          </p:nvPr>
        </p:nvSpPr>
        <p:spPr>
          <a:xfrm>
            <a:off x="457200" y="1295400"/>
            <a:ext cx="8269288" cy="5224463"/>
          </a:xfrm>
        </p:spPr>
        <p:txBody>
          <a:bodyPr/>
          <a:lstStyle/>
          <a:p>
            <a:pPr algn="just" eaLnBrk="1" hangingPunct="1">
              <a:lnSpc>
                <a:spcPct val="90000"/>
              </a:lnSpc>
              <a:spcBef>
                <a:spcPct val="50000"/>
              </a:spcBef>
              <a:buFont typeface="Tahoma" pitchFamily="34" charset="0"/>
              <a:buChar char="-"/>
            </a:pPr>
            <a:r>
              <a:rPr lang="en-US" smtClean="0">
                <a:latin typeface="Arial" charset="0"/>
                <a:cs typeface="Arial" charset="0"/>
              </a:rPr>
              <a:t>Việt Nam nằm trong nhóm </a:t>
            </a:r>
            <a:r>
              <a:rPr lang="en-US" b="1" smtClean="0">
                <a:solidFill>
                  <a:srgbClr val="CC0000"/>
                </a:solidFill>
                <a:latin typeface="Arial" charset="0"/>
                <a:cs typeface="Arial" charset="0"/>
              </a:rPr>
              <a:t>15 nước có số người hút thuốc lá nhiều nhất trên thế giới</a:t>
            </a:r>
          </a:p>
          <a:p>
            <a:pPr algn="just" eaLnBrk="1" hangingPunct="1">
              <a:lnSpc>
                <a:spcPct val="90000"/>
              </a:lnSpc>
              <a:spcBef>
                <a:spcPct val="50000"/>
              </a:spcBef>
              <a:buFont typeface="Tahoma" pitchFamily="34" charset="0"/>
              <a:buChar char="-"/>
            </a:pPr>
            <a:r>
              <a:rPr lang="en-US" smtClean="0">
                <a:latin typeface="Arial" charset="0"/>
                <a:cs typeface="Arial" charset="0"/>
              </a:rPr>
              <a:t>Tỷ lệ hút thuốc ở nam giới </a:t>
            </a:r>
            <a:r>
              <a:rPr lang="en-US" b="1" smtClean="0">
                <a:solidFill>
                  <a:srgbClr val="CC0000"/>
                </a:solidFill>
                <a:latin typeface="Arial" charset="0"/>
                <a:cs typeface="Arial" charset="0"/>
              </a:rPr>
              <a:t>47,4%</a:t>
            </a:r>
            <a:r>
              <a:rPr lang="en-US" smtClean="0">
                <a:latin typeface="Arial" charset="0"/>
                <a:cs typeface="Arial" charset="0"/>
              </a:rPr>
              <a:t>; nữ giới 1,4% (GATS 2010) ~ </a:t>
            </a:r>
            <a:r>
              <a:rPr lang="en-US" b="1" smtClean="0">
                <a:solidFill>
                  <a:srgbClr val="CC0000"/>
                </a:solidFill>
                <a:latin typeface="Arial" charset="0"/>
                <a:cs typeface="Arial" charset="0"/>
              </a:rPr>
              <a:t>15,3 triệu</a:t>
            </a:r>
            <a:r>
              <a:rPr lang="en-US" smtClean="0">
                <a:latin typeface="Arial" charset="0"/>
                <a:cs typeface="Arial" charset="0"/>
              </a:rPr>
              <a:t> người trưởng thành ở Việt Nam đang hút thuốc lá (trung bình cứ 2 nam giới có 1 người hút thuốc)</a:t>
            </a:r>
          </a:p>
          <a:p>
            <a:pPr algn="just" eaLnBrk="1" hangingPunct="1">
              <a:lnSpc>
                <a:spcPct val="90000"/>
              </a:lnSpc>
              <a:spcBef>
                <a:spcPct val="50000"/>
              </a:spcBef>
              <a:buFont typeface="Tahoma" pitchFamily="34" charset="0"/>
              <a:buChar char="-"/>
            </a:pPr>
            <a:r>
              <a:rPr lang="en-US" b="1" smtClean="0">
                <a:solidFill>
                  <a:srgbClr val="CC0000"/>
                </a:solidFill>
                <a:latin typeface="Arial" charset="0"/>
                <a:cs typeface="Arial" charset="0"/>
              </a:rPr>
              <a:t>2/3</a:t>
            </a:r>
            <a:r>
              <a:rPr lang="en-US" smtClean="0">
                <a:latin typeface="Arial" charset="0"/>
                <a:cs typeface="Arial" charset="0"/>
              </a:rPr>
              <a:t> phụ nữ và trẻ em thường xuyên hít phải khói thuốc lá tại nhà </a:t>
            </a:r>
          </a:p>
          <a:p>
            <a:pPr algn="just" eaLnBrk="1" hangingPunct="1">
              <a:lnSpc>
                <a:spcPct val="90000"/>
              </a:lnSpc>
              <a:spcBef>
                <a:spcPct val="50000"/>
              </a:spcBef>
              <a:buFont typeface="Tahoma" pitchFamily="34" charset="0"/>
              <a:buChar char="-"/>
            </a:pPr>
            <a:r>
              <a:rPr lang="en-US" b="1" smtClean="0">
                <a:solidFill>
                  <a:srgbClr val="CC0000"/>
                </a:solidFill>
                <a:latin typeface="Arial" charset="0"/>
                <a:cs typeface="Arial" charset="0"/>
              </a:rPr>
              <a:t>33 triệu</a:t>
            </a:r>
            <a:r>
              <a:rPr lang="en-US" smtClean="0">
                <a:latin typeface="Arial" charset="0"/>
                <a:cs typeface="Arial" charset="0"/>
              </a:rPr>
              <a:t> người không hút thuốc thường xuyên hít phải khói thuốc tại nhà</a:t>
            </a:r>
          </a:p>
          <a:p>
            <a:pPr algn="just" eaLnBrk="1" hangingPunct="1">
              <a:lnSpc>
                <a:spcPct val="90000"/>
              </a:lnSpc>
              <a:spcBef>
                <a:spcPct val="50000"/>
              </a:spcBef>
              <a:buFont typeface="Tahoma" pitchFamily="34" charset="0"/>
              <a:buChar char="-"/>
            </a:pPr>
            <a:r>
              <a:rPr lang="en-US" b="1" smtClean="0">
                <a:solidFill>
                  <a:srgbClr val="CC0000"/>
                </a:solidFill>
                <a:latin typeface="Arial" charset="0"/>
                <a:cs typeface="Arial" charset="0"/>
              </a:rPr>
              <a:t>&gt; 5 triệu</a:t>
            </a:r>
            <a:r>
              <a:rPr lang="en-US" smtClean="0">
                <a:latin typeface="Arial" charset="0"/>
                <a:cs typeface="Arial" charset="0"/>
              </a:rPr>
              <a:t> người trưởng thành không hút thuốc thường xuyên hít phải khói thuốc tại nơi làm việc</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3" descr="D:\Huong 1\Hoat dong truyen thong\Poster\ANH HOI THAO\GIA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28600"/>
            <a:ext cx="5257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304800"/>
            <a:ext cx="8229600" cy="762000"/>
          </a:xfrm>
        </p:spPr>
        <p:txBody>
          <a:bodyPr>
            <a:normAutofit/>
          </a:bodyPr>
          <a:lstStyle/>
          <a:p>
            <a:pPr algn="ctr" eaLnBrk="1" fontAlgn="auto" hangingPunct="1">
              <a:lnSpc>
                <a:spcPct val="120000"/>
              </a:lnSpc>
              <a:spcBef>
                <a:spcPct val="20000"/>
              </a:spcBef>
              <a:spcAft>
                <a:spcPts val="0"/>
              </a:spcAft>
              <a:defRPr/>
            </a:pPr>
            <a:r>
              <a:rPr lang="en-US" sz="2400" b="1" dirty="0">
                <a:solidFill>
                  <a:srgbClr val="D34817"/>
                </a:solidFill>
                <a:effectLst>
                  <a:outerShdw blurRad="38100" dist="38100" dir="2700000" algn="tl">
                    <a:srgbClr val="FFFFFF"/>
                  </a:outerShdw>
                </a:effectLst>
                <a:latin typeface="Times New Roman" pitchFamily="18" charset="0"/>
                <a:cs typeface="Times New Roman" pitchFamily="18" charset="0"/>
              </a:rPr>
              <a:t>ẢNH HƯỞNG CỦA HÚT THUỐC THỤ </a:t>
            </a:r>
            <a:r>
              <a:rPr lang="en-US" sz="2400" b="1" dirty="0" smtClean="0">
                <a:solidFill>
                  <a:srgbClr val="D34817"/>
                </a:solidFill>
                <a:effectLst>
                  <a:outerShdw blurRad="38100" dist="38100" dir="2700000" algn="tl">
                    <a:srgbClr val="FFFFFF"/>
                  </a:outerShdw>
                </a:effectLst>
                <a:latin typeface="Times New Roman" pitchFamily="18" charset="0"/>
                <a:cs typeface="Times New Roman" pitchFamily="18" charset="0"/>
              </a:rPr>
              <a:t>ĐỘNG </a:t>
            </a:r>
            <a:endParaRPr lang="en-US" sz="2400" b="1" dirty="0">
              <a:solidFill>
                <a:srgbClr val="D34817"/>
              </a:solidFill>
              <a:effectLst>
                <a:outerShdw blurRad="38100" dist="38100" dir="2700000" algn="tl">
                  <a:srgbClr val="FFFFFF"/>
                </a:outerShdw>
              </a:effectLst>
              <a:latin typeface="Times New Roman" pitchFamily="18" charset="0"/>
              <a:cs typeface="Times New Roman" pitchFamily="18" charset="0"/>
            </a:endParaRPr>
          </a:p>
        </p:txBody>
      </p:sp>
      <p:pic>
        <p:nvPicPr>
          <p:cNvPr id="56323" name="Picture 4" descr="415"/>
          <p:cNvPicPr>
            <a:picLocks noChangeAspect="1" noChangeArrowheads="1"/>
          </p:cNvPicPr>
          <p:nvPr/>
        </p:nvPicPr>
        <p:blipFill>
          <a:blip r:embed="rId2">
            <a:lum bright="-4000" contrast="6000"/>
            <a:extLst>
              <a:ext uri="{28A0092B-C50C-407E-A947-70E740481C1C}">
                <a14:useLocalDpi xmlns:a14="http://schemas.microsoft.com/office/drawing/2010/main" val="0"/>
              </a:ext>
            </a:extLst>
          </a:blip>
          <a:srcRect/>
          <a:stretch>
            <a:fillRect/>
          </a:stretch>
        </p:blipFill>
        <p:spPr bwMode="auto">
          <a:xfrm>
            <a:off x="5029200" y="2057400"/>
            <a:ext cx="411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 Box 5"/>
          <p:cNvSpPr txBox="1">
            <a:spLocks noChangeArrowheads="1"/>
          </p:cNvSpPr>
          <p:nvPr/>
        </p:nvSpPr>
        <p:spPr bwMode="auto">
          <a:xfrm>
            <a:off x="304800" y="1884363"/>
            <a:ext cx="4724400" cy="26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635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20000"/>
              </a:lnSpc>
              <a:spcBef>
                <a:spcPct val="90000"/>
              </a:spcBef>
            </a:pPr>
            <a:r>
              <a:rPr lang="en-US"/>
              <a:t>Làm tăng 20 -30% nguy cơ ung thư phổi cho người hút thuốc thụ động (Surgeon general report, CDC, 06).</a:t>
            </a:r>
          </a:p>
          <a:p>
            <a:pPr eaLnBrk="1" hangingPunct="1">
              <a:lnSpc>
                <a:spcPct val="120000"/>
              </a:lnSpc>
              <a:spcBef>
                <a:spcPct val="90000"/>
              </a:spcBef>
            </a:pPr>
            <a:r>
              <a:rPr lang="en-US"/>
              <a:t>Ước tính hút thuốc thụ động hàng năm gây ra 3.400 ca tử vong vì ung thư phổi và từ 22.700 đến 69.700 ca tử vong vì bệnh tim ở Mỹ (Cục Bảo vệ môi trường California).</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90600" y="0"/>
            <a:ext cx="7902575" cy="762000"/>
          </a:xfrm>
        </p:spPr>
        <p:txBody>
          <a:bodyPr>
            <a:normAutofit fontScale="90000"/>
          </a:bodyPr>
          <a:lstStyle/>
          <a:p>
            <a:pPr eaLnBrk="1" fontAlgn="auto" hangingPunct="1">
              <a:spcAft>
                <a:spcPts val="0"/>
              </a:spcAft>
              <a:defRPr/>
            </a:pPr>
            <a:r>
              <a:rPr lang="en-US" b="1" smtClean="0">
                <a:solidFill>
                  <a:schemeClr val="tx1"/>
                </a:solidFill>
                <a:latin typeface="Times New Roman" pitchFamily="18" charset="0"/>
                <a:cs typeface="Times New Roman" pitchFamily="18" charset="0"/>
              </a:rPr>
              <a:t>Bệnh do hút thuốc thụ động</a:t>
            </a:r>
          </a:p>
        </p:txBody>
      </p:sp>
      <p:sp>
        <p:nvSpPr>
          <p:cNvPr id="57347" name="Rectangle 4"/>
          <p:cNvSpPr>
            <a:spLocks noGrp="1" noChangeArrowheads="1"/>
          </p:cNvSpPr>
          <p:nvPr>
            <p:ph idx="1"/>
          </p:nvPr>
        </p:nvSpPr>
        <p:spPr>
          <a:xfrm>
            <a:off x="250825" y="1557338"/>
            <a:ext cx="2949575" cy="4392612"/>
          </a:xfrm>
        </p:spPr>
        <p:txBody>
          <a:bodyPr/>
          <a:lstStyle/>
          <a:p>
            <a:pPr eaLnBrk="1" hangingPunct="1">
              <a:lnSpc>
                <a:spcPct val="90000"/>
              </a:lnSpc>
            </a:pPr>
            <a:r>
              <a:rPr lang="en-GB" altLang="ko-KR" b="1" smtClean="0">
                <a:latin typeface="Times New Roman" pitchFamily="18" charset="0"/>
                <a:ea typeface="Gulim" pitchFamily="34" charset="-127"/>
                <a:cs typeface="Times New Roman" pitchFamily="18" charset="0"/>
              </a:rPr>
              <a:t>Mỗi năm có 600.000 ca tử vong do hút thuốc thụ động.</a:t>
            </a:r>
          </a:p>
          <a:p>
            <a:pPr eaLnBrk="1" hangingPunct="1">
              <a:lnSpc>
                <a:spcPct val="90000"/>
              </a:lnSpc>
            </a:pPr>
            <a:endParaRPr lang="en-GB" altLang="ko-KR" b="1" smtClean="0">
              <a:latin typeface="Times New Roman" pitchFamily="18" charset="0"/>
              <a:ea typeface="Gulim" pitchFamily="34" charset="-127"/>
              <a:cs typeface="Times New Roman" pitchFamily="18" charset="0"/>
            </a:endParaRPr>
          </a:p>
          <a:p>
            <a:pPr eaLnBrk="1" hangingPunct="1">
              <a:lnSpc>
                <a:spcPct val="90000"/>
              </a:lnSpc>
            </a:pPr>
            <a:r>
              <a:rPr lang="en-GB" altLang="ko-KR" b="1" smtClean="0">
                <a:latin typeface="Times New Roman" pitchFamily="18" charset="0"/>
                <a:ea typeface="Gulim" pitchFamily="34" charset="-127"/>
                <a:cs typeface="Times New Roman" pitchFamily="18" charset="0"/>
              </a:rPr>
              <a:t>64% số tử vong do hút thuốc thụ động là nữ (WHO)</a:t>
            </a:r>
            <a:endParaRPr lang="en-US" b="1" smtClean="0">
              <a:latin typeface="Times New Roman" pitchFamily="18" charset="0"/>
              <a:ea typeface="Gulim" pitchFamily="34" charset="-127"/>
              <a:cs typeface="Times New Roman" pitchFamily="18" charset="0"/>
            </a:endParaRPr>
          </a:p>
        </p:txBody>
      </p:sp>
      <p:pic>
        <p:nvPicPr>
          <p:cNvPr id="57348" name="Picture 3" descr="Benh do hut thuoc thuj dong gay ra o phu nua va tre 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8650" y="849313"/>
            <a:ext cx="5867400" cy="539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tabac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447800"/>
            <a:ext cx="242411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3"/>
          <p:cNvSpPr>
            <a:spLocks noChangeArrowheads="1"/>
          </p:cNvSpPr>
          <p:nvPr/>
        </p:nvSpPr>
        <p:spPr bwMode="auto">
          <a:xfrm>
            <a:off x="1143000" y="304800"/>
            <a:ext cx="70104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800" b="1"/>
              <a:t>ẢNH HƯỞNG CỦA HÚT THUỐC THỤ ĐỘNG VỚI BÀ MẸ VÀ TRẺ EM</a:t>
            </a:r>
          </a:p>
        </p:txBody>
      </p:sp>
      <p:sp>
        <p:nvSpPr>
          <p:cNvPr id="58372" name="Rectangle 4"/>
          <p:cNvSpPr>
            <a:spLocks noChangeArrowheads="1"/>
          </p:cNvSpPr>
          <p:nvPr/>
        </p:nvSpPr>
        <p:spPr bwMode="auto">
          <a:xfrm>
            <a:off x="76200" y="1600200"/>
            <a:ext cx="5105400"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63550">
              <a:lnSpc>
                <a:spcPct val="110000"/>
              </a:lnSpc>
              <a:spcBef>
                <a:spcPct val="60000"/>
              </a:spcBef>
            </a:pPr>
            <a:r>
              <a:rPr lang="en-US" sz="2600"/>
              <a:t> Khói thuốc thụ động làm tăng 22% nguy cơ trẻ sinh nhẹ cân (dưới 2500g) (Leonardi-Bee JA et al, 2008).</a:t>
            </a:r>
          </a:p>
          <a:p>
            <a:pPr indent="463550">
              <a:lnSpc>
                <a:spcPct val="110000"/>
              </a:lnSpc>
              <a:spcBef>
                <a:spcPct val="60000"/>
              </a:spcBef>
            </a:pPr>
            <a:r>
              <a:rPr lang="en-US" sz="2600"/>
              <a:t> Ở trẻ em, hút thuốc thụ động gây viêm đường hô hấp, viêm tai giữa, làm nặng thêm các triệu chứng hen và là một trong những nguyên nhân gây đột tử ở trẻ sơ sinh.</a:t>
            </a:r>
          </a:p>
        </p:txBody>
      </p:sp>
      <p:pic>
        <p:nvPicPr>
          <p:cNvPr id="58373" name="Picture 5" descr="~AUT0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276600"/>
            <a:ext cx="17240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9" name="Rectangle 3"/>
          <p:cNvSpPr>
            <a:spLocks noChangeArrowheads="1"/>
          </p:cNvSpPr>
          <p:nvPr/>
        </p:nvSpPr>
        <p:spPr bwMode="auto">
          <a:xfrm>
            <a:off x="533400" y="1219200"/>
            <a:ext cx="4191000" cy="5257800"/>
          </a:xfrm>
          <a:prstGeom prst="rect">
            <a:avLst/>
          </a:prstGeom>
          <a:noFill/>
          <a:ln w="9525">
            <a:noFill/>
            <a:miter lim="800000"/>
            <a:headEnd/>
            <a:tailEnd/>
          </a:ln>
          <a:effectLst/>
        </p:spPr>
        <p:txBody>
          <a:bodyPr anchor="ctr"/>
          <a:lstStyle/>
          <a:p>
            <a:pPr>
              <a:buFontTx/>
              <a:buChar char="-"/>
              <a:defRPr/>
            </a:pPr>
            <a:endParaRPr lang="en-US" dirty="0">
              <a:effectLst>
                <a:outerShdw blurRad="38100" dist="38100" dir="2700000" algn="tl">
                  <a:srgbClr val="000000"/>
                </a:outerShdw>
              </a:effectLst>
            </a:endParaRPr>
          </a:p>
          <a:p>
            <a:pPr>
              <a:buFontTx/>
              <a:buChar char="-"/>
              <a:defRPr/>
            </a:pPr>
            <a:r>
              <a:rPr lang="en-US" sz="2600" dirty="0"/>
              <a:t> </a:t>
            </a:r>
            <a:r>
              <a:rPr lang="en-US" sz="2600" dirty="0" err="1"/>
              <a:t>Nguy</a:t>
            </a:r>
            <a:r>
              <a:rPr lang="en-US" sz="2600" dirty="0"/>
              <a:t> </a:t>
            </a:r>
            <a:r>
              <a:rPr lang="en-US" sz="2600" dirty="0" err="1"/>
              <a:t>cơ</a:t>
            </a:r>
            <a:r>
              <a:rPr lang="en-US" sz="2600" dirty="0"/>
              <a:t> </a:t>
            </a:r>
            <a:r>
              <a:rPr lang="en-US" sz="2600" dirty="0" err="1"/>
              <a:t>sảy</a:t>
            </a:r>
            <a:r>
              <a:rPr lang="en-US" sz="2600" dirty="0"/>
              <a:t> </a:t>
            </a:r>
            <a:r>
              <a:rPr lang="en-US" sz="2600" dirty="0" err="1"/>
              <a:t>thai</a:t>
            </a:r>
            <a:r>
              <a:rPr lang="en-US" sz="2600" dirty="0"/>
              <a:t> ở </a:t>
            </a:r>
            <a:r>
              <a:rPr lang="en-US" sz="2600" dirty="0" err="1"/>
              <a:t>phụ</a:t>
            </a:r>
            <a:r>
              <a:rPr lang="en-US" sz="2600" dirty="0"/>
              <a:t> </a:t>
            </a:r>
            <a:r>
              <a:rPr lang="en-US" sz="2600" dirty="0" err="1"/>
              <a:t>nữ</a:t>
            </a:r>
            <a:r>
              <a:rPr lang="en-US" sz="2600" dirty="0"/>
              <a:t>  </a:t>
            </a:r>
            <a:r>
              <a:rPr lang="en-US" sz="2600" dirty="0" err="1"/>
              <a:t>hút</a:t>
            </a:r>
            <a:r>
              <a:rPr lang="en-US" sz="2600" dirty="0"/>
              <a:t> </a:t>
            </a:r>
            <a:r>
              <a:rPr lang="en-US" sz="2600" dirty="0" err="1"/>
              <a:t>thuốc</a:t>
            </a:r>
            <a:r>
              <a:rPr lang="en-US" sz="2600" dirty="0"/>
              <a:t> </a:t>
            </a:r>
            <a:r>
              <a:rPr lang="en-US" sz="2600" dirty="0" err="1"/>
              <a:t>cao</a:t>
            </a:r>
            <a:r>
              <a:rPr lang="en-US" sz="2600" dirty="0"/>
              <a:t> </a:t>
            </a:r>
            <a:r>
              <a:rPr lang="en-US" sz="2600" dirty="0" err="1"/>
              <a:t>gấp</a:t>
            </a:r>
            <a:r>
              <a:rPr lang="en-US" sz="2600" dirty="0"/>
              <a:t> 3 </a:t>
            </a:r>
            <a:r>
              <a:rPr lang="en-US" sz="2600" dirty="0" err="1"/>
              <a:t>lần</a:t>
            </a:r>
            <a:r>
              <a:rPr lang="en-US" sz="2600" dirty="0"/>
              <a:t> so  </a:t>
            </a:r>
            <a:r>
              <a:rPr lang="en-US" sz="2600" dirty="0" err="1"/>
              <a:t>với</a:t>
            </a:r>
            <a:r>
              <a:rPr lang="en-US" sz="2600" dirty="0"/>
              <a:t> </a:t>
            </a:r>
            <a:r>
              <a:rPr lang="en-US" sz="2600" dirty="0" err="1"/>
              <a:t>phụ</a:t>
            </a:r>
            <a:r>
              <a:rPr lang="en-US" sz="2600" dirty="0"/>
              <a:t> </a:t>
            </a:r>
            <a:r>
              <a:rPr lang="en-US" sz="2600" dirty="0" err="1"/>
              <a:t>nữ</a:t>
            </a:r>
            <a:r>
              <a:rPr lang="en-US" sz="2600" dirty="0"/>
              <a:t> </a:t>
            </a:r>
            <a:r>
              <a:rPr lang="en-US" sz="2600" dirty="0" err="1"/>
              <a:t>không</a:t>
            </a:r>
            <a:r>
              <a:rPr lang="en-US" sz="2600" dirty="0"/>
              <a:t> </a:t>
            </a:r>
            <a:r>
              <a:rPr lang="en-US" sz="2600" dirty="0" err="1"/>
              <a:t>hút</a:t>
            </a:r>
            <a:r>
              <a:rPr lang="en-US" sz="2600" dirty="0"/>
              <a:t> </a:t>
            </a:r>
            <a:r>
              <a:rPr lang="en-US" sz="2600" dirty="0" err="1"/>
              <a:t>thuốc</a:t>
            </a:r>
            <a:endParaRPr lang="en-US" sz="2600" dirty="0"/>
          </a:p>
          <a:p>
            <a:pPr>
              <a:buFontTx/>
              <a:buChar char="-"/>
              <a:defRPr/>
            </a:pPr>
            <a:endParaRPr lang="en-US" sz="2600" dirty="0" err="1"/>
          </a:p>
          <a:p>
            <a:pPr>
              <a:buFontTx/>
              <a:buChar char="-"/>
              <a:defRPr/>
            </a:pPr>
            <a:r>
              <a:rPr lang="en-US" sz="2600" dirty="0" err="1"/>
              <a:t>Thai chết lưu</a:t>
            </a:r>
          </a:p>
          <a:p>
            <a:pPr>
              <a:buFontTx/>
              <a:buChar char="-"/>
              <a:defRPr/>
            </a:pPr>
            <a:endParaRPr lang="en-US" sz="2600" dirty="0" err="1"/>
          </a:p>
          <a:p>
            <a:pPr>
              <a:buFontTx/>
              <a:buChar char="-"/>
              <a:defRPr/>
            </a:pPr>
            <a:r>
              <a:rPr lang="en-US" sz="2600" dirty="0" err="1"/>
              <a:t>Giảm cân nặng trẻ sơ sinh từ 200-400gram</a:t>
            </a:r>
          </a:p>
          <a:p>
            <a:pPr>
              <a:defRPr/>
            </a:pPr>
            <a:endParaRPr lang="en-US" sz="2800" b="1" dirty="0">
              <a:latin typeface="Times New Roman" pitchFamily="18" charset="0"/>
              <a:cs typeface="Times New Roman" pitchFamily="18" charset="0"/>
            </a:endParaRPr>
          </a:p>
        </p:txBody>
      </p:sp>
      <p:sp>
        <p:nvSpPr>
          <p:cNvPr id="6" name="Rectangle 2"/>
          <p:cNvSpPr txBox="1">
            <a:spLocks noChangeArrowheads="1"/>
          </p:cNvSpPr>
          <p:nvPr/>
        </p:nvSpPr>
        <p:spPr bwMode="auto">
          <a:xfrm>
            <a:off x="838200" y="304800"/>
            <a:ext cx="8534400" cy="533400"/>
          </a:xfrm>
          <a:prstGeom prst="rect">
            <a:avLst/>
          </a:prstGeom>
          <a:noFill/>
          <a:ln w="9525">
            <a:noFill/>
            <a:miter lim="800000"/>
            <a:headEnd/>
            <a:tailEnd/>
          </a:ln>
        </p:spPr>
        <p:txBody>
          <a:bodyPr bIns="91440" anchor="b"/>
          <a:lstStyle/>
          <a:p>
            <a:pPr>
              <a:defRPr/>
            </a:pPr>
            <a:r>
              <a:rPr lang="en-US" sz="3200" b="1" dirty="0">
                <a:latin typeface="Times New Roman" pitchFamily="18" charset="0"/>
                <a:ea typeface="+mj-ea"/>
                <a:cs typeface="Times New Roman" pitchFamily="18" charset="0"/>
              </a:rPr>
              <a:t>TÁC HẠI CỦA THUỐC LÁ ĐẾN SỨC KHỎE</a:t>
            </a:r>
          </a:p>
        </p:txBody>
      </p:sp>
      <p:pic>
        <p:nvPicPr>
          <p:cNvPr id="59396" name="Picture 2" descr="C:\Users\HUONGBAU\Desktop\tre 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133600"/>
            <a:ext cx="43465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143000" y="228600"/>
            <a:ext cx="7848600" cy="762000"/>
          </a:xfrm>
        </p:spPr>
        <p:txBody>
          <a:bodyPr/>
          <a:lstStyle/>
          <a:p>
            <a:pPr algn="ctr"/>
            <a:r>
              <a:rPr lang="en-US" sz="3200" b="1" smtClean="0">
                <a:solidFill>
                  <a:srgbClr val="D34817"/>
                </a:solidFill>
                <a:latin typeface="Arial" charset="0"/>
                <a:cs typeface="Arial" charset="0"/>
              </a:rPr>
              <a:t>LỢI ÍCH KHI CAI THUỐC LÁ</a:t>
            </a:r>
            <a:endParaRPr lang="en-US" sz="3200" smtClean="0">
              <a:solidFill>
                <a:srgbClr val="D34817"/>
              </a:solidFill>
              <a:latin typeface="Arial" charset="0"/>
              <a:cs typeface="Arial" charset="0"/>
            </a:endParaRPr>
          </a:p>
        </p:txBody>
      </p:sp>
      <p:sp>
        <p:nvSpPr>
          <p:cNvPr id="60419" name="Content Placeholder 2"/>
          <p:cNvSpPr>
            <a:spLocks noGrp="1"/>
          </p:cNvSpPr>
          <p:nvPr>
            <p:ph idx="1"/>
          </p:nvPr>
        </p:nvSpPr>
        <p:spPr>
          <a:xfrm>
            <a:off x="457200" y="1676400"/>
            <a:ext cx="8229600" cy="4648200"/>
          </a:xfrm>
        </p:spPr>
        <p:txBody>
          <a:bodyPr/>
          <a:lstStyle/>
          <a:p>
            <a:pPr marL="0" indent="0" algn="just">
              <a:buFont typeface="Wingdings 2" pitchFamily="18" charset="2"/>
              <a:buNone/>
            </a:pPr>
            <a:r>
              <a:rPr lang="en-US" b="1" i="1" smtClean="0">
                <a:latin typeface="Arial" charset="0"/>
                <a:cs typeface="Arial" charset="0"/>
              </a:rPr>
              <a:t>1. Đối với người chưa bị bệnh do hút thuốc lá: </a:t>
            </a:r>
            <a:endParaRPr lang="en-US" smtClean="0">
              <a:latin typeface="Arial" charset="0"/>
              <a:cs typeface="Arial" charset="0"/>
            </a:endParaRPr>
          </a:p>
          <a:p>
            <a:pPr marL="0" indent="0" algn="just">
              <a:buFont typeface="Wingdings 2" pitchFamily="18" charset="2"/>
              <a:buNone/>
            </a:pPr>
            <a:r>
              <a:rPr lang="en-US" smtClean="0">
                <a:latin typeface="Arial" charset="0"/>
                <a:cs typeface="Arial" charset="0"/>
              </a:rPr>
              <a:t>- S</a:t>
            </a:r>
            <a:r>
              <a:rPr lang="en-US" b="1" smtClean="0">
                <a:latin typeface="Arial" charset="0"/>
                <a:cs typeface="Arial" charset="0"/>
              </a:rPr>
              <a:t>au khi cai thuốc</a:t>
            </a:r>
            <a:r>
              <a:rPr lang="en-US" smtClean="0">
                <a:latin typeface="Arial" charset="0"/>
                <a:cs typeface="Arial" charset="0"/>
              </a:rPr>
              <a:t> </a:t>
            </a:r>
            <a:r>
              <a:rPr lang="en-US" b="1" smtClean="0">
                <a:latin typeface="Arial" charset="0"/>
                <a:cs typeface="Arial" charset="0"/>
              </a:rPr>
              <a:t>lá 20 phút</a:t>
            </a:r>
            <a:r>
              <a:rPr lang="en-US" smtClean="0">
                <a:latin typeface="Arial" charset="0"/>
                <a:cs typeface="Arial" charset="0"/>
              </a:rPr>
              <a:t>: huyết áp giảm về mức bình thường trước khi hút, nhiệt độ tay và chân về bình thường; </a:t>
            </a:r>
          </a:p>
          <a:p>
            <a:pPr marL="0" indent="0" algn="just">
              <a:buFont typeface="Wingdings 2" pitchFamily="18" charset="2"/>
              <a:buNone/>
            </a:pPr>
            <a:r>
              <a:rPr lang="en-US" smtClean="0">
                <a:latin typeface="Arial" charset="0"/>
                <a:cs typeface="Arial" charset="0"/>
              </a:rPr>
              <a:t>- S</a:t>
            </a:r>
            <a:r>
              <a:rPr lang="en-US" b="1" smtClean="0">
                <a:latin typeface="Arial" charset="0"/>
                <a:cs typeface="Arial" charset="0"/>
              </a:rPr>
              <a:t>au 8 giờ</a:t>
            </a:r>
            <a:r>
              <a:rPr lang="en-US" smtClean="0">
                <a:latin typeface="Arial" charset="0"/>
                <a:cs typeface="Arial" charset="0"/>
              </a:rPr>
              <a:t>: lượng oxi máu về bình thường, lượng monoxite carbon giảm về bình thường; </a:t>
            </a:r>
          </a:p>
          <a:p>
            <a:pPr marL="0" indent="0" algn="just">
              <a:buFont typeface="Wingdings 2" pitchFamily="18" charset="2"/>
              <a:buNone/>
            </a:pPr>
            <a:r>
              <a:rPr lang="en-US" smtClean="0">
                <a:latin typeface="Arial" charset="0"/>
                <a:cs typeface="Arial" charset="0"/>
              </a:rPr>
              <a:t>- S</a:t>
            </a:r>
            <a:r>
              <a:rPr lang="en-US" b="1" smtClean="0">
                <a:latin typeface="Arial" charset="0"/>
                <a:cs typeface="Arial" charset="0"/>
              </a:rPr>
              <a:t>au 24 giờ</a:t>
            </a:r>
            <a:r>
              <a:rPr lang="en-US" smtClean="0">
                <a:latin typeface="Arial" charset="0"/>
                <a:cs typeface="Arial" charset="0"/>
              </a:rPr>
              <a:t>: nguy cơ nhồi máu cơ tim đã giảm; </a:t>
            </a:r>
          </a:p>
          <a:p>
            <a:pPr marL="0" indent="0" algn="just">
              <a:buFont typeface="Wingdings 2" pitchFamily="18" charset="2"/>
              <a:buNone/>
            </a:pPr>
            <a:r>
              <a:rPr lang="en-US" smtClean="0">
                <a:latin typeface="Arial" charset="0"/>
                <a:cs typeface="Arial" charset="0"/>
              </a:rPr>
              <a:t>- S</a:t>
            </a:r>
            <a:r>
              <a:rPr lang="en-US" b="1" smtClean="0">
                <a:latin typeface="Arial" charset="0"/>
                <a:cs typeface="Arial" charset="0"/>
              </a:rPr>
              <a:t>au 72 giờ</a:t>
            </a:r>
            <a:r>
              <a:rPr lang="en-US" smtClean="0">
                <a:latin typeface="Arial" charset="0"/>
                <a:cs typeface="Arial" charset="0"/>
              </a:rPr>
              <a:t>: cảm giác dễ thở hơn vì các ống phế quản bắt đầu thư giãn; </a:t>
            </a:r>
          </a:p>
          <a:p>
            <a:pPr marL="0" indent="0" algn="just">
              <a:buFont typeface="Wingdings 2" pitchFamily="18" charset="2"/>
              <a:buNone/>
            </a:pPr>
            <a:endParaRPr lang="en-US" smtClean="0">
              <a:latin typeface="Arial" charset="0"/>
              <a:cs typeface="Arial"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lstStyle/>
          <a:p>
            <a:pPr marL="0" indent="0" algn="just">
              <a:buFont typeface="Wingdings 2" pitchFamily="18" charset="2"/>
              <a:buNone/>
              <a:defRPr/>
            </a:pP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Sau</a:t>
            </a:r>
            <a:r>
              <a:rPr lang="en-US" sz="3200" b="1" dirty="0" smtClean="0">
                <a:latin typeface="Arial" pitchFamily="34" charset="0"/>
                <a:cs typeface="Arial" pitchFamily="34" charset="0"/>
              </a:rPr>
              <a:t> </a:t>
            </a:r>
            <a:r>
              <a:rPr lang="en-US" sz="3200" b="1" dirty="0">
                <a:latin typeface="Arial" pitchFamily="34" charset="0"/>
                <a:cs typeface="Arial" pitchFamily="34" charset="0"/>
              </a:rPr>
              <a:t>2 </a:t>
            </a:r>
            <a:r>
              <a:rPr lang="en-US" sz="3200" b="1" dirty="0" err="1">
                <a:latin typeface="Arial" pitchFamily="34" charset="0"/>
                <a:cs typeface="Arial" pitchFamily="34" charset="0"/>
              </a:rPr>
              <a:t>tuần</a:t>
            </a:r>
            <a:r>
              <a:rPr lang="en-US" sz="3200" b="1" dirty="0">
                <a:latin typeface="Arial" pitchFamily="34" charset="0"/>
                <a:cs typeface="Arial" pitchFamily="34" charset="0"/>
              </a:rPr>
              <a:t> </a:t>
            </a:r>
            <a:r>
              <a:rPr lang="en-US" sz="3200" b="1" dirty="0" err="1">
                <a:latin typeface="Arial" pitchFamily="34" charset="0"/>
                <a:cs typeface="Arial" pitchFamily="34" charset="0"/>
              </a:rPr>
              <a:t>đến</a:t>
            </a:r>
            <a:r>
              <a:rPr lang="en-US" sz="3200" b="1" dirty="0">
                <a:latin typeface="Arial" pitchFamily="34" charset="0"/>
                <a:cs typeface="Arial" pitchFamily="34" charset="0"/>
              </a:rPr>
              <a:t> 3 </a:t>
            </a:r>
            <a:r>
              <a:rPr lang="en-US" sz="3200" b="1" dirty="0" err="1">
                <a:latin typeface="Arial" pitchFamily="34" charset="0"/>
                <a:cs typeface="Arial" pitchFamily="34" charset="0"/>
              </a:rPr>
              <a:t>tháng</a:t>
            </a:r>
            <a:r>
              <a:rPr lang="en-US" sz="3200" dirty="0">
                <a:latin typeface="Arial" pitchFamily="34" charset="0"/>
                <a:cs typeface="Arial" pitchFamily="34" charset="0"/>
              </a:rPr>
              <a:t>: </a:t>
            </a:r>
            <a:r>
              <a:rPr lang="en-US" sz="3200" dirty="0" err="1">
                <a:latin typeface="Arial" pitchFamily="34" charset="0"/>
                <a:cs typeface="Arial" pitchFamily="34" charset="0"/>
              </a:rPr>
              <a:t>Lưu</a:t>
            </a:r>
            <a:r>
              <a:rPr lang="en-US" sz="3200" dirty="0">
                <a:latin typeface="Arial" pitchFamily="34" charset="0"/>
                <a:cs typeface="Arial" pitchFamily="34" charset="0"/>
              </a:rPr>
              <a:t> </a:t>
            </a:r>
            <a:r>
              <a:rPr lang="en-US" sz="3200" dirty="0" err="1">
                <a:latin typeface="Arial" pitchFamily="34" charset="0"/>
                <a:cs typeface="Arial" pitchFamily="34" charset="0"/>
              </a:rPr>
              <a:t>thông</a:t>
            </a:r>
            <a:r>
              <a:rPr lang="en-US" sz="3200" dirty="0">
                <a:latin typeface="Arial" pitchFamily="34" charset="0"/>
                <a:cs typeface="Arial" pitchFamily="34" charset="0"/>
              </a:rPr>
              <a:t> </a:t>
            </a:r>
            <a:r>
              <a:rPr lang="en-US" sz="3200" dirty="0" err="1">
                <a:latin typeface="Arial" pitchFamily="34" charset="0"/>
                <a:cs typeface="Arial" pitchFamily="34" charset="0"/>
              </a:rPr>
              <a:t>mạch</a:t>
            </a:r>
            <a:r>
              <a:rPr lang="en-US" sz="3200" dirty="0">
                <a:latin typeface="Arial" pitchFamily="34" charset="0"/>
                <a:cs typeface="Arial" pitchFamily="34" charset="0"/>
              </a:rPr>
              <a:t> </a:t>
            </a:r>
            <a:r>
              <a:rPr lang="en-US" sz="3200" dirty="0" err="1">
                <a:latin typeface="Arial" pitchFamily="34" charset="0"/>
                <a:cs typeface="Arial" pitchFamily="34" charset="0"/>
              </a:rPr>
              <a:t>máu</a:t>
            </a:r>
            <a:r>
              <a:rPr lang="en-US" sz="3200" dirty="0">
                <a:latin typeface="Arial" pitchFamily="34" charset="0"/>
                <a:cs typeface="Arial" pitchFamily="34" charset="0"/>
              </a:rPr>
              <a:t> </a:t>
            </a:r>
            <a:r>
              <a:rPr lang="en-US" sz="3200" dirty="0" err="1">
                <a:latin typeface="Arial" pitchFamily="34" charset="0"/>
                <a:cs typeface="Arial" pitchFamily="34" charset="0"/>
              </a:rPr>
              <a:t>trong</a:t>
            </a:r>
            <a:r>
              <a:rPr lang="en-US" sz="3200" dirty="0">
                <a:latin typeface="Arial" pitchFamily="34" charset="0"/>
                <a:cs typeface="Arial" pitchFamily="34" charset="0"/>
              </a:rPr>
              <a:t> </a:t>
            </a:r>
            <a:r>
              <a:rPr lang="en-US" sz="3200" dirty="0" err="1">
                <a:latin typeface="Arial" pitchFamily="34" charset="0"/>
                <a:cs typeface="Arial" pitchFamily="34" charset="0"/>
              </a:rPr>
              <a:t>cơ</a:t>
            </a:r>
            <a:r>
              <a:rPr lang="en-US" sz="3200" dirty="0">
                <a:latin typeface="Arial" pitchFamily="34" charset="0"/>
                <a:cs typeface="Arial" pitchFamily="34" charset="0"/>
              </a:rPr>
              <a:t> </a:t>
            </a:r>
            <a:r>
              <a:rPr lang="en-US" sz="3200" err="1">
                <a:latin typeface="Arial" pitchFamily="34" charset="0"/>
                <a:cs typeface="Arial" pitchFamily="34" charset="0"/>
              </a:rPr>
              <a:t>thể</a:t>
            </a:r>
            <a:r>
              <a:rPr lang="en-US" sz="3200">
                <a:latin typeface="Arial" pitchFamily="34" charset="0"/>
                <a:cs typeface="Arial" pitchFamily="34" charset="0"/>
              </a:rPr>
              <a:t> </a:t>
            </a:r>
            <a:r>
              <a:rPr lang="en-US" sz="3200" smtClean="0">
                <a:latin typeface="Arial" pitchFamily="34" charset="0"/>
                <a:cs typeface="Arial" pitchFamily="34" charset="0"/>
              </a:rPr>
              <a:t>tăng, </a:t>
            </a:r>
            <a:r>
              <a:rPr lang="en-US" sz="3200" dirty="0" err="1">
                <a:latin typeface="Arial" pitchFamily="34" charset="0"/>
                <a:cs typeface="Arial" pitchFamily="34" charset="0"/>
              </a:rPr>
              <a:t>chức</a:t>
            </a:r>
            <a:r>
              <a:rPr lang="en-US" sz="3200" dirty="0">
                <a:latin typeface="Arial" pitchFamily="34" charset="0"/>
                <a:cs typeface="Arial" pitchFamily="34" charset="0"/>
              </a:rPr>
              <a:t> </a:t>
            </a:r>
            <a:r>
              <a:rPr lang="en-US" sz="3200" dirty="0" err="1">
                <a:latin typeface="Arial" pitchFamily="34" charset="0"/>
                <a:cs typeface="Arial" pitchFamily="34" charset="0"/>
              </a:rPr>
              <a:t>năng</a:t>
            </a:r>
            <a:r>
              <a:rPr lang="en-US" sz="3200" dirty="0">
                <a:latin typeface="Arial" pitchFamily="34" charset="0"/>
                <a:cs typeface="Arial" pitchFamily="34" charset="0"/>
              </a:rPr>
              <a:t> </a:t>
            </a:r>
            <a:r>
              <a:rPr lang="en-US" sz="3200" dirty="0" err="1">
                <a:latin typeface="Arial" pitchFamily="34" charset="0"/>
                <a:cs typeface="Arial" pitchFamily="34" charset="0"/>
              </a:rPr>
              <a:t>hoạt</a:t>
            </a:r>
            <a:r>
              <a:rPr lang="en-US" sz="3200" dirty="0">
                <a:latin typeface="Arial" pitchFamily="34" charset="0"/>
                <a:cs typeface="Arial" pitchFamily="34" charset="0"/>
              </a:rPr>
              <a:t> </a:t>
            </a:r>
            <a:r>
              <a:rPr lang="en-US" sz="3200" dirty="0" err="1">
                <a:latin typeface="Arial" pitchFamily="34" charset="0"/>
                <a:cs typeface="Arial" pitchFamily="34" charset="0"/>
              </a:rPr>
              <a:t>động</a:t>
            </a:r>
            <a:r>
              <a:rPr lang="en-US" sz="3200" dirty="0">
                <a:latin typeface="Arial" pitchFamily="34" charset="0"/>
                <a:cs typeface="Arial" pitchFamily="34" charset="0"/>
              </a:rPr>
              <a:t> </a:t>
            </a:r>
            <a:r>
              <a:rPr lang="en-US" sz="3200" dirty="0" err="1">
                <a:latin typeface="Arial" pitchFamily="34" charset="0"/>
                <a:cs typeface="Arial" pitchFamily="34" charset="0"/>
              </a:rPr>
              <a:t>của</a:t>
            </a:r>
            <a:r>
              <a:rPr lang="en-US" sz="3200" dirty="0">
                <a:latin typeface="Arial" pitchFamily="34" charset="0"/>
                <a:cs typeface="Arial" pitchFamily="34" charset="0"/>
              </a:rPr>
              <a:t> </a:t>
            </a:r>
            <a:r>
              <a:rPr lang="en-US" sz="3200" dirty="0" err="1">
                <a:latin typeface="Arial" pitchFamily="34" charset="0"/>
                <a:cs typeface="Arial" pitchFamily="34" charset="0"/>
              </a:rPr>
              <a:t>phổi</a:t>
            </a:r>
            <a:r>
              <a:rPr lang="en-US" sz="3200" dirty="0">
                <a:latin typeface="Arial" pitchFamily="34" charset="0"/>
                <a:cs typeface="Arial" pitchFamily="34" charset="0"/>
              </a:rPr>
              <a:t> </a:t>
            </a:r>
            <a:r>
              <a:rPr lang="en-US" sz="3200" dirty="0" err="1">
                <a:latin typeface="Arial" pitchFamily="34" charset="0"/>
                <a:cs typeface="Arial" pitchFamily="34" charset="0"/>
              </a:rPr>
              <a:t>tăng</a:t>
            </a:r>
            <a:r>
              <a:rPr lang="en-US" sz="3200" dirty="0">
                <a:latin typeface="Arial" pitchFamily="34" charset="0"/>
                <a:cs typeface="Arial" pitchFamily="34" charset="0"/>
              </a:rPr>
              <a:t> </a:t>
            </a:r>
            <a:r>
              <a:rPr lang="en-US" sz="3200" dirty="0" err="1">
                <a:latin typeface="Arial" pitchFamily="34" charset="0"/>
                <a:cs typeface="Arial" pitchFamily="34" charset="0"/>
              </a:rPr>
              <a:t>đến</a:t>
            </a:r>
            <a:r>
              <a:rPr lang="en-US" sz="3200" dirty="0">
                <a:latin typeface="Arial" pitchFamily="34" charset="0"/>
                <a:cs typeface="Arial" pitchFamily="34" charset="0"/>
              </a:rPr>
              <a:t> 30%; </a:t>
            </a:r>
          </a:p>
          <a:p>
            <a:pPr marL="0" indent="0" algn="just">
              <a:buFont typeface="Wingdings 2" pitchFamily="18" charset="2"/>
              <a:buNone/>
              <a:defRPr/>
            </a:pPr>
            <a:r>
              <a:rPr lang="en-US" sz="3200" b="1" dirty="0">
                <a:latin typeface="Arial" pitchFamily="34" charset="0"/>
                <a:cs typeface="Arial" pitchFamily="34" charset="0"/>
              </a:rPr>
              <a:t>- </a:t>
            </a:r>
            <a:r>
              <a:rPr lang="en-US" sz="3200" b="1" dirty="0" err="1">
                <a:latin typeface="Arial" pitchFamily="34" charset="0"/>
                <a:cs typeface="Arial" pitchFamily="34" charset="0"/>
              </a:rPr>
              <a:t>Sau</a:t>
            </a:r>
            <a:r>
              <a:rPr lang="en-US" sz="3200" b="1" dirty="0">
                <a:latin typeface="Arial" pitchFamily="34" charset="0"/>
                <a:cs typeface="Arial" pitchFamily="34" charset="0"/>
              </a:rPr>
              <a:t> 1-9</a:t>
            </a:r>
            <a:r>
              <a:rPr lang="en-US" sz="3200" dirty="0">
                <a:latin typeface="Arial" pitchFamily="34" charset="0"/>
                <a:cs typeface="Arial" pitchFamily="34" charset="0"/>
              </a:rPr>
              <a:t> </a:t>
            </a:r>
            <a:r>
              <a:rPr lang="en-US" sz="3200" b="1" dirty="0" err="1">
                <a:latin typeface="Arial" pitchFamily="34" charset="0"/>
                <a:cs typeface="Arial" pitchFamily="34" charset="0"/>
              </a:rPr>
              <a:t>tháng</a:t>
            </a:r>
            <a:r>
              <a:rPr lang="en-US" sz="3200" dirty="0">
                <a:latin typeface="Arial" pitchFamily="34" charset="0"/>
                <a:cs typeface="Arial" pitchFamily="34" charset="0"/>
              </a:rPr>
              <a:t>: ho, </a:t>
            </a:r>
            <a:r>
              <a:rPr lang="en-US" sz="3200" dirty="0" err="1">
                <a:latin typeface="Arial" pitchFamily="34" charset="0"/>
                <a:cs typeface="Arial" pitchFamily="34" charset="0"/>
              </a:rPr>
              <a:t>tiết</a:t>
            </a:r>
            <a:r>
              <a:rPr lang="en-US" sz="3200" dirty="0">
                <a:latin typeface="Arial" pitchFamily="34" charset="0"/>
                <a:cs typeface="Arial" pitchFamily="34" charset="0"/>
              </a:rPr>
              <a:t> </a:t>
            </a:r>
            <a:r>
              <a:rPr lang="en-US" sz="3200" dirty="0" err="1">
                <a:latin typeface="Arial" pitchFamily="34" charset="0"/>
                <a:cs typeface="Arial" pitchFamily="34" charset="0"/>
              </a:rPr>
              <a:t>dịch</a:t>
            </a:r>
            <a:r>
              <a:rPr lang="en-US" sz="3200" dirty="0">
                <a:latin typeface="Arial" pitchFamily="34" charset="0"/>
                <a:cs typeface="Arial" pitchFamily="34" charset="0"/>
              </a:rPr>
              <a:t>, </a:t>
            </a:r>
            <a:r>
              <a:rPr lang="en-US" sz="3200" dirty="0" err="1">
                <a:latin typeface="Arial" pitchFamily="34" charset="0"/>
                <a:cs typeface="Arial" pitchFamily="34" charset="0"/>
              </a:rPr>
              <a:t>nhầy</a:t>
            </a:r>
            <a:r>
              <a:rPr lang="en-US" sz="3200" dirty="0">
                <a:latin typeface="Arial" pitchFamily="34" charset="0"/>
                <a:cs typeface="Arial" pitchFamily="34" charset="0"/>
              </a:rPr>
              <a:t>, </a:t>
            </a:r>
            <a:r>
              <a:rPr lang="en-US" sz="3200" dirty="0" err="1">
                <a:latin typeface="Arial" pitchFamily="34" charset="0"/>
                <a:cs typeface="Arial" pitchFamily="34" charset="0"/>
              </a:rPr>
              <a:t>mệt</a:t>
            </a:r>
            <a:r>
              <a:rPr lang="en-US" sz="3200" dirty="0">
                <a:latin typeface="Arial" pitchFamily="34" charset="0"/>
                <a:cs typeface="Arial" pitchFamily="34" charset="0"/>
              </a:rPr>
              <a:t>, </a:t>
            </a:r>
            <a:r>
              <a:rPr lang="en-US" sz="3200" dirty="0" err="1">
                <a:latin typeface="Arial" pitchFamily="34" charset="0"/>
                <a:cs typeface="Arial" pitchFamily="34" charset="0"/>
              </a:rPr>
              <a:t>khó</a:t>
            </a:r>
            <a:r>
              <a:rPr lang="en-US" sz="3200" dirty="0">
                <a:latin typeface="Arial" pitchFamily="34" charset="0"/>
                <a:cs typeface="Arial" pitchFamily="34" charset="0"/>
              </a:rPr>
              <a:t> </a:t>
            </a:r>
            <a:r>
              <a:rPr lang="en-US" sz="3200" dirty="0" err="1">
                <a:latin typeface="Arial" pitchFamily="34" charset="0"/>
                <a:cs typeface="Arial" pitchFamily="34" charset="0"/>
              </a:rPr>
              <a:t>thở</a:t>
            </a:r>
            <a:r>
              <a:rPr lang="en-US" sz="3200" dirty="0">
                <a:latin typeface="Arial" pitchFamily="34" charset="0"/>
                <a:cs typeface="Arial" pitchFamily="34" charset="0"/>
              </a:rPr>
              <a:t> </a:t>
            </a:r>
            <a:r>
              <a:rPr lang="en-US" sz="3200" dirty="0" err="1">
                <a:latin typeface="Arial" pitchFamily="34" charset="0"/>
                <a:cs typeface="Arial" pitchFamily="34" charset="0"/>
              </a:rPr>
              <a:t>giảm</a:t>
            </a:r>
            <a:r>
              <a:rPr lang="en-US" sz="3200" dirty="0">
                <a:latin typeface="Arial" pitchFamily="34" charset="0"/>
                <a:cs typeface="Arial" pitchFamily="34" charset="0"/>
              </a:rPr>
              <a:t>, </a:t>
            </a:r>
            <a:r>
              <a:rPr lang="en-US" sz="3200" dirty="0" err="1">
                <a:latin typeface="Arial" pitchFamily="34" charset="0"/>
                <a:cs typeface="Arial" pitchFamily="34" charset="0"/>
              </a:rPr>
              <a:t>lông</a:t>
            </a:r>
            <a:r>
              <a:rPr lang="en-US" sz="3200" dirty="0">
                <a:latin typeface="Arial" pitchFamily="34" charset="0"/>
                <a:cs typeface="Arial" pitchFamily="34" charset="0"/>
              </a:rPr>
              <a:t> </a:t>
            </a:r>
            <a:r>
              <a:rPr lang="en-US" sz="3200" dirty="0" err="1">
                <a:latin typeface="Arial" pitchFamily="34" charset="0"/>
                <a:cs typeface="Arial" pitchFamily="34" charset="0"/>
              </a:rPr>
              <a:t>mao</a:t>
            </a:r>
            <a:r>
              <a:rPr lang="en-US" sz="3200" dirty="0">
                <a:latin typeface="Arial" pitchFamily="34" charset="0"/>
                <a:cs typeface="Arial" pitchFamily="34" charset="0"/>
              </a:rPr>
              <a:t> </a:t>
            </a:r>
            <a:r>
              <a:rPr lang="en-US" sz="3200" dirty="0" err="1">
                <a:latin typeface="Arial" pitchFamily="34" charset="0"/>
                <a:cs typeface="Arial" pitchFamily="34" charset="0"/>
              </a:rPr>
              <a:t>phổi</a:t>
            </a:r>
            <a:r>
              <a:rPr lang="en-US" sz="3200" dirty="0">
                <a:latin typeface="Arial" pitchFamily="34" charset="0"/>
                <a:cs typeface="Arial" pitchFamily="34" charset="0"/>
              </a:rPr>
              <a:t> </a:t>
            </a:r>
            <a:r>
              <a:rPr lang="en-US" sz="3200" dirty="0" err="1">
                <a:latin typeface="Arial" pitchFamily="34" charset="0"/>
                <a:cs typeface="Arial" pitchFamily="34" charset="0"/>
              </a:rPr>
              <a:t>hoạt</a:t>
            </a:r>
            <a:r>
              <a:rPr lang="en-US" sz="3200" dirty="0">
                <a:latin typeface="Arial" pitchFamily="34" charset="0"/>
                <a:cs typeface="Arial" pitchFamily="34" charset="0"/>
              </a:rPr>
              <a:t> </a:t>
            </a:r>
            <a:r>
              <a:rPr lang="en-US" sz="3200" dirty="0" err="1">
                <a:latin typeface="Arial" pitchFamily="34" charset="0"/>
                <a:cs typeface="Arial" pitchFamily="34" charset="0"/>
              </a:rPr>
              <a:t>động</a:t>
            </a:r>
            <a:r>
              <a:rPr lang="en-US" sz="3200" dirty="0">
                <a:latin typeface="Arial" pitchFamily="34" charset="0"/>
                <a:cs typeface="Arial" pitchFamily="34" charset="0"/>
              </a:rPr>
              <a:t> </a:t>
            </a:r>
            <a:r>
              <a:rPr lang="en-US" sz="3200" dirty="0" err="1">
                <a:latin typeface="Arial" pitchFamily="34" charset="0"/>
                <a:cs typeface="Arial" pitchFamily="34" charset="0"/>
              </a:rPr>
              <a:t>bình</a:t>
            </a:r>
            <a:r>
              <a:rPr lang="en-US" sz="3200" dirty="0">
                <a:latin typeface="Arial" pitchFamily="34" charset="0"/>
                <a:cs typeface="Arial" pitchFamily="34" charset="0"/>
              </a:rPr>
              <a:t> </a:t>
            </a:r>
            <a:r>
              <a:rPr lang="en-US" sz="3200" dirty="0" err="1">
                <a:latin typeface="Arial" pitchFamily="34" charset="0"/>
                <a:cs typeface="Arial" pitchFamily="34" charset="0"/>
              </a:rPr>
              <a:t>thường</a:t>
            </a:r>
            <a:r>
              <a:rPr lang="en-US" sz="3200" dirty="0">
                <a:latin typeface="Arial" pitchFamily="34" charset="0"/>
                <a:cs typeface="Arial" pitchFamily="34" charset="0"/>
              </a:rPr>
              <a:t>, </a:t>
            </a:r>
            <a:r>
              <a:rPr lang="en-US" sz="3200" dirty="0" err="1">
                <a:latin typeface="Arial" pitchFamily="34" charset="0"/>
                <a:cs typeface="Arial" pitchFamily="34" charset="0"/>
              </a:rPr>
              <a:t>tăng</a:t>
            </a:r>
            <a:r>
              <a:rPr lang="en-US" sz="3200" dirty="0">
                <a:latin typeface="Arial" pitchFamily="34" charset="0"/>
                <a:cs typeface="Arial" pitchFamily="34" charset="0"/>
              </a:rPr>
              <a:t> </a:t>
            </a:r>
            <a:r>
              <a:rPr lang="en-US" sz="3200" dirty="0" err="1">
                <a:latin typeface="Arial" pitchFamily="34" charset="0"/>
                <a:cs typeface="Arial" pitchFamily="34" charset="0"/>
              </a:rPr>
              <a:t>khả</a:t>
            </a:r>
            <a:r>
              <a:rPr lang="en-US" sz="3200" dirty="0">
                <a:latin typeface="Arial" pitchFamily="34" charset="0"/>
                <a:cs typeface="Arial" pitchFamily="34" charset="0"/>
              </a:rPr>
              <a:t> </a:t>
            </a:r>
            <a:r>
              <a:rPr lang="en-US" sz="3200" dirty="0" err="1">
                <a:latin typeface="Arial" pitchFamily="34" charset="0"/>
                <a:cs typeface="Arial" pitchFamily="34" charset="0"/>
              </a:rPr>
              <a:t>năng</a:t>
            </a:r>
            <a:r>
              <a:rPr lang="en-US" sz="3200" dirty="0">
                <a:latin typeface="Arial" pitchFamily="34" charset="0"/>
                <a:cs typeface="Arial" pitchFamily="34" charset="0"/>
              </a:rPr>
              <a:t> </a:t>
            </a:r>
            <a:r>
              <a:rPr lang="en-US" sz="3200" dirty="0" err="1">
                <a:latin typeface="Arial" pitchFamily="34" charset="0"/>
                <a:cs typeface="Arial" pitchFamily="34" charset="0"/>
              </a:rPr>
              <a:t>tiết</a:t>
            </a:r>
            <a:r>
              <a:rPr lang="en-US" sz="3200" dirty="0">
                <a:latin typeface="Arial" pitchFamily="34" charset="0"/>
                <a:cs typeface="Arial" pitchFamily="34" charset="0"/>
              </a:rPr>
              <a:t> </a:t>
            </a:r>
            <a:r>
              <a:rPr lang="en-US" sz="3200" dirty="0" err="1">
                <a:latin typeface="Arial" pitchFamily="34" charset="0"/>
                <a:cs typeface="Arial" pitchFamily="34" charset="0"/>
              </a:rPr>
              <a:t>nhầy</a:t>
            </a:r>
            <a:r>
              <a:rPr lang="en-US" sz="3200" dirty="0">
                <a:latin typeface="Arial" pitchFamily="34" charset="0"/>
                <a:cs typeface="Arial" pitchFamily="34" charset="0"/>
              </a:rPr>
              <a:t>, </a:t>
            </a:r>
            <a:r>
              <a:rPr lang="en-US" sz="3200" dirty="0" err="1">
                <a:latin typeface="Arial" pitchFamily="34" charset="0"/>
                <a:cs typeface="Arial" pitchFamily="34" charset="0"/>
              </a:rPr>
              <a:t>làm</a:t>
            </a:r>
            <a:r>
              <a:rPr lang="en-US" sz="3200" dirty="0">
                <a:latin typeface="Arial" pitchFamily="34" charset="0"/>
                <a:cs typeface="Arial" pitchFamily="34" charset="0"/>
              </a:rPr>
              <a:t> </a:t>
            </a:r>
            <a:r>
              <a:rPr lang="en-US" sz="3200" dirty="0" err="1">
                <a:latin typeface="Arial" pitchFamily="34" charset="0"/>
                <a:cs typeface="Arial" pitchFamily="34" charset="0"/>
              </a:rPr>
              <a:t>sạch</a:t>
            </a:r>
            <a:r>
              <a:rPr lang="en-US" sz="3200" dirty="0">
                <a:latin typeface="Arial" pitchFamily="34" charset="0"/>
                <a:cs typeface="Arial" pitchFamily="34" charset="0"/>
              </a:rPr>
              <a:t> </a:t>
            </a:r>
            <a:r>
              <a:rPr lang="en-US" sz="3200" dirty="0" err="1">
                <a:latin typeface="Arial" pitchFamily="34" charset="0"/>
                <a:cs typeface="Arial" pitchFamily="34" charset="0"/>
              </a:rPr>
              <a:t>phổi</a:t>
            </a:r>
            <a:r>
              <a:rPr lang="en-US" sz="3200" dirty="0">
                <a:latin typeface="Arial" pitchFamily="34" charset="0"/>
                <a:cs typeface="Arial" pitchFamily="34" charset="0"/>
              </a:rPr>
              <a:t> </a:t>
            </a:r>
            <a:r>
              <a:rPr lang="en-US" sz="3200" dirty="0" err="1">
                <a:latin typeface="Arial" pitchFamily="34" charset="0"/>
                <a:cs typeface="Arial" pitchFamily="34" charset="0"/>
              </a:rPr>
              <a:t>và</a:t>
            </a:r>
            <a:r>
              <a:rPr lang="en-US" sz="3200" dirty="0">
                <a:latin typeface="Arial" pitchFamily="34" charset="0"/>
                <a:cs typeface="Arial" pitchFamily="34" charset="0"/>
              </a:rPr>
              <a:t> </a:t>
            </a:r>
            <a:r>
              <a:rPr lang="en-US" sz="3200" dirty="0" err="1">
                <a:latin typeface="Arial" pitchFamily="34" charset="0"/>
                <a:cs typeface="Arial" pitchFamily="34" charset="0"/>
              </a:rPr>
              <a:t>giảm</a:t>
            </a:r>
            <a:r>
              <a:rPr lang="en-US" sz="3200" dirty="0">
                <a:latin typeface="Arial" pitchFamily="34" charset="0"/>
                <a:cs typeface="Arial" pitchFamily="34" charset="0"/>
              </a:rPr>
              <a:t> </a:t>
            </a:r>
            <a:r>
              <a:rPr lang="en-US" sz="3200" dirty="0" err="1">
                <a:latin typeface="Arial" pitchFamily="34" charset="0"/>
                <a:cs typeface="Arial" pitchFamily="34" charset="0"/>
              </a:rPr>
              <a:t>viêm</a:t>
            </a:r>
            <a:r>
              <a:rPr lang="en-US" sz="3200" dirty="0">
                <a:latin typeface="Arial" pitchFamily="34" charset="0"/>
                <a:cs typeface="Arial" pitchFamily="34" charset="0"/>
              </a:rPr>
              <a:t> </a:t>
            </a:r>
            <a:r>
              <a:rPr lang="en-US" sz="3200" dirty="0" err="1">
                <a:latin typeface="Arial" pitchFamily="34" charset="0"/>
                <a:cs typeface="Arial" pitchFamily="34" charset="0"/>
              </a:rPr>
              <a:t>nhiễm</a:t>
            </a:r>
            <a:r>
              <a:rPr lang="en-US" sz="3200" dirty="0">
                <a:latin typeface="Arial" pitchFamily="34" charset="0"/>
                <a:cs typeface="Arial" pitchFamily="34" charset="0"/>
              </a:rPr>
              <a:t>. </a:t>
            </a:r>
            <a:r>
              <a:rPr lang="en-US" sz="3200" dirty="0" err="1">
                <a:latin typeface="Arial" pitchFamily="34" charset="0"/>
                <a:cs typeface="Arial" pitchFamily="34" charset="0"/>
              </a:rPr>
              <a:t>Năng</a:t>
            </a:r>
            <a:r>
              <a:rPr lang="en-US" sz="3200" dirty="0">
                <a:latin typeface="Arial" pitchFamily="34" charset="0"/>
                <a:cs typeface="Arial" pitchFamily="34" charset="0"/>
              </a:rPr>
              <a:t> </a:t>
            </a:r>
            <a:r>
              <a:rPr lang="en-US" sz="3200" dirty="0" err="1">
                <a:latin typeface="Arial" pitchFamily="34" charset="0"/>
                <a:cs typeface="Arial" pitchFamily="34" charset="0"/>
              </a:rPr>
              <a:t>lượng</a:t>
            </a:r>
            <a:r>
              <a:rPr lang="en-US" sz="3200" dirty="0">
                <a:latin typeface="Arial" pitchFamily="34" charset="0"/>
                <a:cs typeface="Arial" pitchFamily="34" charset="0"/>
              </a:rPr>
              <a:t> </a:t>
            </a:r>
            <a:r>
              <a:rPr lang="en-US" sz="3200" dirty="0" err="1">
                <a:latin typeface="Arial" pitchFamily="34" charset="0"/>
                <a:cs typeface="Arial" pitchFamily="34" charset="0"/>
              </a:rPr>
              <a:t>toàn</a:t>
            </a:r>
            <a:r>
              <a:rPr lang="en-US" sz="3200" dirty="0">
                <a:latin typeface="Arial" pitchFamily="34" charset="0"/>
                <a:cs typeface="Arial" pitchFamily="34" charset="0"/>
              </a:rPr>
              <a:t> </a:t>
            </a:r>
            <a:r>
              <a:rPr lang="en-US" sz="3200" dirty="0" err="1">
                <a:latin typeface="Arial" pitchFamily="34" charset="0"/>
                <a:cs typeface="Arial" pitchFamily="34" charset="0"/>
              </a:rPr>
              <a:t>cơ</a:t>
            </a:r>
            <a:r>
              <a:rPr lang="en-US" sz="3200" dirty="0">
                <a:latin typeface="Arial" pitchFamily="34" charset="0"/>
                <a:cs typeface="Arial" pitchFamily="34" charset="0"/>
              </a:rPr>
              <a:t> </a:t>
            </a:r>
            <a:r>
              <a:rPr lang="en-US" sz="3200" dirty="0" err="1">
                <a:latin typeface="Arial" pitchFamily="34" charset="0"/>
                <a:cs typeface="Arial" pitchFamily="34" charset="0"/>
              </a:rPr>
              <a:t>thể</a:t>
            </a:r>
            <a:r>
              <a:rPr lang="en-US" sz="3200" dirty="0">
                <a:latin typeface="Arial" pitchFamily="34" charset="0"/>
                <a:cs typeface="Arial" pitchFamily="34" charset="0"/>
              </a:rPr>
              <a:t> </a:t>
            </a:r>
            <a:r>
              <a:rPr lang="en-US" sz="3200" dirty="0" err="1">
                <a:latin typeface="Arial" pitchFamily="34" charset="0"/>
                <a:cs typeface="Arial" pitchFamily="34" charset="0"/>
              </a:rPr>
              <a:t>tăng</a:t>
            </a:r>
            <a:r>
              <a:rPr lang="en-US" sz="3200" dirty="0">
                <a:latin typeface="Arial" pitchFamily="34" charset="0"/>
                <a:cs typeface="Arial" pitchFamily="34" charset="0"/>
              </a:rPr>
              <a:t>; </a:t>
            </a:r>
          </a:p>
          <a:p>
            <a:pPr algn="just">
              <a:defRPr/>
            </a:pPr>
            <a:endParaRPr lang="en-US" sz="3200" dirty="0">
              <a:latin typeface="Arial" pitchFamily="34" charset="0"/>
              <a:cs typeface="Arial"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lstStyle/>
          <a:p>
            <a:pPr marL="0" indent="0">
              <a:buFont typeface="Wingdings 2" pitchFamily="18" charset="2"/>
              <a:buNone/>
              <a:defRPr/>
            </a:pP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Sau</a:t>
            </a:r>
            <a:r>
              <a:rPr lang="en-US" sz="2800" b="1" dirty="0" smtClean="0">
                <a:latin typeface="Arial" pitchFamily="34" charset="0"/>
                <a:cs typeface="Arial" pitchFamily="34" charset="0"/>
              </a:rPr>
              <a:t> </a:t>
            </a:r>
            <a:r>
              <a:rPr lang="en-US" sz="2800" b="1" dirty="0">
                <a:latin typeface="Arial" pitchFamily="34" charset="0"/>
                <a:cs typeface="Arial" pitchFamily="34" charset="0"/>
              </a:rPr>
              <a:t>1 </a:t>
            </a:r>
            <a:r>
              <a:rPr lang="en-US" sz="2800" b="1" dirty="0" err="1">
                <a:latin typeface="Arial" pitchFamily="34" charset="0"/>
                <a:cs typeface="Arial" pitchFamily="34" charset="0"/>
              </a:rPr>
              <a:t>năm</a:t>
            </a:r>
            <a:r>
              <a:rPr lang="en-US" sz="2800" dirty="0">
                <a:latin typeface="Arial" pitchFamily="34" charset="0"/>
                <a:cs typeface="Arial" pitchFamily="34" charset="0"/>
              </a:rPr>
              <a:t>: </a:t>
            </a:r>
            <a:r>
              <a:rPr lang="en-US" sz="2800" dirty="0" err="1">
                <a:latin typeface="Arial" pitchFamily="34" charset="0"/>
                <a:cs typeface="Arial" pitchFamily="34" charset="0"/>
              </a:rPr>
              <a:t>nguy</a:t>
            </a:r>
            <a:r>
              <a:rPr lang="en-US" sz="2800" dirty="0">
                <a:latin typeface="Arial" pitchFamily="34" charset="0"/>
                <a:cs typeface="Arial" pitchFamily="34" charset="0"/>
              </a:rPr>
              <a:t> </a:t>
            </a:r>
            <a:r>
              <a:rPr lang="en-US" sz="2800" dirty="0" err="1">
                <a:latin typeface="Arial" pitchFamily="34" charset="0"/>
                <a:cs typeface="Arial" pitchFamily="34" charset="0"/>
              </a:rPr>
              <a:t>cơ</a:t>
            </a:r>
            <a:r>
              <a:rPr lang="en-US" sz="2800" dirty="0">
                <a:latin typeface="Arial" pitchFamily="34" charset="0"/>
                <a:cs typeface="Arial" pitchFamily="34" charset="0"/>
              </a:rPr>
              <a:t> </a:t>
            </a:r>
            <a:r>
              <a:rPr lang="en-US" sz="2800" dirty="0" err="1">
                <a:latin typeface="Arial" pitchFamily="34" charset="0"/>
                <a:cs typeface="Arial" pitchFamily="34" charset="0"/>
              </a:rPr>
              <a:t>nhồi</a:t>
            </a:r>
            <a:r>
              <a:rPr lang="en-US" sz="2800" dirty="0">
                <a:latin typeface="Arial" pitchFamily="34" charset="0"/>
                <a:cs typeface="Arial" pitchFamily="34" charset="0"/>
              </a:rPr>
              <a:t> </a:t>
            </a:r>
            <a:r>
              <a:rPr lang="en-US" sz="2800" dirty="0" err="1">
                <a:latin typeface="Arial" pitchFamily="34" charset="0"/>
                <a:cs typeface="Arial" pitchFamily="34" charset="0"/>
              </a:rPr>
              <a:t>máu</a:t>
            </a:r>
            <a:r>
              <a:rPr lang="en-US" sz="2800" dirty="0">
                <a:latin typeface="Arial" pitchFamily="34" charset="0"/>
                <a:cs typeface="Arial" pitchFamily="34" charset="0"/>
              </a:rPr>
              <a:t> </a:t>
            </a:r>
            <a:r>
              <a:rPr lang="en-US" sz="2800" dirty="0" err="1">
                <a:latin typeface="Arial" pitchFamily="34" charset="0"/>
                <a:cs typeface="Arial" pitchFamily="34" charset="0"/>
              </a:rPr>
              <a:t>cơ</a:t>
            </a:r>
            <a:r>
              <a:rPr lang="en-US" sz="2800" dirty="0">
                <a:latin typeface="Arial" pitchFamily="34" charset="0"/>
                <a:cs typeface="Arial" pitchFamily="34" charset="0"/>
              </a:rPr>
              <a:t> </a:t>
            </a:r>
            <a:r>
              <a:rPr lang="en-US" sz="2800" dirty="0" err="1">
                <a:latin typeface="Arial" pitchFamily="34" charset="0"/>
                <a:cs typeface="Arial" pitchFamily="34" charset="0"/>
              </a:rPr>
              <a:t>tim</a:t>
            </a:r>
            <a:r>
              <a:rPr lang="en-US" sz="2800" dirty="0">
                <a:latin typeface="Arial" pitchFamily="34" charset="0"/>
                <a:cs typeface="Arial" pitchFamily="34" charset="0"/>
              </a:rPr>
              <a:t> </a:t>
            </a:r>
            <a:r>
              <a:rPr lang="en-US" sz="2800" dirty="0" err="1">
                <a:latin typeface="Arial" pitchFamily="34" charset="0"/>
                <a:cs typeface="Arial" pitchFamily="34" charset="0"/>
              </a:rPr>
              <a:t>giảm</a:t>
            </a:r>
            <a:r>
              <a:rPr lang="en-US" sz="2800" dirty="0">
                <a:latin typeface="Arial" pitchFamily="34" charset="0"/>
                <a:cs typeface="Arial" pitchFamily="34" charset="0"/>
              </a:rPr>
              <a:t> </a:t>
            </a:r>
            <a:r>
              <a:rPr lang="en-US" sz="2800" dirty="0" err="1">
                <a:latin typeface="Arial" pitchFamily="34" charset="0"/>
                <a:cs typeface="Arial" pitchFamily="34" charset="0"/>
              </a:rPr>
              <a:t>đi</a:t>
            </a:r>
            <a:r>
              <a:rPr lang="en-US" sz="2800" dirty="0">
                <a:latin typeface="Arial" pitchFamily="34" charset="0"/>
                <a:cs typeface="Arial" pitchFamily="34" charset="0"/>
              </a:rPr>
              <a:t> 50%; </a:t>
            </a:r>
          </a:p>
          <a:p>
            <a:pPr marL="0" indent="0">
              <a:buFont typeface="Wingdings 2" pitchFamily="18" charset="2"/>
              <a:buNone/>
              <a:defRPr/>
            </a:pPr>
            <a:r>
              <a:rPr lang="en-US" sz="2800" dirty="0">
                <a:latin typeface="Arial" pitchFamily="34" charset="0"/>
                <a:cs typeface="Arial" pitchFamily="34" charset="0"/>
              </a:rPr>
              <a:t>- </a:t>
            </a:r>
            <a:r>
              <a:rPr lang="en-US" sz="2800" b="1" dirty="0" err="1">
                <a:latin typeface="Arial" pitchFamily="34" charset="0"/>
                <a:cs typeface="Arial" pitchFamily="34" charset="0"/>
              </a:rPr>
              <a:t>Sau</a:t>
            </a:r>
            <a:r>
              <a:rPr lang="en-US" sz="2800" b="1" dirty="0">
                <a:latin typeface="Arial" pitchFamily="34" charset="0"/>
                <a:cs typeface="Arial" pitchFamily="34" charset="0"/>
              </a:rPr>
              <a:t> 5 </a:t>
            </a:r>
            <a:r>
              <a:rPr lang="en-US" sz="2800" b="1" dirty="0" err="1">
                <a:latin typeface="Arial" pitchFamily="34" charset="0"/>
                <a:cs typeface="Arial" pitchFamily="34" charset="0"/>
              </a:rPr>
              <a:t>năm</a:t>
            </a:r>
            <a:r>
              <a:rPr lang="en-US" sz="2800" dirty="0">
                <a:latin typeface="Arial" pitchFamily="34" charset="0"/>
                <a:cs typeface="Arial" pitchFamily="34" charset="0"/>
              </a:rPr>
              <a:t>: </a:t>
            </a:r>
            <a:r>
              <a:rPr lang="en-US" sz="2800" dirty="0" err="1">
                <a:latin typeface="Arial" pitchFamily="34" charset="0"/>
                <a:cs typeface="Arial" pitchFamily="34" charset="0"/>
              </a:rPr>
              <a:t>nguy</a:t>
            </a:r>
            <a:r>
              <a:rPr lang="en-US" sz="2800" dirty="0">
                <a:latin typeface="Arial" pitchFamily="34" charset="0"/>
                <a:cs typeface="Arial" pitchFamily="34" charset="0"/>
              </a:rPr>
              <a:t> </a:t>
            </a:r>
            <a:r>
              <a:rPr lang="en-US" sz="2800" dirty="0" err="1">
                <a:latin typeface="Arial" pitchFamily="34" charset="0"/>
                <a:cs typeface="Arial" pitchFamily="34" charset="0"/>
              </a:rPr>
              <a:t>cơ</a:t>
            </a:r>
            <a:r>
              <a:rPr lang="en-US" sz="2800" dirty="0">
                <a:latin typeface="Arial" pitchFamily="34" charset="0"/>
                <a:cs typeface="Arial" pitchFamily="34" charset="0"/>
              </a:rPr>
              <a:t> tai </a:t>
            </a:r>
            <a:r>
              <a:rPr lang="en-US" sz="2800" dirty="0" err="1">
                <a:latin typeface="Arial" pitchFamily="34" charset="0"/>
                <a:cs typeface="Arial" pitchFamily="34" charset="0"/>
              </a:rPr>
              <a:t>biến</a:t>
            </a:r>
            <a:r>
              <a:rPr lang="en-US" sz="2800" dirty="0">
                <a:latin typeface="Arial" pitchFamily="34" charset="0"/>
                <a:cs typeface="Arial" pitchFamily="34" charset="0"/>
              </a:rPr>
              <a:t> </a:t>
            </a:r>
            <a:r>
              <a:rPr lang="en-US" sz="2800" dirty="0" err="1">
                <a:latin typeface="Arial" pitchFamily="34" charset="0"/>
                <a:cs typeface="Arial" pitchFamily="34" charset="0"/>
              </a:rPr>
              <a:t>mạch</a:t>
            </a:r>
            <a:r>
              <a:rPr lang="en-US" sz="2800" dirty="0">
                <a:latin typeface="Arial" pitchFamily="34" charset="0"/>
                <a:cs typeface="Arial" pitchFamily="34" charset="0"/>
              </a:rPr>
              <a:t> </a:t>
            </a:r>
            <a:r>
              <a:rPr lang="en-US" sz="2800" dirty="0" err="1">
                <a:latin typeface="Arial" pitchFamily="34" charset="0"/>
                <a:cs typeface="Arial" pitchFamily="34" charset="0"/>
              </a:rPr>
              <a:t>máu</a:t>
            </a:r>
            <a:r>
              <a:rPr lang="en-US" sz="2800" dirty="0">
                <a:latin typeface="Arial" pitchFamily="34" charset="0"/>
                <a:cs typeface="Arial" pitchFamily="34" charset="0"/>
              </a:rPr>
              <a:t> </a:t>
            </a:r>
            <a:r>
              <a:rPr lang="en-US" sz="2800" dirty="0" err="1">
                <a:latin typeface="Arial" pitchFamily="34" charset="0"/>
                <a:cs typeface="Arial" pitchFamily="34" charset="0"/>
              </a:rPr>
              <a:t>não</a:t>
            </a:r>
            <a:r>
              <a:rPr lang="en-US" sz="2800" dirty="0">
                <a:latin typeface="Arial" pitchFamily="34" charset="0"/>
                <a:cs typeface="Arial" pitchFamily="34" charset="0"/>
              </a:rPr>
              <a:t> </a:t>
            </a:r>
            <a:r>
              <a:rPr lang="en-US" sz="2800" dirty="0" err="1">
                <a:latin typeface="Arial" pitchFamily="34" charset="0"/>
                <a:cs typeface="Arial" pitchFamily="34" charset="0"/>
              </a:rPr>
              <a:t>giảm</a:t>
            </a:r>
            <a:r>
              <a:rPr lang="en-US" sz="2800" dirty="0">
                <a:latin typeface="Arial" pitchFamily="34" charset="0"/>
                <a:cs typeface="Arial" pitchFamily="34" charset="0"/>
              </a:rPr>
              <a:t> 100%;</a:t>
            </a:r>
          </a:p>
          <a:p>
            <a:pPr marL="0" indent="0">
              <a:buFont typeface="Wingdings 2" pitchFamily="18" charset="2"/>
              <a:buNone/>
              <a:defRPr/>
            </a:pPr>
            <a:r>
              <a:rPr lang="en-US" sz="2800" dirty="0">
                <a:latin typeface="Arial" pitchFamily="34" charset="0"/>
                <a:cs typeface="Arial" pitchFamily="34" charset="0"/>
              </a:rPr>
              <a:t>-</a:t>
            </a:r>
            <a:r>
              <a:rPr lang="en-US" sz="2800" b="1" dirty="0">
                <a:latin typeface="Arial" pitchFamily="34" charset="0"/>
                <a:cs typeface="Arial" pitchFamily="34" charset="0"/>
              </a:rPr>
              <a:t> </a:t>
            </a:r>
            <a:r>
              <a:rPr lang="en-US" sz="2800" b="1" dirty="0" err="1">
                <a:latin typeface="Arial" pitchFamily="34" charset="0"/>
                <a:cs typeface="Arial" pitchFamily="34" charset="0"/>
              </a:rPr>
              <a:t>Sau</a:t>
            </a:r>
            <a:r>
              <a:rPr lang="en-US" sz="2800" b="1" dirty="0">
                <a:latin typeface="Arial" pitchFamily="34" charset="0"/>
                <a:cs typeface="Arial" pitchFamily="34" charset="0"/>
              </a:rPr>
              <a:t> 10</a:t>
            </a:r>
            <a:r>
              <a:rPr lang="en-US" sz="2800" dirty="0">
                <a:latin typeface="Arial" pitchFamily="34" charset="0"/>
                <a:cs typeface="Arial" pitchFamily="34" charset="0"/>
              </a:rPr>
              <a:t> </a:t>
            </a:r>
            <a:r>
              <a:rPr lang="en-US" sz="2800" b="1" dirty="0" err="1">
                <a:latin typeface="Arial" pitchFamily="34" charset="0"/>
                <a:cs typeface="Arial" pitchFamily="34" charset="0"/>
              </a:rPr>
              <a:t>năm</a:t>
            </a:r>
            <a:r>
              <a:rPr lang="en-US" sz="2800" dirty="0">
                <a:latin typeface="Arial" pitchFamily="34" charset="0"/>
                <a:cs typeface="Arial" pitchFamily="34" charset="0"/>
              </a:rPr>
              <a:t>: </a:t>
            </a:r>
            <a:r>
              <a:rPr lang="en-US" sz="2800" dirty="0" err="1">
                <a:latin typeface="Arial" pitchFamily="34" charset="0"/>
                <a:cs typeface="Arial" pitchFamily="34" charset="0"/>
              </a:rPr>
              <a:t>nguy</a:t>
            </a:r>
            <a:r>
              <a:rPr lang="en-US" sz="2800" dirty="0">
                <a:latin typeface="Arial" pitchFamily="34" charset="0"/>
                <a:cs typeface="Arial" pitchFamily="34" charset="0"/>
              </a:rPr>
              <a:t> </a:t>
            </a:r>
            <a:r>
              <a:rPr lang="en-US" sz="2800" dirty="0" err="1">
                <a:latin typeface="Arial" pitchFamily="34" charset="0"/>
                <a:cs typeface="Arial" pitchFamily="34" charset="0"/>
              </a:rPr>
              <a:t>cơ</a:t>
            </a:r>
            <a:r>
              <a:rPr lang="en-US" sz="2800" dirty="0">
                <a:latin typeface="Arial" pitchFamily="34" charset="0"/>
                <a:cs typeface="Arial" pitchFamily="34" charset="0"/>
              </a:rPr>
              <a:t> </a:t>
            </a:r>
            <a:r>
              <a:rPr lang="en-US" sz="2800" dirty="0" err="1">
                <a:latin typeface="Arial" pitchFamily="34" charset="0"/>
                <a:cs typeface="Arial" pitchFamily="34" charset="0"/>
              </a:rPr>
              <a:t>tử</a:t>
            </a:r>
            <a:r>
              <a:rPr lang="en-US" sz="2800" dirty="0">
                <a:latin typeface="Arial" pitchFamily="34" charset="0"/>
                <a:cs typeface="Arial" pitchFamily="34" charset="0"/>
              </a:rPr>
              <a:t> </a:t>
            </a:r>
            <a:r>
              <a:rPr lang="en-US" sz="2800" dirty="0" err="1">
                <a:latin typeface="Arial" pitchFamily="34" charset="0"/>
                <a:cs typeface="Arial" pitchFamily="34" charset="0"/>
              </a:rPr>
              <a:t>vong</a:t>
            </a:r>
            <a:r>
              <a:rPr lang="en-US" sz="2800" dirty="0">
                <a:latin typeface="Arial" pitchFamily="34" charset="0"/>
                <a:cs typeface="Arial" pitchFamily="34" charset="0"/>
              </a:rPr>
              <a:t> do </a:t>
            </a:r>
            <a:r>
              <a:rPr lang="en-US" sz="2800" dirty="0" err="1">
                <a:latin typeface="Arial" pitchFamily="34" charset="0"/>
                <a:cs typeface="Arial" pitchFamily="34" charset="0"/>
              </a:rPr>
              <a:t>ung</a:t>
            </a:r>
            <a:r>
              <a:rPr lang="en-US" sz="2800" dirty="0">
                <a:latin typeface="Arial" pitchFamily="34" charset="0"/>
                <a:cs typeface="Arial" pitchFamily="34" charset="0"/>
              </a:rPr>
              <a:t> </a:t>
            </a:r>
            <a:r>
              <a:rPr lang="en-US" sz="2800" dirty="0" err="1">
                <a:latin typeface="Arial" pitchFamily="34" charset="0"/>
                <a:cs typeface="Arial" pitchFamily="34" charset="0"/>
              </a:rPr>
              <a:t>thư</a:t>
            </a:r>
            <a:r>
              <a:rPr lang="en-US" sz="2800" dirty="0">
                <a:latin typeface="Arial" pitchFamily="34" charset="0"/>
                <a:cs typeface="Arial" pitchFamily="34" charset="0"/>
              </a:rPr>
              <a:t> </a:t>
            </a:r>
            <a:r>
              <a:rPr lang="en-US" sz="2800" dirty="0" err="1">
                <a:latin typeface="Arial" pitchFamily="34" charset="0"/>
                <a:cs typeface="Arial" pitchFamily="34" charset="0"/>
              </a:rPr>
              <a:t>phổi</a:t>
            </a:r>
            <a:r>
              <a:rPr lang="en-US" sz="2800" dirty="0">
                <a:latin typeface="Arial" pitchFamily="34" charset="0"/>
                <a:cs typeface="Arial" pitchFamily="34" charset="0"/>
              </a:rPr>
              <a:t> </a:t>
            </a:r>
            <a:r>
              <a:rPr lang="en-US" sz="2800" dirty="0" err="1">
                <a:latin typeface="Arial" pitchFamily="34" charset="0"/>
                <a:cs typeface="Arial" pitchFamily="34" charset="0"/>
              </a:rPr>
              <a:t>giảm</a:t>
            </a:r>
            <a:r>
              <a:rPr lang="en-US" sz="2800" dirty="0">
                <a:latin typeface="Arial" pitchFamily="34" charset="0"/>
                <a:cs typeface="Arial" pitchFamily="34" charset="0"/>
              </a:rPr>
              <a:t> 50%, </a:t>
            </a:r>
            <a:r>
              <a:rPr lang="en-US" sz="2800" dirty="0" err="1">
                <a:latin typeface="Arial" pitchFamily="34" charset="0"/>
                <a:cs typeface="Arial" pitchFamily="34" charset="0"/>
              </a:rPr>
              <a:t>nguy</a:t>
            </a:r>
            <a:r>
              <a:rPr lang="en-US" sz="2800" dirty="0">
                <a:latin typeface="Arial" pitchFamily="34" charset="0"/>
                <a:cs typeface="Arial" pitchFamily="34" charset="0"/>
              </a:rPr>
              <a:t> </a:t>
            </a:r>
            <a:r>
              <a:rPr lang="en-US" sz="2800" dirty="0" err="1">
                <a:latin typeface="Arial" pitchFamily="34" charset="0"/>
                <a:cs typeface="Arial" pitchFamily="34" charset="0"/>
              </a:rPr>
              <a:t>cơ</a:t>
            </a:r>
            <a:r>
              <a:rPr lang="en-US" sz="2800" dirty="0">
                <a:latin typeface="Arial" pitchFamily="34" charset="0"/>
                <a:cs typeface="Arial" pitchFamily="34" charset="0"/>
              </a:rPr>
              <a:t> </a:t>
            </a:r>
            <a:r>
              <a:rPr lang="en-US" sz="2800" dirty="0" err="1">
                <a:latin typeface="Arial" pitchFamily="34" charset="0"/>
                <a:cs typeface="Arial" pitchFamily="34" charset="0"/>
              </a:rPr>
              <a:t>ung</a:t>
            </a:r>
            <a:r>
              <a:rPr lang="en-US" sz="2800" dirty="0">
                <a:latin typeface="Arial" pitchFamily="34" charset="0"/>
                <a:cs typeface="Arial" pitchFamily="34" charset="0"/>
              </a:rPr>
              <a:t> </a:t>
            </a:r>
            <a:r>
              <a:rPr lang="en-US" sz="2800" dirty="0" err="1">
                <a:latin typeface="Arial" pitchFamily="34" charset="0"/>
                <a:cs typeface="Arial" pitchFamily="34" charset="0"/>
              </a:rPr>
              <a:t>thư</a:t>
            </a:r>
            <a:r>
              <a:rPr lang="en-US" sz="2800" dirty="0">
                <a:latin typeface="Arial" pitchFamily="34" charset="0"/>
                <a:cs typeface="Arial" pitchFamily="34" charset="0"/>
              </a:rPr>
              <a:t> </a:t>
            </a:r>
            <a:r>
              <a:rPr lang="en-US" sz="2800" dirty="0" err="1">
                <a:latin typeface="Arial" pitchFamily="34" charset="0"/>
                <a:cs typeface="Arial" pitchFamily="34" charset="0"/>
              </a:rPr>
              <a:t>miệng</a:t>
            </a:r>
            <a:r>
              <a:rPr lang="en-US" sz="2800" dirty="0">
                <a:latin typeface="Arial" pitchFamily="34" charset="0"/>
                <a:cs typeface="Arial" pitchFamily="34" charset="0"/>
              </a:rPr>
              <a:t>, </a:t>
            </a:r>
            <a:r>
              <a:rPr lang="en-US" sz="2800" dirty="0" err="1">
                <a:latin typeface="Arial" pitchFamily="34" charset="0"/>
                <a:cs typeface="Arial" pitchFamily="34" charset="0"/>
              </a:rPr>
              <a:t>họng</a:t>
            </a:r>
            <a:r>
              <a:rPr lang="en-US" sz="2800" dirty="0">
                <a:latin typeface="Arial" pitchFamily="34" charset="0"/>
                <a:cs typeface="Arial" pitchFamily="34" charset="0"/>
              </a:rPr>
              <a:t>, </a:t>
            </a:r>
            <a:r>
              <a:rPr lang="en-US" sz="2800" dirty="0" err="1">
                <a:latin typeface="Arial" pitchFamily="34" charset="0"/>
                <a:cs typeface="Arial" pitchFamily="34" charset="0"/>
              </a:rPr>
              <a:t>thực</a:t>
            </a:r>
            <a:r>
              <a:rPr lang="en-US" sz="2800" dirty="0">
                <a:latin typeface="Arial" pitchFamily="34" charset="0"/>
                <a:cs typeface="Arial" pitchFamily="34" charset="0"/>
              </a:rPr>
              <a:t> </a:t>
            </a:r>
            <a:r>
              <a:rPr lang="en-US" sz="2800" dirty="0" err="1">
                <a:latin typeface="Arial" pitchFamily="34" charset="0"/>
                <a:cs typeface="Arial" pitchFamily="34" charset="0"/>
              </a:rPr>
              <a:t>quản</a:t>
            </a:r>
            <a:r>
              <a:rPr lang="en-US" sz="2800" dirty="0">
                <a:latin typeface="Arial" pitchFamily="34" charset="0"/>
                <a:cs typeface="Arial" pitchFamily="34" charset="0"/>
              </a:rPr>
              <a:t>, </a:t>
            </a:r>
            <a:r>
              <a:rPr lang="en-US" sz="2800" dirty="0" err="1">
                <a:latin typeface="Arial" pitchFamily="34" charset="0"/>
                <a:cs typeface="Arial" pitchFamily="34" charset="0"/>
              </a:rPr>
              <a:t>bàng</a:t>
            </a:r>
            <a:r>
              <a:rPr lang="en-US" sz="2800" dirty="0">
                <a:latin typeface="Arial" pitchFamily="34" charset="0"/>
                <a:cs typeface="Arial" pitchFamily="34" charset="0"/>
              </a:rPr>
              <a:t> </a:t>
            </a:r>
            <a:r>
              <a:rPr lang="en-US" sz="2800" dirty="0" err="1">
                <a:latin typeface="Arial" pitchFamily="34" charset="0"/>
                <a:cs typeface="Arial" pitchFamily="34" charset="0"/>
              </a:rPr>
              <a:t>quang</a:t>
            </a:r>
            <a:r>
              <a:rPr lang="en-US" sz="2800" dirty="0">
                <a:latin typeface="Arial" pitchFamily="34" charset="0"/>
                <a:cs typeface="Arial" pitchFamily="34" charset="0"/>
              </a:rPr>
              <a:t>, </a:t>
            </a:r>
            <a:r>
              <a:rPr lang="en-US" sz="2800" dirty="0" err="1">
                <a:latin typeface="Arial" pitchFamily="34" charset="0"/>
                <a:cs typeface="Arial" pitchFamily="34" charset="0"/>
              </a:rPr>
              <a:t>thận</a:t>
            </a:r>
            <a:r>
              <a:rPr lang="en-US" sz="2800" dirty="0">
                <a:latin typeface="Arial" pitchFamily="34" charset="0"/>
                <a:cs typeface="Arial" pitchFamily="34" charset="0"/>
              </a:rPr>
              <a:t>, </a:t>
            </a:r>
            <a:r>
              <a:rPr lang="en-US" sz="2800" dirty="0" err="1">
                <a:latin typeface="Arial" pitchFamily="34" charset="0"/>
                <a:cs typeface="Arial" pitchFamily="34" charset="0"/>
              </a:rPr>
              <a:t>tụy</a:t>
            </a:r>
            <a:r>
              <a:rPr lang="en-US" sz="2800" dirty="0">
                <a:latin typeface="Arial" pitchFamily="34" charset="0"/>
                <a:cs typeface="Arial" pitchFamily="34" charset="0"/>
              </a:rPr>
              <a:t> </a:t>
            </a:r>
            <a:r>
              <a:rPr lang="en-US" sz="2800" dirty="0" err="1">
                <a:latin typeface="Arial" pitchFamily="34" charset="0"/>
                <a:cs typeface="Arial" pitchFamily="34" charset="0"/>
              </a:rPr>
              <a:t>tạng</a:t>
            </a:r>
            <a:r>
              <a:rPr lang="en-US" sz="2800" dirty="0">
                <a:latin typeface="Arial" pitchFamily="34" charset="0"/>
                <a:cs typeface="Arial" pitchFamily="34" charset="0"/>
              </a:rPr>
              <a:t> </a:t>
            </a:r>
            <a:r>
              <a:rPr lang="en-US" sz="2800" dirty="0" err="1">
                <a:latin typeface="Arial" pitchFamily="34" charset="0"/>
                <a:cs typeface="Arial" pitchFamily="34" charset="0"/>
              </a:rPr>
              <a:t>giảm</a:t>
            </a:r>
            <a:r>
              <a:rPr lang="en-US" sz="2800" dirty="0">
                <a:latin typeface="Arial" pitchFamily="34" charset="0"/>
                <a:cs typeface="Arial" pitchFamily="34" charset="0"/>
              </a:rPr>
              <a:t>; </a:t>
            </a:r>
          </a:p>
          <a:p>
            <a:pPr marL="0" indent="0">
              <a:buFont typeface="Wingdings 2" pitchFamily="18" charset="2"/>
              <a:buNone/>
              <a:defRPr/>
            </a:pPr>
            <a:r>
              <a:rPr lang="en-US" sz="2800" dirty="0">
                <a:latin typeface="Arial" pitchFamily="34" charset="0"/>
                <a:cs typeface="Arial" pitchFamily="34" charset="0"/>
              </a:rPr>
              <a:t>- </a:t>
            </a:r>
            <a:r>
              <a:rPr lang="en-US" sz="2800" b="1" dirty="0" err="1">
                <a:latin typeface="Arial" pitchFamily="34" charset="0"/>
                <a:cs typeface="Arial" pitchFamily="34" charset="0"/>
              </a:rPr>
              <a:t>Sau</a:t>
            </a:r>
            <a:r>
              <a:rPr lang="en-US" sz="2800" b="1" dirty="0">
                <a:latin typeface="Arial" pitchFamily="34" charset="0"/>
                <a:cs typeface="Arial" pitchFamily="34" charset="0"/>
              </a:rPr>
              <a:t> 15 </a:t>
            </a:r>
            <a:r>
              <a:rPr lang="en-US" sz="2800" b="1" dirty="0" err="1">
                <a:latin typeface="Arial" pitchFamily="34" charset="0"/>
                <a:cs typeface="Arial" pitchFamily="34" charset="0"/>
              </a:rPr>
              <a:t>năm</a:t>
            </a:r>
            <a:r>
              <a:rPr lang="en-US" sz="2800" dirty="0">
                <a:latin typeface="Arial" pitchFamily="34" charset="0"/>
                <a:cs typeface="Arial" pitchFamily="34" charset="0"/>
              </a:rPr>
              <a:t>: </a:t>
            </a:r>
            <a:r>
              <a:rPr lang="en-US" sz="2800" dirty="0" err="1">
                <a:latin typeface="Arial" pitchFamily="34" charset="0"/>
                <a:cs typeface="Arial" pitchFamily="34" charset="0"/>
              </a:rPr>
              <a:t>nguy</a:t>
            </a:r>
            <a:r>
              <a:rPr lang="en-US" sz="2800" dirty="0">
                <a:latin typeface="Arial" pitchFamily="34" charset="0"/>
                <a:cs typeface="Arial" pitchFamily="34" charset="0"/>
              </a:rPr>
              <a:t> </a:t>
            </a:r>
            <a:r>
              <a:rPr lang="en-US" sz="2800" dirty="0" err="1">
                <a:latin typeface="Arial" pitchFamily="34" charset="0"/>
                <a:cs typeface="Arial" pitchFamily="34" charset="0"/>
              </a:rPr>
              <a:t>cơ</a:t>
            </a:r>
            <a:r>
              <a:rPr lang="en-US" sz="2800" dirty="0">
                <a:latin typeface="Arial" pitchFamily="34" charset="0"/>
                <a:cs typeface="Arial" pitchFamily="34" charset="0"/>
              </a:rPr>
              <a:t> </a:t>
            </a:r>
            <a:r>
              <a:rPr lang="en-US" sz="2800" dirty="0" err="1">
                <a:latin typeface="Arial" pitchFamily="34" charset="0"/>
                <a:cs typeface="Arial" pitchFamily="34" charset="0"/>
              </a:rPr>
              <a:t>mắc</a:t>
            </a:r>
            <a:r>
              <a:rPr lang="en-US" sz="2800" dirty="0">
                <a:latin typeface="Arial" pitchFamily="34" charset="0"/>
                <a:cs typeface="Arial" pitchFamily="34" charset="0"/>
              </a:rPr>
              <a:t> </a:t>
            </a:r>
            <a:r>
              <a:rPr lang="en-US" sz="2800" dirty="0" err="1">
                <a:latin typeface="Arial" pitchFamily="34" charset="0"/>
                <a:cs typeface="Arial" pitchFamily="34" charset="0"/>
              </a:rPr>
              <a:t>bệnh</a:t>
            </a:r>
            <a:r>
              <a:rPr lang="en-US" sz="2800" dirty="0">
                <a:latin typeface="Arial" pitchFamily="34" charset="0"/>
                <a:cs typeface="Arial" pitchFamily="34" charset="0"/>
              </a:rPr>
              <a:t> </a:t>
            </a:r>
            <a:r>
              <a:rPr lang="en-US" sz="2800" dirty="0" err="1">
                <a:latin typeface="Arial" pitchFamily="34" charset="0"/>
                <a:cs typeface="Arial" pitchFamily="34" charset="0"/>
              </a:rPr>
              <a:t>mạch</a:t>
            </a:r>
            <a:r>
              <a:rPr lang="en-US" sz="2800" dirty="0">
                <a:latin typeface="Arial" pitchFamily="34" charset="0"/>
                <a:cs typeface="Arial" pitchFamily="34" charset="0"/>
              </a:rPr>
              <a:t> </a:t>
            </a:r>
            <a:r>
              <a:rPr lang="en-US" sz="2800" dirty="0" err="1">
                <a:latin typeface="Arial" pitchFamily="34" charset="0"/>
                <a:cs typeface="Arial" pitchFamily="34" charset="0"/>
              </a:rPr>
              <a:t>vành</a:t>
            </a:r>
            <a:r>
              <a:rPr lang="en-US" sz="2800" dirty="0">
                <a:latin typeface="Arial" pitchFamily="34" charset="0"/>
                <a:cs typeface="Arial" pitchFamily="34" charset="0"/>
              </a:rPr>
              <a:t> </a:t>
            </a:r>
            <a:r>
              <a:rPr lang="en-US" sz="2800" dirty="0" err="1">
                <a:latin typeface="Arial" pitchFamily="34" charset="0"/>
                <a:cs typeface="Arial" pitchFamily="34" charset="0"/>
              </a:rPr>
              <a:t>giảm</a:t>
            </a:r>
            <a:r>
              <a:rPr lang="en-US" sz="2800" dirty="0">
                <a:latin typeface="Arial" pitchFamily="34" charset="0"/>
                <a:cs typeface="Arial" pitchFamily="34" charset="0"/>
              </a:rPr>
              <a:t> 100%.</a:t>
            </a:r>
          </a:p>
          <a:p>
            <a:pPr>
              <a:defRPr/>
            </a:pPr>
            <a:endParaRPr lang="en-US" sz="2800" dirty="0">
              <a:latin typeface="Arial" pitchFamily="34" charset="0"/>
              <a:cs typeface="Arial"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914400" y="914400"/>
            <a:ext cx="7696200" cy="457200"/>
          </a:xfrm>
        </p:spPr>
        <p:txBody>
          <a:bodyPr/>
          <a:lstStyle/>
          <a:p>
            <a:pPr algn="just"/>
            <a:r>
              <a:rPr lang="en-US" sz="3200" b="1" i="1" smtClean="0"/>
              <a:t> </a:t>
            </a:r>
            <a:br>
              <a:rPr lang="en-US" sz="3200" b="1" i="1" smtClean="0"/>
            </a:br>
            <a:r>
              <a:rPr lang="en-US" sz="3200" b="1" i="1" smtClean="0"/>
              <a:t/>
            </a:r>
            <a:br>
              <a:rPr lang="en-US" sz="3200" b="1" i="1" smtClean="0"/>
            </a:br>
            <a:r>
              <a:rPr lang="en-US" sz="3200" b="1" i="1" smtClean="0"/>
              <a:t/>
            </a:r>
            <a:br>
              <a:rPr lang="en-US" sz="3200" b="1" i="1" smtClean="0"/>
            </a:br>
            <a:r>
              <a:rPr lang="en-US" sz="3200" b="1" i="1" smtClean="0"/>
              <a:t/>
            </a:r>
            <a:br>
              <a:rPr lang="en-US" sz="3200" b="1" i="1" smtClean="0"/>
            </a:br>
            <a:r>
              <a:rPr lang="en-US" sz="3200" b="1" i="1" smtClean="0"/>
              <a:t/>
            </a:r>
            <a:br>
              <a:rPr lang="en-US" sz="3200" b="1" i="1" smtClean="0"/>
            </a:br>
            <a:r>
              <a:rPr lang="en-US" sz="3200" b="1" i="1" smtClean="0">
                <a:solidFill>
                  <a:srgbClr val="D34817"/>
                </a:solidFill>
              </a:rPr>
              <a:t>Đối với người đã bị bệnh do hút thuốc lá</a:t>
            </a:r>
            <a:r>
              <a:rPr lang="en-US" sz="3200" b="1" i="1" smtClean="0"/>
              <a:t> </a:t>
            </a:r>
            <a:r>
              <a:rPr lang="en-US" sz="3200" smtClean="0"/>
              <a:t/>
            </a:r>
            <a:br>
              <a:rPr lang="en-US" sz="3200" smtClean="0"/>
            </a:br>
            <a:endParaRPr lang="en-US" sz="3200" smtClean="0"/>
          </a:p>
        </p:txBody>
      </p:sp>
      <p:sp>
        <p:nvSpPr>
          <p:cNvPr id="3" name="Content Placeholder 2"/>
          <p:cNvSpPr>
            <a:spLocks noGrp="1"/>
          </p:cNvSpPr>
          <p:nvPr>
            <p:ph idx="1"/>
          </p:nvPr>
        </p:nvSpPr>
        <p:spPr>
          <a:xfrm>
            <a:off x="685800" y="1295400"/>
            <a:ext cx="8077200" cy="4953000"/>
          </a:xfrm>
        </p:spPr>
        <p:txBody>
          <a:bodyPr/>
          <a:lstStyle/>
          <a:p>
            <a:pPr marL="0" indent="0">
              <a:buFont typeface="Wingdings 2" pitchFamily="18" charset="2"/>
              <a:buNone/>
              <a:defRPr/>
            </a:pPr>
            <a:r>
              <a:rPr lang="en-US" b="1" dirty="0" smtClean="0"/>
              <a:t>- </a:t>
            </a:r>
            <a:r>
              <a:rPr lang="en-US" b="1" dirty="0" err="1" smtClean="0"/>
              <a:t>Bệnh</a:t>
            </a:r>
            <a:r>
              <a:rPr lang="en-US" b="1" dirty="0" smtClean="0"/>
              <a:t> </a:t>
            </a:r>
            <a:r>
              <a:rPr lang="en-US" b="1" dirty="0" err="1"/>
              <a:t>nhân</a:t>
            </a:r>
            <a:r>
              <a:rPr lang="en-US" b="1" dirty="0"/>
              <a:t> </a:t>
            </a:r>
            <a:r>
              <a:rPr lang="en-US" b="1" dirty="0" err="1"/>
              <a:t>tim</a:t>
            </a:r>
            <a:r>
              <a:rPr lang="en-US" b="1" dirty="0"/>
              <a:t> </a:t>
            </a:r>
            <a:r>
              <a:rPr lang="en-US" b="1" dirty="0" err="1"/>
              <a:t>mạch</a:t>
            </a:r>
            <a:r>
              <a:rPr lang="en-US" dirty="0"/>
              <a:t>: </a:t>
            </a:r>
            <a:r>
              <a:rPr lang="en-US" dirty="0" err="1"/>
              <a:t>giảm</a:t>
            </a:r>
            <a:r>
              <a:rPr lang="en-US" dirty="0"/>
              <a:t> </a:t>
            </a:r>
            <a:r>
              <a:rPr lang="en-US" dirty="0" err="1"/>
              <a:t>đáng</a:t>
            </a:r>
            <a:r>
              <a:rPr lang="en-US" dirty="0"/>
              <a:t> </a:t>
            </a:r>
            <a:r>
              <a:rPr lang="en-US" dirty="0" err="1"/>
              <a:t>kể</a:t>
            </a:r>
            <a:r>
              <a:rPr lang="en-US" dirty="0"/>
              <a:t> </a:t>
            </a:r>
            <a:r>
              <a:rPr lang="en-US" dirty="0" err="1"/>
              <a:t>nguy</a:t>
            </a:r>
            <a:r>
              <a:rPr lang="en-US" dirty="0"/>
              <a:t> </a:t>
            </a:r>
            <a:r>
              <a:rPr lang="en-US" dirty="0" err="1"/>
              <a:t>cơ</a:t>
            </a:r>
            <a:r>
              <a:rPr lang="en-US" dirty="0"/>
              <a:t> </a:t>
            </a:r>
            <a:r>
              <a:rPr lang="en-US" dirty="0" err="1"/>
              <a:t>tái</a:t>
            </a:r>
            <a:r>
              <a:rPr lang="en-US" dirty="0"/>
              <a:t> </a:t>
            </a:r>
            <a:r>
              <a:rPr lang="en-US" dirty="0" err="1"/>
              <a:t>nhồi</a:t>
            </a:r>
            <a:r>
              <a:rPr lang="en-US" dirty="0"/>
              <a:t> </a:t>
            </a:r>
            <a:r>
              <a:rPr lang="en-US" dirty="0" err="1"/>
              <a:t>máu</a:t>
            </a:r>
            <a:r>
              <a:rPr lang="en-US" dirty="0"/>
              <a:t> </a:t>
            </a:r>
            <a:r>
              <a:rPr lang="en-US" dirty="0" err="1"/>
              <a:t>cơ</a:t>
            </a:r>
            <a:r>
              <a:rPr lang="en-US" dirty="0"/>
              <a:t> </a:t>
            </a:r>
            <a:r>
              <a:rPr lang="en-US" dirty="0" err="1"/>
              <a:t>tim</a:t>
            </a:r>
            <a:r>
              <a:rPr lang="en-US" dirty="0"/>
              <a:t>, </a:t>
            </a:r>
            <a:r>
              <a:rPr lang="en-US" dirty="0" err="1"/>
              <a:t>nguy</a:t>
            </a:r>
            <a:r>
              <a:rPr lang="en-US" dirty="0"/>
              <a:t> </a:t>
            </a:r>
            <a:r>
              <a:rPr lang="en-US" dirty="0" err="1"/>
              <a:t>cơ</a:t>
            </a:r>
            <a:r>
              <a:rPr lang="en-US" dirty="0"/>
              <a:t> tai </a:t>
            </a:r>
            <a:r>
              <a:rPr lang="en-US" dirty="0" err="1"/>
              <a:t>biến</a:t>
            </a:r>
            <a:r>
              <a:rPr lang="en-US" dirty="0"/>
              <a:t> </a:t>
            </a:r>
            <a:r>
              <a:rPr lang="en-US" dirty="0" err="1"/>
              <a:t>mạch</a:t>
            </a:r>
            <a:r>
              <a:rPr lang="en-US" dirty="0"/>
              <a:t> </a:t>
            </a:r>
            <a:r>
              <a:rPr lang="en-US" dirty="0" err="1"/>
              <a:t>máu</a:t>
            </a:r>
            <a:r>
              <a:rPr lang="en-US" dirty="0"/>
              <a:t> </a:t>
            </a:r>
            <a:r>
              <a:rPr lang="en-US" dirty="0" err="1"/>
              <a:t>não,tăng</a:t>
            </a:r>
            <a:r>
              <a:rPr lang="en-US" dirty="0"/>
              <a:t> </a:t>
            </a:r>
            <a:r>
              <a:rPr lang="en-US" dirty="0" err="1"/>
              <a:t>tỷ</a:t>
            </a:r>
            <a:r>
              <a:rPr lang="en-US" dirty="0"/>
              <a:t> </a:t>
            </a:r>
            <a:r>
              <a:rPr lang="en-US" dirty="0" err="1"/>
              <a:t>lệ</a:t>
            </a:r>
            <a:r>
              <a:rPr lang="en-US" dirty="0"/>
              <a:t> </a:t>
            </a:r>
            <a:r>
              <a:rPr lang="en-US" dirty="0" err="1"/>
              <a:t>thành</a:t>
            </a:r>
            <a:r>
              <a:rPr lang="en-US" dirty="0"/>
              <a:t> </a:t>
            </a:r>
            <a:r>
              <a:rPr lang="en-US" dirty="0" err="1"/>
              <a:t>công</a:t>
            </a:r>
            <a:r>
              <a:rPr lang="en-US" dirty="0"/>
              <a:t> </a:t>
            </a:r>
            <a:r>
              <a:rPr lang="en-US" dirty="0" err="1"/>
              <a:t>của</a:t>
            </a:r>
            <a:r>
              <a:rPr lang="en-US" dirty="0"/>
              <a:t> </a:t>
            </a:r>
            <a:r>
              <a:rPr lang="en-US" dirty="0" err="1"/>
              <a:t>phẫu</a:t>
            </a:r>
            <a:r>
              <a:rPr lang="en-US" dirty="0"/>
              <a:t> </a:t>
            </a:r>
            <a:r>
              <a:rPr lang="en-US" dirty="0" err="1"/>
              <a:t>thuật</a:t>
            </a:r>
            <a:r>
              <a:rPr lang="en-US" dirty="0"/>
              <a:t> </a:t>
            </a:r>
            <a:r>
              <a:rPr lang="en-US" dirty="0" err="1"/>
              <a:t>mạch</a:t>
            </a:r>
            <a:r>
              <a:rPr lang="en-US" dirty="0"/>
              <a:t> </a:t>
            </a:r>
            <a:r>
              <a:rPr lang="en-US" dirty="0" err="1"/>
              <a:t>vành</a:t>
            </a:r>
            <a:r>
              <a:rPr lang="en-US" dirty="0"/>
              <a:t>, </a:t>
            </a:r>
            <a:r>
              <a:rPr lang="en-US" dirty="0" err="1"/>
              <a:t>giảm</a:t>
            </a:r>
            <a:r>
              <a:rPr lang="en-US" dirty="0"/>
              <a:t> </a:t>
            </a:r>
            <a:r>
              <a:rPr lang="en-US" dirty="0" err="1"/>
              <a:t>mức</a:t>
            </a:r>
            <a:r>
              <a:rPr lang="en-US" dirty="0"/>
              <a:t> </a:t>
            </a:r>
            <a:r>
              <a:rPr lang="en-US" dirty="0" err="1"/>
              <a:t>độ</a:t>
            </a:r>
            <a:r>
              <a:rPr lang="en-US" dirty="0"/>
              <a:t> </a:t>
            </a:r>
            <a:r>
              <a:rPr lang="en-US" dirty="0" err="1"/>
              <a:t>nặng</a:t>
            </a:r>
            <a:r>
              <a:rPr lang="en-US" dirty="0"/>
              <a:t> </a:t>
            </a:r>
            <a:r>
              <a:rPr lang="en-US" dirty="0" err="1"/>
              <a:t>tăng</a:t>
            </a:r>
            <a:r>
              <a:rPr lang="en-US" dirty="0"/>
              <a:t> </a:t>
            </a:r>
            <a:r>
              <a:rPr lang="en-US" dirty="0" err="1"/>
              <a:t>huyết</a:t>
            </a:r>
            <a:r>
              <a:rPr lang="en-US" dirty="0"/>
              <a:t> </a:t>
            </a:r>
            <a:r>
              <a:rPr lang="en-US" dirty="0" err="1"/>
              <a:t>áp</a:t>
            </a:r>
            <a:r>
              <a:rPr lang="en-US" dirty="0"/>
              <a:t>; </a:t>
            </a:r>
          </a:p>
          <a:p>
            <a:pPr marL="0" indent="0" algn="just">
              <a:buFont typeface="Wingdings 2" pitchFamily="18" charset="2"/>
              <a:buNone/>
              <a:defRPr/>
            </a:pPr>
            <a:r>
              <a:rPr lang="en-US" dirty="0"/>
              <a:t>- </a:t>
            </a:r>
            <a:r>
              <a:rPr lang="en-US" b="1" dirty="0" err="1"/>
              <a:t>Bệnh</a:t>
            </a:r>
            <a:r>
              <a:rPr lang="en-US" b="1" dirty="0"/>
              <a:t> </a:t>
            </a:r>
            <a:r>
              <a:rPr lang="en-US" b="1" dirty="0" err="1"/>
              <a:t>nhân</a:t>
            </a:r>
            <a:r>
              <a:rPr lang="en-US" b="1" dirty="0"/>
              <a:t> </a:t>
            </a:r>
            <a:r>
              <a:rPr lang="en-US" b="1" dirty="0" err="1"/>
              <a:t>hô</a:t>
            </a:r>
            <a:r>
              <a:rPr lang="en-US" b="1" dirty="0"/>
              <a:t> </a:t>
            </a:r>
            <a:r>
              <a:rPr lang="en-US" b="1" dirty="0" err="1"/>
              <a:t>hấp</a:t>
            </a:r>
            <a:r>
              <a:rPr lang="en-US" dirty="0"/>
              <a:t>: </a:t>
            </a:r>
            <a:r>
              <a:rPr lang="en-US" dirty="0" err="1"/>
              <a:t>giảm</a:t>
            </a:r>
            <a:r>
              <a:rPr lang="en-US" dirty="0"/>
              <a:t> </a:t>
            </a:r>
            <a:r>
              <a:rPr lang="en-US" dirty="0" err="1"/>
              <a:t>tốc</a:t>
            </a:r>
            <a:r>
              <a:rPr lang="en-US" dirty="0"/>
              <a:t> </a:t>
            </a:r>
            <a:r>
              <a:rPr lang="en-US" dirty="0" err="1"/>
              <a:t>độ</a:t>
            </a:r>
            <a:r>
              <a:rPr lang="en-US" dirty="0"/>
              <a:t> </a:t>
            </a:r>
            <a:r>
              <a:rPr lang="en-US" dirty="0" err="1"/>
              <a:t>suy</a:t>
            </a:r>
            <a:r>
              <a:rPr lang="en-US" dirty="0"/>
              <a:t> </a:t>
            </a:r>
            <a:r>
              <a:rPr lang="en-US" dirty="0" err="1"/>
              <a:t>giảm</a:t>
            </a:r>
            <a:r>
              <a:rPr lang="en-US" dirty="0"/>
              <a:t> </a:t>
            </a:r>
            <a:r>
              <a:rPr lang="en-US" dirty="0" err="1"/>
              <a:t>chức</a:t>
            </a:r>
            <a:r>
              <a:rPr lang="en-US" dirty="0"/>
              <a:t> </a:t>
            </a:r>
            <a:r>
              <a:rPr lang="en-US" dirty="0" err="1"/>
              <a:t>năng</a:t>
            </a:r>
            <a:r>
              <a:rPr lang="en-US" dirty="0"/>
              <a:t> </a:t>
            </a:r>
            <a:r>
              <a:rPr lang="en-US" dirty="0" err="1"/>
              <a:t>phổi</a:t>
            </a:r>
            <a:r>
              <a:rPr lang="en-US" dirty="0"/>
              <a:t>, </a:t>
            </a:r>
            <a:r>
              <a:rPr lang="en-US" dirty="0" err="1"/>
              <a:t>chức</a:t>
            </a:r>
            <a:r>
              <a:rPr lang="en-US" dirty="0"/>
              <a:t> </a:t>
            </a:r>
            <a:r>
              <a:rPr lang="en-US" dirty="0" err="1"/>
              <a:t>năng</a:t>
            </a:r>
            <a:r>
              <a:rPr lang="en-US" dirty="0"/>
              <a:t> </a:t>
            </a:r>
            <a:r>
              <a:rPr lang="en-US" dirty="0" err="1"/>
              <a:t>phổi</a:t>
            </a:r>
            <a:r>
              <a:rPr lang="en-US" dirty="0"/>
              <a:t> </a:t>
            </a:r>
            <a:r>
              <a:rPr lang="en-US" dirty="0" err="1"/>
              <a:t>cải</a:t>
            </a:r>
            <a:r>
              <a:rPr lang="en-US" dirty="0"/>
              <a:t> </a:t>
            </a:r>
            <a:r>
              <a:rPr lang="en-US" dirty="0" err="1"/>
              <a:t>thiện</a:t>
            </a:r>
            <a:r>
              <a:rPr lang="en-US" dirty="0"/>
              <a:t> </a:t>
            </a:r>
            <a:r>
              <a:rPr lang="en-US" dirty="0" err="1"/>
              <a:t>sau</a:t>
            </a:r>
            <a:r>
              <a:rPr lang="en-US" dirty="0"/>
              <a:t> </a:t>
            </a:r>
            <a:r>
              <a:rPr lang="en-US" dirty="0" err="1"/>
              <a:t>cai</a:t>
            </a:r>
            <a:r>
              <a:rPr lang="en-US" dirty="0"/>
              <a:t> </a:t>
            </a:r>
            <a:r>
              <a:rPr lang="en-US" dirty="0" err="1"/>
              <a:t>thuốc</a:t>
            </a:r>
            <a:r>
              <a:rPr lang="en-US" dirty="0"/>
              <a:t> </a:t>
            </a:r>
            <a:r>
              <a:rPr lang="en-US" dirty="0" err="1"/>
              <a:t>lá</a:t>
            </a:r>
            <a:r>
              <a:rPr lang="en-US" dirty="0"/>
              <a:t> ở </a:t>
            </a:r>
            <a:r>
              <a:rPr lang="en-US" dirty="0" err="1"/>
              <a:t>người</a:t>
            </a:r>
            <a:r>
              <a:rPr lang="en-US" dirty="0"/>
              <a:t> </a:t>
            </a:r>
            <a:r>
              <a:rPr lang="en-US" dirty="0" err="1"/>
              <a:t>trẻ</a:t>
            </a:r>
            <a:r>
              <a:rPr lang="en-US" dirty="0"/>
              <a:t>, </a:t>
            </a:r>
            <a:r>
              <a:rPr lang="en-US" dirty="0" err="1"/>
              <a:t>giảm</a:t>
            </a:r>
            <a:r>
              <a:rPr lang="en-US" dirty="0"/>
              <a:t> </a:t>
            </a:r>
            <a:r>
              <a:rPr lang="en-US" dirty="0" err="1"/>
              <a:t>triệu</a:t>
            </a:r>
            <a:r>
              <a:rPr lang="en-US" dirty="0"/>
              <a:t> </a:t>
            </a:r>
            <a:r>
              <a:rPr lang="en-US" dirty="0" err="1"/>
              <a:t>chứng</a:t>
            </a:r>
            <a:r>
              <a:rPr lang="en-US" dirty="0"/>
              <a:t> ho ở </a:t>
            </a:r>
            <a:r>
              <a:rPr lang="en-US" dirty="0" err="1"/>
              <a:t>bệnh</a:t>
            </a:r>
            <a:r>
              <a:rPr lang="en-US" dirty="0"/>
              <a:t> </a:t>
            </a:r>
            <a:r>
              <a:rPr lang="en-US" dirty="0" err="1"/>
              <a:t>nhân</a:t>
            </a:r>
            <a:r>
              <a:rPr lang="en-US" dirty="0"/>
              <a:t> </a:t>
            </a:r>
            <a:r>
              <a:rPr lang="en-US" dirty="0" err="1"/>
              <a:t>bệnh</a:t>
            </a:r>
            <a:r>
              <a:rPr lang="en-US" dirty="0"/>
              <a:t> </a:t>
            </a:r>
            <a:r>
              <a:rPr lang="en-US" dirty="0" err="1"/>
              <a:t>phổi</a:t>
            </a:r>
            <a:r>
              <a:rPr lang="en-US" dirty="0"/>
              <a:t> </a:t>
            </a:r>
            <a:r>
              <a:rPr lang="en-US" dirty="0" err="1"/>
              <a:t>tắc</a:t>
            </a:r>
            <a:r>
              <a:rPr lang="en-US" dirty="0"/>
              <a:t> </a:t>
            </a:r>
            <a:r>
              <a:rPr lang="en-US" dirty="0" err="1"/>
              <a:t>nghẽn</a:t>
            </a:r>
            <a:r>
              <a:rPr lang="en-US" dirty="0"/>
              <a:t> </a:t>
            </a:r>
            <a:r>
              <a:rPr lang="en-US" dirty="0" err="1"/>
              <a:t>mạn</a:t>
            </a:r>
            <a:r>
              <a:rPr lang="en-US" dirty="0"/>
              <a:t> </a:t>
            </a:r>
            <a:r>
              <a:rPr lang="en-US" dirty="0" err="1"/>
              <a:t>tính</a:t>
            </a:r>
            <a:r>
              <a:rPr lang="en-US" dirty="0"/>
              <a:t>, </a:t>
            </a:r>
            <a:r>
              <a:rPr lang="en-US" dirty="0" err="1"/>
              <a:t>giảm</a:t>
            </a:r>
            <a:r>
              <a:rPr lang="en-US" dirty="0"/>
              <a:t> </a:t>
            </a:r>
            <a:r>
              <a:rPr lang="en-US" dirty="0" err="1"/>
              <a:t>tốc</a:t>
            </a:r>
            <a:r>
              <a:rPr lang="en-US" dirty="0"/>
              <a:t> </a:t>
            </a:r>
            <a:r>
              <a:rPr lang="en-US" dirty="0" err="1"/>
              <a:t>độ</a:t>
            </a:r>
            <a:r>
              <a:rPr lang="en-US" dirty="0"/>
              <a:t> </a:t>
            </a:r>
            <a:r>
              <a:rPr lang="en-US" dirty="0" err="1"/>
              <a:t>tiến</a:t>
            </a:r>
            <a:r>
              <a:rPr lang="en-US" dirty="0"/>
              <a:t> </a:t>
            </a:r>
            <a:r>
              <a:rPr lang="en-US" dirty="0" err="1"/>
              <a:t>triển</a:t>
            </a:r>
            <a:r>
              <a:rPr lang="en-US" dirty="0"/>
              <a:t> </a:t>
            </a:r>
            <a:r>
              <a:rPr lang="en-US" dirty="0" err="1"/>
              <a:t>của</a:t>
            </a:r>
            <a:r>
              <a:rPr lang="en-US" dirty="0"/>
              <a:t> </a:t>
            </a:r>
            <a:r>
              <a:rPr lang="en-US" dirty="0" err="1"/>
              <a:t>ung</a:t>
            </a:r>
            <a:r>
              <a:rPr lang="en-US" dirty="0"/>
              <a:t> </a:t>
            </a:r>
            <a:r>
              <a:rPr lang="en-US" dirty="0" err="1"/>
              <a:t>thư</a:t>
            </a:r>
            <a:r>
              <a:rPr lang="en-US" dirty="0"/>
              <a:t> </a:t>
            </a:r>
            <a:r>
              <a:rPr lang="en-US" dirty="0" err="1"/>
              <a:t>phổi</a:t>
            </a:r>
            <a:r>
              <a:rPr lang="en-US" dirty="0"/>
              <a:t>,</a:t>
            </a:r>
          </a:p>
          <a:p>
            <a:pPr marL="0" indent="0">
              <a:buFont typeface="Wingdings 2" pitchFamily="18" charset="2"/>
              <a:buNone/>
              <a:defRPr/>
            </a:pPr>
            <a:r>
              <a:rPr lang="en-US" dirty="0"/>
              <a:t>- </a:t>
            </a:r>
            <a:r>
              <a:rPr lang="en-US" b="1" dirty="0" err="1"/>
              <a:t>Bệnh</a:t>
            </a:r>
            <a:r>
              <a:rPr lang="en-US" b="1" dirty="0"/>
              <a:t> </a:t>
            </a:r>
            <a:r>
              <a:rPr lang="en-US" b="1" dirty="0" err="1"/>
              <a:t>nhân</a:t>
            </a:r>
            <a:r>
              <a:rPr lang="en-US" b="1" dirty="0"/>
              <a:t> </a:t>
            </a:r>
            <a:r>
              <a:rPr lang="en-US" b="1" dirty="0" err="1"/>
              <a:t>ung</a:t>
            </a:r>
            <a:r>
              <a:rPr lang="en-US" b="1" dirty="0"/>
              <a:t> </a:t>
            </a:r>
            <a:r>
              <a:rPr lang="en-US" b="1" dirty="0" err="1"/>
              <a:t>thư</a:t>
            </a:r>
            <a:r>
              <a:rPr lang="en-US" dirty="0"/>
              <a:t>: </a:t>
            </a:r>
            <a:r>
              <a:rPr lang="en-US" dirty="0" err="1"/>
              <a:t>tốc</a:t>
            </a:r>
            <a:r>
              <a:rPr lang="en-US" dirty="0"/>
              <a:t> </a:t>
            </a:r>
            <a:r>
              <a:rPr lang="en-US" dirty="0" err="1"/>
              <a:t>độ</a:t>
            </a:r>
            <a:r>
              <a:rPr lang="en-US" dirty="0"/>
              <a:t> </a:t>
            </a:r>
            <a:r>
              <a:rPr lang="en-US" dirty="0" err="1"/>
              <a:t>phát</a:t>
            </a:r>
            <a:r>
              <a:rPr lang="en-US" dirty="0"/>
              <a:t> </a:t>
            </a:r>
            <a:r>
              <a:rPr lang="en-US" dirty="0" err="1"/>
              <a:t>triển</a:t>
            </a:r>
            <a:r>
              <a:rPr lang="en-US" dirty="0"/>
              <a:t> </a:t>
            </a:r>
            <a:r>
              <a:rPr lang="en-US" dirty="0" err="1"/>
              <a:t>của</a:t>
            </a:r>
            <a:r>
              <a:rPr lang="en-US" dirty="0"/>
              <a:t> </a:t>
            </a:r>
            <a:r>
              <a:rPr lang="en-US" dirty="0" err="1"/>
              <a:t>tế</a:t>
            </a:r>
            <a:r>
              <a:rPr lang="en-US" dirty="0"/>
              <a:t> </a:t>
            </a:r>
            <a:r>
              <a:rPr lang="en-US" dirty="0" err="1"/>
              <a:t>bào</a:t>
            </a:r>
            <a:r>
              <a:rPr lang="en-US" dirty="0"/>
              <a:t> </a:t>
            </a:r>
            <a:r>
              <a:rPr lang="en-US" dirty="0" err="1"/>
              <a:t>ung</a:t>
            </a:r>
            <a:r>
              <a:rPr lang="en-US" dirty="0"/>
              <a:t> </a:t>
            </a:r>
            <a:r>
              <a:rPr lang="en-US" dirty="0" err="1"/>
              <a:t>thư</a:t>
            </a:r>
            <a:r>
              <a:rPr lang="en-US" dirty="0"/>
              <a:t> </a:t>
            </a:r>
            <a:r>
              <a:rPr lang="en-US" dirty="0" err="1"/>
              <a:t>chậm</a:t>
            </a:r>
            <a:r>
              <a:rPr lang="en-US" dirty="0"/>
              <a:t> </a:t>
            </a:r>
            <a:r>
              <a:rPr lang="en-US" dirty="0" err="1"/>
              <a:t>hơn</a:t>
            </a:r>
            <a:r>
              <a:rPr lang="en-US" dirty="0"/>
              <a:t> </a:t>
            </a:r>
            <a:r>
              <a:rPr lang="en-US" dirty="0" err="1" smtClean="0"/>
              <a:t>người</a:t>
            </a:r>
            <a:r>
              <a:rPr lang="en-US" dirty="0" smtClean="0"/>
              <a:t> </a:t>
            </a:r>
            <a:r>
              <a:rPr lang="en-US" dirty="0" err="1" smtClean="0"/>
              <a:t>tiếp</a:t>
            </a:r>
            <a:r>
              <a:rPr lang="en-US" dirty="0" smtClean="0"/>
              <a:t> </a:t>
            </a:r>
            <a:r>
              <a:rPr lang="en-US" dirty="0" err="1"/>
              <a:t>tục</a:t>
            </a:r>
            <a:r>
              <a:rPr lang="en-US" dirty="0"/>
              <a:t> </a:t>
            </a:r>
            <a:r>
              <a:rPr lang="en-US" dirty="0" err="1"/>
              <a:t>hút</a:t>
            </a:r>
            <a:r>
              <a:rPr lang="en-US" dirty="0"/>
              <a:t> </a:t>
            </a:r>
            <a:r>
              <a:rPr lang="en-US" dirty="0" err="1"/>
              <a:t>thuốc</a:t>
            </a:r>
            <a:r>
              <a:rPr lang="en-US" dirty="0"/>
              <a:t> </a:t>
            </a:r>
            <a:r>
              <a:rPr lang="en-US" dirty="0" err="1"/>
              <a:t>lá</a:t>
            </a:r>
            <a:r>
              <a:rPr lang="en-US" dirty="0"/>
              <a:t>.</a:t>
            </a:r>
          </a:p>
          <a:p>
            <a:pPr algn="just">
              <a:defRPr/>
            </a:pP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Users\Hiep Trinh Van\Downloads\thoi-quen-tot-tang-cuong-sinh-ly-cho-phai-manh-0fcf8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4063" y="0"/>
            <a:ext cx="5849937"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1"/>
          <p:cNvSpPr>
            <a:spLocks noChangeArrowheads="1"/>
          </p:cNvSpPr>
          <p:nvPr/>
        </p:nvSpPr>
        <p:spPr bwMode="auto">
          <a:xfrm>
            <a:off x="1752600" y="5791200"/>
            <a:ext cx="655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ea typeface="ＭＳ Ｐゴシック" pitchFamily="34" charset="-128"/>
              </a:rPr>
              <a:t>VÀ CỐ GẮNG TỪ BỎ THUỐC LÁ</a:t>
            </a:r>
            <a:endParaRPr lang="en-US" sz="2800"/>
          </a:p>
        </p:txBody>
      </p:sp>
      <p:sp>
        <p:nvSpPr>
          <p:cNvPr id="64516" name="Rectangle 5"/>
          <p:cNvSpPr>
            <a:spLocks noChangeArrowheads="1"/>
          </p:cNvSpPr>
          <p:nvPr/>
        </p:nvSpPr>
        <p:spPr bwMode="auto">
          <a:xfrm>
            <a:off x="381000" y="3962400"/>
            <a:ext cx="37163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2800" b="1">
                <a:ea typeface="ＭＳ Ｐゴシック" pitchFamily="34" charset="-128"/>
              </a:rPr>
              <a:t>NẾU ĐÃ HÚT THÌ BỎ</a:t>
            </a:r>
          </a:p>
        </p:txBody>
      </p:sp>
      <p:sp>
        <p:nvSpPr>
          <p:cNvPr id="64517" name="Rectangle 6"/>
          <p:cNvSpPr>
            <a:spLocks noChangeArrowheads="1"/>
          </p:cNvSpPr>
          <p:nvPr/>
        </p:nvSpPr>
        <p:spPr bwMode="auto">
          <a:xfrm>
            <a:off x="685800" y="4953000"/>
            <a:ext cx="5681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2800" b="1">
                <a:ea typeface="ＭＳ Ｐゴシック" pitchFamily="34" charset="-128"/>
              </a:rPr>
              <a:t>NẾU CHƯA BỎ ĐƯỢC THÌ GiẢM</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304800"/>
            <a:ext cx="8229600" cy="762000"/>
          </a:xfrm>
        </p:spPr>
        <p:txBody>
          <a:bodyPr>
            <a:normAutofit/>
          </a:bodyPr>
          <a:lstStyle/>
          <a:p>
            <a:pPr algn="ctr" eaLnBrk="1" fontAlgn="auto" hangingPunct="1">
              <a:spcAft>
                <a:spcPts val="0"/>
              </a:spcAft>
              <a:defRPr/>
            </a:pPr>
            <a:r>
              <a:rPr lang="en-US" sz="2500" b="1" dirty="0" err="1" smtClean="0">
                <a:latin typeface="Arial" pitchFamily="34" charset="0"/>
                <a:ea typeface="+mn-ea"/>
                <a:cs typeface="Arial" pitchFamily="34" charset="0"/>
              </a:rPr>
              <a:t>TÌNH</a:t>
            </a:r>
            <a:r>
              <a:rPr lang="en-US" sz="2500" b="1" dirty="0" smtClean="0">
                <a:latin typeface="Arial" pitchFamily="34" charset="0"/>
                <a:ea typeface="+mn-ea"/>
                <a:cs typeface="Arial" pitchFamily="34" charset="0"/>
              </a:rPr>
              <a:t> </a:t>
            </a:r>
            <a:r>
              <a:rPr lang="en-US" sz="2500" b="1" dirty="0" err="1" smtClean="0">
                <a:latin typeface="Arial" pitchFamily="34" charset="0"/>
                <a:ea typeface="+mn-ea"/>
                <a:cs typeface="Arial" pitchFamily="34" charset="0"/>
              </a:rPr>
              <a:t>HÌNH</a:t>
            </a:r>
            <a:r>
              <a:rPr lang="en-US" sz="2500" b="1" dirty="0" smtClean="0">
                <a:latin typeface="Arial" pitchFamily="34" charset="0"/>
                <a:ea typeface="+mn-ea"/>
                <a:cs typeface="Arial" pitchFamily="34" charset="0"/>
              </a:rPr>
              <a:t> </a:t>
            </a:r>
            <a:r>
              <a:rPr lang="en-US" sz="2500" b="1" dirty="0" err="1" smtClean="0">
                <a:latin typeface="Arial" pitchFamily="34" charset="0"/>
                <a:ea typeface="+mn-ea"/>
                <a:cs typeface="Arial" pitchFamily="34" charset="0"/>
              </a:rPr>
              <a:t>SỬ</a:t>
            </a:r>
            <a:r>
              <a:rPr lang="en-US" sz="2500" b="1" dirty="0" smtClean="0">
                <a:latin typeface="Arial" pitchFamily="34" charset="0"/>
                <a:ea typeface="+mn-ea"/>
                <a:cs typeface="Arial" pitchFamily="34" charset="0"/>
              </a:rPr>
              <a:t> </a:t>
            </a:r>
            <a:r>
              <a:rPr lang="en-US" sz="2500" b="1" dirty="0" err="1" smtClean="0">
                <a:latin typeface="Arial" pitchFamily="34" charset="0"/>
                <a:ea typeface="+mn-ea"/>
                <a:cs typeface="Arial" pitchFamily="34" charset="0"/>
              </a:rPr>
              <a:t>DỤNG</a:t>
            </a:r>
            <a:r>
              <a:rPr lang="en-US" sz="2500" b="1" dirty="0" smtClean="0">
                <a:latin typeface="Arial" pitchFamily="34" charset="0"/>
                <a:ea typeface="+mn-ea"/>
                <a:cs typeface="Arial" pitchFamily="34" charset="0"/>
              </a:rPr>
              <a:t> </a:t>
            </a:r>
            <a:r>
              <a:rPr lang="en-US" sz="2500" b="1" dirty="0" err="1" smtClean="0">
                <a:latin typeface="Arial" pitchFamily="34" charset="0"/>
                <a:ea typeface="+mn-ea"/>
                <a:cs typeface="Arial" pitchFamily="34" charset="0"/>
              </a:rPr>
              <a:t>THUỐC</a:t>
            </a:r>
            <a:r>
              <a:rPr lang="en-US" sz="2500" b="1" dirty="0" smtClean="0">
                <a:latin typeface="Arial" pitchFamily="34" charset="0"/>
                <a:ea typeface="+mn-ea"/>
                <a:cs typeface="Arial" pitchFamily="34" charset="0"/>
              </a:rPr>
              <a:t> </a:t>
            </a:r>
            <a:r>
              <a:rPr lang="en-US" sz="2500" b="1" dirty="0" err="1" smtClean="0">
                <a:latin typeface="Arial" pitchFamily="34" charset="0"/>
                <a:ea typeface="+mn-ea"/>
                <a:cs typeface="Arial" pitchFamily="34" charset="0"/>
              </a:rPr>
              <a:t>LÁ</a:t>
            </a:r>
            <a:r>
              <a:rPr lang="en-US" sz="2500" b="1" dirty="0" smtClean="0">
                <a:latin typeface="Arial" pitchFamily="34" charset="0"/>
                <a:ea typeface="+mn-ea"/>
                <a:cs typeface="Arial" pitchFamily="34" charset="0"/>
              </a:rPr>
              <a:t> </a:t>
            </a:r>
            <a:r>
              <a:rPr lang="en-US" sz="2500" b="1" dirty="0" err="1" smtClean="0">
                <a:latin typeface="Arial" pitchFamily="34" charset="0"/>
                <a:ea typeface="+mn-ea"/>
                <a:cs typeface="Arial" pitchFamily="34" charset="0"/>
              </a:rPr>
              <a:t>TẠI</a:t>
            </a:r>
            <a:r>
              <a:rPr lang="en-US" sz="2500" b="1" dirty="0" smtClean="0">
                <a:latin typeface="Arial" pitchFamily="34" charset="0"/>
                <a:ea typeface="+mn-ea"/>
                <a:cs typeface="Arial" pitchFamily="34" charset="0"/>
              </a:rPr>
              <a:t> </a:t>
            </a:r>
            <a:r>
              <a:rPr lang="en-US" sz="2500" b="1" dirty="0" err="1" smtClean="0">
                <a:latin typeface="Arial" pitchFamily="34" charset="0"/>
                <a:ea typeface="+mn-ea"/>
                <a:cs typeface="Arial" pitchFamily="34" charset="0"/>
              </a:rPr>
              <a:t>VIỆT</a:t>
            </a:r>
            <a:r>
              <a:rPr lang="en-US" sz="2500" b="1" dirty="0" smtClean="0">
                <a:latin typeface="Arial" pitchFamily="34" charset="0"/>
                <a:ea typeface="+mn-ea"/>
                <a:cs typeface="Arial" pitchFamily="34" charset="0"/>
              </a:rPr>
              <a:t> NAM</a:t>
            </a:r>
          </a:p>
        </p:txBody>
      </p:sp>
      <p:sp>
        <p:nvSpPr>
          <p:cNvPr id="10243" name="Rectangle 3"/>
          <p:cNvSpPr>
            <a:spLocks noGrp="1" noChangeArrowheads="1"/>
          </p:cNvSpPr>
          <p:nvPr>
            <p:ph idx="1"/>
          </p:nvPr>
        </p:nvSpPr>
        <p:spPr>
          <a:xfrm>
            <a:off x="457200" y="1371600"/>
            <a:ext cx="8229600" cy="5257800"/>
          </a:xfrm>
        </p:spPr>
        <p:txBody>
          <a:bodyPr/>
          <a:lstStyle/>
          <a:p>
            <a:pPr algn="just" eaLnBrk="1" hangingPunct="1">
              <a:lnSpc>
                <a:spcPct val="150000"/>
              </a:lnSpc>
              <a:buFont typeface="Wingdings 2" pitchFamily="18" charset="2"/>
              <a:buNone/>
            </a:pPr>
            <a:r>
              <a:rPr lang="en-US" sz="3200" smtClean="0">
                <a:latin typeface="Arial" charset="0"/>
                <a:cs typeface="Arial" charset="0"/>
              </a:rPr>
              <a:t>Trong giới trẻ độ tuổi 15 - 24, tỷ lệ hút thuốc tương ứng nam là </a:t>
            </a:r>
            <a:r>
              <a:rPr lang="en-US" sz="3200" b="1" smtClean="0">
                <a:latin typeface="Arial" charset="0"/>
                <a:cs typeface="Arial" charset="0"/>
              </a:rPr>
              <a:t>26,1%</a:t>
            </a:r>
            <a:r>
              <a:rPr lang="en-US" sz="3200" smtClean="0">
                <a:latin typeface="Arial" charset="0"/>
                <a:cs typeface="Arial" charset="0"/>
              </a:rPr>
              <a:t> và nữ là 0,3%. Tỷ lệ chung là 13,3%.</a:t>
            </a:r>
          </a:p>
          <a:p>
            <a:pPr algn="just" eaLnBrk="1" hangingPunct="1">
              <a:lnSpc>
                <a:spcPct val="150000"/>
              </a:lnSpc>
              <a:buFont typeface="Wingdings 2" pitchFamily="18" charset="2"/>
              <a:buNone/>
            </a:pPr>
            <a:r>
              <a:rPr lang="en-US" sz="3200" i="1" smtClean="0">
                <a:latin typeface="Arial" charset="0"/>
                <a:cs typeface="Arial" charset="0"/>
              </a:rPr>
              <a:t>(Điều tra về tình hình sử dụng thuốc lá ở người trưởng thành (từ 15 tuổi trở lên) năm 2010 – GATS)</a:t>
            </a:r>
            <a:endParaRPr lang="nl-NL" sz="3200" i="1" smtClean="0">
              <a:latin typeface="Arial" charset="0"/>
              <a:cs typeface="Arial" charset="0"/>
            </a:endParaRPr>
          </a:p>
          <a:p>
            <a:pPr algn="just" eaLnBrk="1" hangingPunct="1">
              <a:lnSpc>
                <a:spcPct val="150000"/>
              </a:lnSpc>
              <a:buFont typeface="Wingdings 2" pitchFamily="18" charset="2"/>
              <a:buNone/>
            </a:pPr>
            <a:endParaRPr lang="en-US" sz="3200" smtClean="0">
              <a:latin typeface="Arial" charset="0"/>
              <a:cs typeface="Arial" charset="0"/>
            </a:endParaRPr>
          </a:p>
          <a:p>
            <a:pPr eaLnBrk="1" hangingPunct="1">
              <a:lnSpc>
                <a:spcPct val="150000"/>
              </a:lnSpc>
              <a:buFontTx/>
              <a:buNone/>
            </a:pPr>
            <a:endParaRPr lang="nl-NL" sz="3200" smtClean="0">
              <a:latin typeface="Arial" charset="0"/>
              <a:cs typeface="Arial"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ctrTitle"/>
          </p:nvPr>
        </p:nvSpPr>
        <p:spPr>
          <a:xfrm>
            <a:off x="685800" y="1857375"/>
            <a:ext cx="7772400" cy="1470025"/>
          </a:xfrm>
        </p:spPr>
        <p:txBody>
          <a:bodyPr/>
          <a:lstStyle/>
          <a:p>
            <a:pPr eaLnBrk="1" fontAlgn="auto" hangingPunct="1">
              <a:spcAft>
                <a:spcPts val="0"/>
              </a:spcAft>
              <a:defRPr/>
            </a:pPr>
            <a:endParaRPr lang="vi-VN" dirty="0" smtClean="0">
              <a:latin typeface="Calibri" pitchFamily="34" charset="0"/>
            </a:endParaRPr>
          </a:p>
        </p:txBody>
      </p:sp>
      <p:sp>
        <p:nvSpPr>
          <p:cNvPr id="65539" name="Subtitle 2"/>
          <p:cNvSpPr>
            <a:spLocks noGrp="1"/>
          </p:cNvSpPr>
          <p:nvPr>
            <p:ph type="subTitle" idx="1"/>
          </p:nvPr>
        </p:nvSpPr>
        <p:spPr>
          <a:xfrm>
            <a:off x="2062163" y="3357563"/>
            <a:ext cx="6400800" cy="1752600"/>
          </a:xfrm>
        </p:spPr>
        <p:txBody>
          <a:bodyPr/>
          <a:lstStyle/>
          <a:p>
            <a:pPr marL="26988" marR="0" eaLnBrk="1" hangingPunct="1"/>
            <a:endParaRPr lang="vi-VN" smtClean="0">
              <a:solidFill>
                <a:srgbClr val="383838"/>
              </a:solidFill>
              <a:latin typeface="Calibri" pitchFamily="34" charset="0"/>
            </a:endParaRPr>
          </a:p>
        </p:txBody>
      </p:sp>
      <p:pic>
        <p:nvPicPr>
          <p:cNvPr id="65540" name="Picture 2" descr="D:\VINACOSH\Anh VP\btm13098555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2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11" descr="bann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19638" y="0"/>
            <a:ext cx="44243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304800"/>
            <a:ext cx="8229600" cy="762000"/>
          </a:xfrm>
        </p:spPr>
        <p:txBody>
          <a:bodyPr>
            <a:normAutofit/>
          </a:bodyPr>
          <a:lstStyle/>
          <a:p>
            <a:pPr algn="ctr" eaLnBrk="1" fontAlgn="auto" hangingPunct="1">
              <a:spcAft>
                <a:spcPts val="0"/>
              </a:spcAft>
              <a:defRPr/>
            </a:pPr>
            <a:r>
              <a:rPr lang="en-US" sz="2500" b="1" dirty="0" err="1" smtClean="0">
                <a:latin typeface="Arial" pitchFamily="34" charset="0"/>
                <a:ea typeface="+mn-ea"/>
                <a:cs typeface="Arial" pitchFamily="34" charset="0"/>
              </a:rPr>
              <a:t>TÌNH</a:t>
            </a:r>
            <a:r>
              <a:rPr lang="en-US" sz="2500" b="1" dirty="0" smtClean="0">
                <a:latin typeface="Arial" pitchFamily="34" charset="0"/>
                <a:ea typeface="+mn-ea"/>
                <a:cs typeface="Arial" pitchFamily="34" charset="0"/>
              </a:rPr>
              <a:t> </a:t>
            </a:r>
            <a:r>
              <a:rPr lang="en-US" sz="2500" b="1" dirty="0" err="1" smtClean="0">
                <a:latin typeface="Arial" pitchFamily="34" charset="0"/>
                <a:ea typeface="+mn-ea"/>
                <a:cs typeface="Arial" pitchFamily="34" charset="0"/>
              </a:rPr>
              <a:t>HÌNH</a:t>
            </a:r>
            <a:r>
              <a:rPr lang="en-US" sz="2500" b="1" dirty="0" smtClean="0">
                <a:latin typeface="Arial" pitchFamily="34" charset="0"/>
                <a:ea typeface="+mn-ea"/>
                <a:cs typeface="Arial" pitchFamily="34" charset="0"/>
              </a:rPr>
              <a:t> </a:t>
            </a:r>
            <a:r>
              <a:rPr lang="en-US" sz="2500" b="1" dirty="0" err="1" smtClean="0">
                <a:latin typeface="Arial" pitchFamily="34" charset="0"/>
                <a:ea typeface="+mn-ea"/>
                <a:cs typeface="Arial" pitchFamily="34" charset="0"/>
              </a:rPr>
              <a:t>SỬ</a:t>
            </a:r>
            <a:r>
              <a:rPr lang="en-US" sz="2500" b="1" dirty="0" smtClean="0">
                <a:latin typeface="Arial" pitchFamily="34" charset="0"/>
                <a:ea typeface="+mn-ea"/>
                <a:cs typeface="Arial" pitchFamily="34" charset="0"/>
              </a:rPr>
              <a:t> </a:t>
            </a:r>
            <a:r>
              <a:rPr lang="en-US" sz="2500" b="1" dirty="0" err="1" smtClean="0">
                <a:latin typeface="Arial" pitchFamily="34" charset="0"/>
                <a:ea typeface="+mn-ea"/>
                <a:cs typeface="Arial" pitchFamily="34" charset="0"/>
              </a:rPr>
              <a:t>DỤNG</a:t>
            </a:r>
            <a:r>
              <a:rPr lang="en-US" sz="2500" b="1" dirty="0" smtClean="0">
                <a:latin typeface="Arial" pitchFamily="34" charset="0"/>
                <a:ea typeface="+mn-ea"/>
                <a:cs typeface="Arial" pitchFamily="34" charset="0"/>
              </a:rPr>
              <a:t> </a:t>
            </a:r>
            <a:r>
              <a:rPr lang="en-US" sz="2500" b="1" dirty="0" err="1" smtClean="0">
                <a:latin typeface="Arial" pitchFamily="34" charset="0"/>
                <a:ea typeface="+mn-ea"/>
                <a:cs typeface="Arial" pitchFamily="34" charset="0"/>
              </a:rPr>
              <a:t>THUỐC</a:t>
            </a:r>
            <a:r>
              <a:rPr lang="en-US" sz="2500" b="1" dirty="0" smtClean="0">
                <a:latin typeface="Arial" pitchFamily="34" charset="0"/>
                <a:ea typeface="+mn-ea"/>
                <a:cs typeface="Arial" pitchFamily="34" charset="0"/>
              </a:rPr>
              <a:t> </a:t>
            </a:r>
            <a:r>
              <a:rPr lang="en-US" sz="2500" b="1" dirty="0" err="1" smtClean="0">
                <a:latin typeface="Arial" pitchFamily="34" charset="0"/>
                <a:ea typeface="+mn-ea"/>
                <a:cs typeface="Arial" pitchFamily="34" charset="0"/>
              </a:rPr>
              <a:t>LÁ</a:t>
            </a:r>
            <a:r>
              <a:rPr lang="en-US" sz="2500" b="1" dirty="0" smtClean="0">
                <a:latin typeface="Arial" pitchFamily="34" charset="0"/>
                <a:ea typeface="+mn-ea"/>
                <a:cs typeface="Arial" pitchFamily="34" charset="0"/>
              </a:rPr>
              <a:t> </a:t>
            </a:r>
            <a:r>
              <a:rPr lang="en-US" sz="2500" b="1" dirty="0" err="1" smtClean="0">
                <a:latin typeface="Arial" pitchFamily="34" charset="0"/>
                <a:ea typeface="+mn-ea"/>
                <a:cs typeface="Arial" pitchFamily="34" charset="0"/>
              </a:rPr>
              <a:t>TẠI</a:t>
            </a:r>
            <a:r>
              <a:rPr lang="en-US" sz="2500" b="1" dirty="0" smtClean="0">
                <a:latin typeface="Arial" pitchFamily="34" charset="0"/>
                <a:ea typeface="+mn-ea"/>
                <a:cs typeface="Arial" pitchFamily="34" charset="0"/>
              </a:rPr>
              <a:t> </a:t>
            </a:r>
            <a:r>
              <a:rPr lang="en-US" sz="2500" b="1" dirty="0" err="1" smtClean="0">
                <a:latin typeface="Arial" pitchFamily="34" charset="0"/>
                <a:ea typeface="+mn-ea"/>
                <a:cs typeface="Arial" pitchFamily="34" charset="0"/>
              </a:rPr>
              <a:t>VIỆT</a:t>
            </a:r>
            <a:r>
              <a:rPr lang="en-US" sz="2500" b="1" dirty="0" smtClean="0">
                <a:latin typeface="Arial" pitchFamily="34" charset="0"/>
                <a:ea typeface="+mn-ea"/>
                <a:cs typeface="Arial" pitchFamily="34" charset="0"/>
              </a:rPr>
              <a:t> NAM</a:t>
            </a:r>
          </a:p>
        </p:txBody>
      </p:sp>
      <p:sp>
        <p:nvSpPr>
          <p:cNvPr id="11267" name="Rectangle 3"/>
          <p:cNvSpPr>
            <a:spLocks noGrp="1" noChangeArrowheads="1"/>
          </p:cNvSpPr>
          <p:nvPr>
            <p:ph idx="1"/>
          </p:nvPr>
        </p:nvSpPr>
        <p:spPr>
          <a:xfrm>
            <a:off x="457200" y="1371600"/>
            <a:ext cx="8229600" cy="5334000"/>
          </a:xfrm>
        </p:spPr>
        <p:txBody>
          <a:bodyPr/>
          <a:lstStyle/>
          <a:p>
            <a:pPr eaLnBrk="1" hangingPunct="1">
              <a:lnSpc>
                <a:spcPct val="90000"/>
              </a:lnSpc>
              <a:spcBef>
                <a:spcPts val="1438"/>
              </a:spcBef>
              <a:buFont typeface="Wingdings" pitchFamily="2" charset="2"/>
              <a:buChar char="Ø"/>
            </a:pPr>
            <a:r>
              <a:rPr lang="nl-NL" sz="3200" smtClean="0">
                <a:latin typeface="Arial" charset="0"/>
                <a:cs typeface="Arial" charset="0"/>
              </a:rPr>
              <a:t>Tỷ lệ các em học sinh đã từng thử hút thuốc từ khi dưới 10 tuổi cao: 17,6% ở nam và 5,5% ở nữ. </a:t>
            </a:r>
          </a:p>
          <a:p>
            <a:pPr eaLnBrk="1" hangingPunct="1">
              <a:lnSpc>
                <a:spcPct val="90000"/>
              </a:lnSpc>
              <a:spcBef>
                <a:spcPts val="1438"/>
              </a:spcBef>
              <a:buFont typeface="Wingdings" pitchFamily="2" charset="2"/>
              <a:buChar char="Ø"/>
            </a:pPr>
            <a:r>
              <a:rPr lang="nl-NL" sz="3200" smtClean="0">
                <a:latin typeface="Arial" charset="0"/>
                <a:cs typeface="Arial" charset="0"/>
              </a:rPr>
              <a:t>Tỷ lệ học sinh nam hút thuốc trước 10 tuổi là 17%. </a:t>
            </a:r>
          </a:p>
          <a:p>
            <a:pPr eaLnBrk="1" hangingPunct="1">
              <a:lnSpc>
                <a:spcPct val="90000"/>
              </a:lnSpc>
              <a:spcBef>
                <a:spcPts val="1438"/>
              </a:spcBef>
              <a:buFont typeface="Wingdings" pitchFamily="2" charset="2"/>
              <a:buChar char="Ø"/>
            </a:pPr>
            <a:r>
              <a:rPr lang="nl-NL" sz="3200" smtClean="0">
                <a:latin typeface="Arial" charset="0"/>
                <a:cs typeface="Arial" charset="0"/>
              </a:rPr>
              <a:t>Trên 60% học sinh nhóm tuổi này thường xuyên hút thuốc lá thụ động tại nhà và trên 80% hút thuốc lá thụ động tại nơi công cộng</a:t>
            </a:r>
            <a:r>
              <a:rPr lang="nl-NL" sz="2400" smtClean="0">
                <a:latin typeface="Arial" charset="0"/>
                <a:cs typeface="Arial" charset="0"/>
              </a:rPr>
              <a:t>. </a:t>
            </a:r>
          </a:p>
          <a:p>
            <a:pPr eaLnBrk="1" hangingPunct="1">
              <a:lnSpc>
                <a:spcPct val="90000"/>
              </a:lnSpc>
              <a:spcBef>
                <a:spcPts val="1438"/>
              </a:spcBef>
              <a:buFont typeface="Wingdings 2" pitchFamily="18" charset="2"/>
              <a:buNone/>
            </a:pPr>
            <a:r>
              <a:rPr lang="nl-NL" sz="2400" i="1" smtClean="0">
                <a:latin typeface="Arial" charset="0"/>
                <a:cs typeface="Arial" charset="0"/>
              </a:rPr>
              <a:t>(Điều tra thực trạng sử dụng thuốc lá năm 2007 trong học sinh độ tuổi 13-15 tại Việt Nam)</a:t>
            </a:r>
            <a:endParaRPr lang="en-US" sz="2400" smtClean="0">
              <a:latin typeface="Arial" charset="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p:txBody>
          <a:bodyPr/>
          <a:lstStyle/>
          <a:p>
            <a:pPr>
              <a:buFont typeface="Wingdings 2" pitchFamily="18" charset="2"/>
              <a:buNone/>
            </a:pPr>
            <a:r>
              <a:rPr lang="en-US" sz="3600" smtClean="0">
                <a:latin typeface="Arial" charset="0"/>
                <a:cs typeface="Arial" charset="0"/>
              </a:rPr>
              <a:t>Quyết định của Thủ Tướng Chính  Phủ  số 229/QĐ-TTg Hà Nội ngày 25/01/2013 về việc phê duyệt “Chiến lược quốc gia phòng, chống tác hại thuốc lá đến năm  2020”.</a:t>
            </a:r>
            <a:br>
              <a:rPr lang="en-US" sz="3600" smtClean="0">
                <a:latin typeface="Arial" charset="0"/>
                <a:cs typeface="Arial" charset="0"/>
              </a:rPr>
            </a:br>
            <a:endParaRPr lang="en-US" sz="3200" smtClean="0">
              <a:latin typeface="Arial"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762000" y="1828800"/>
            <a:ext cx="7696200" cy="4114800"/>
          </a:xfrm>
        </p:spPr>
        <p:txBody>
          <a:bodyPr/>
          <a:lstStyle/>
          <a:p>
            <a:pPr>
              <a:buFont typeface="Wingdings 2" pitchFamily="18" charset="2"/>
              <a:buNone/>
            </a:pPr>
            <a:r>
              <a:rPr lang="en-US" sz="2800" b="1" smtClean="0">
                <a:latin typeface="Arial" charset="0"/>
                <a:cs typeface="Arial" charset="0"/>
              </a:rPr>
              <a:t>Giảm tỷ lệ hút thuốc lá trong một số đối tượng:</a:t>
            </a:r>
          </a:p>
          <a:p>
            <a:pPr>
              <a:buFont typeface="Wingdings" pitchFamily="2" charset="2"/>
              <a:buChar char="Ø"/>
            </a:pPr>
            <a:r>
              <a:rPr lang="en-US" sz="3200" smtClean="0">
                <a:latin typeface="Arial" charset="0"/>
                <a:cs typeface="Arial" charset="0"/>
              </a:rPr>
              <a:t>Thanh thiếu niên (từ 15-24 tuổi): từ 26% năm 2011 xuống 18% năm 2020.</a:t>
            </a:r>
          </a:p>
          <a:p>
            <a:pPr>
              <a:buFont typeface="Wingdings" pitchFamily="2" charset="2"/>
              <a:buChar char="Ø"/>
            </a:pPr>
            <a:r>
              <a:rPr lang="en-US" sz="3200" smtClean="0">
                <a:latin typeface="Arial" charset="0"/>
                <a:cs typeface="Arial" charset="0"/>
              </a:rPr>
              <a:t>Nam giới: từ 47,4% năm 2011 xuống 39% năm 2020</a:t>
            </a:r>
          </a:p>
          <a:p>
            <a:pPr>
              <a:buFont typeface="Wingdings" pitchFamily="2" charset="2"/>
              <a:buChar char="Ø"/>
            </a:pPr>
            <a:r>
              <a:rPr lang="en-US" sz="3200" smtClean="0">
                <a:latin typeface="Arial" charset="0"/>
                <a:cs typeface="Arial" charset="0"/>
              </a:rPr>
              <a:t>Nữ giới: xuống dưới 1,4% năm 2020</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3514</TotalTime>
  <Words>2219</Words>
  <Application>Microsoft Office PowerPoint</Application>
  <PresentationFormat>On-screen Show (4:3)</PresentationFormat>
  <Paragraphs>265</Paragraphs>
  <Slides>60</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Flow</vt:lpstr>
      <vt:lpstr>Chart</vt:lpstr>
      <vt:lpstr>PowerPoint Presentation</vt:lpstr>
      <vt:lpstr>PowerPoint Presentation</vt:lpstr>
      <vt:lpstr>PowerPoint Presentation</vt:lpstr>
      <vt:lpstr>PowerPoint Presentation</vt:lpstr>
      <vt:lpstr>Tình hình sử dụng thuốc lá và phơi nhiễm khói thuốc lá tại Việt Nam</vt:lpstr>
      <vt:lpstr>TÌNH HÌNH SỬ DỤNG THUỐC LÁ TẠI VIỆT NAM</vt:lpstr>
      <vt:lpstr>TÌNH HÌNH SỬ DỤNG THUỐC LÁ TẠI VIỆT NAM</vt:lpstr>
      <vt:lpstr>PowerPoint Presentation</vt:lpstr>
      <vt:lpstr>PowerPoint Presentation</vt:lpstr>
      <vt:lpstr>PowerPoint Presentation</vt:lpstr>
      <vt:lpstr>Thành phần của khói thuốc</vt:lpstr>
      <vt:lpstr> Nicotine </vt:lpstr>
      <vt:lpstr>PowerPoint Presentation</vt:lpstr>
      <vt:lpstr>PowerPoint Presentation</vt:lpstr>
      <vt:lpstr>PowerPoint Presentation</vt:lpstr>
      <vt:lpstr>PowerPoint Presentation</vt:lpstr>
      <vt:lpstr>PowerPoint Presentation</vt:lpstr>
      <vt:lpstr>PowerPoint Presentation</vt:lpstr>
      <vt:lpstr>Thế giới</vt:lpstr>
      <vt:lpstr>TÁC HẠI CỦA THUỐC LÁ ĐẾN SỨC KHỎE</vt:lpstr>
      <vt:lpstr>Hút thuốc lá là nguyên nhân của 90% các ca ung thư phổi</vt:lpstr>
      <vt:lpstr>PowerPoint Presentation</vt:lpstr>
      <vt:lpstr>PowerPoint Presentation</vt:lpstr>
      <vt:lpstr>Người hút thuốc có tỷ lệ ung thư miệng cao gấp 27 và ung thư thanh quản cao gấp 12 lần người không hút thuốc (WHO)</vt:lpstr>
      <vt:lpstr>UNG THƯ HỌNG DO HÚT THUỐC</vt:lpstr>
      <vt:lpstr>PowerPoint Presentation</vt:lpstr>
      <vt:lpstr>RĂNG CỦA NGƯỜI HÚT THUỐC NHIỀU NĂM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TẠI VIỆT NAM</vt:lpstr>
      <vt:lpstr>PowerPoint Presentation</vt:lpstr>
      <vt:lpstr>Xu hướng gánh nặng bệnh tật  giai đoạn 1976-2006</vt:lpstr>
      <vt:lpstr>PowerPoint Presentation</vt:lpstr>
      <vt:lpstr>Các bệnh có nguyên nhân trực tiếp do thuốc lá - đột quỵ, mạch vành, bệnh phổi tắc nghẽn mãn tính (COPD), ung thư phổi- là những nguyên nhân hàng đầu gây ra tử vong ở cả nam và nữ</vt:lpstr>
      <vt:lpstr>Gánh nặng kinh tế do thuốc lá gây ra</vt:lpstr>
      <vt:lpstr>PowerPoint Presentation</vt:lpstr>
      <vt:lpstr>PowerPoint Presentation</vt:lpstr>
      <vt:lpstr>ẢNH HƯỞNG CỦA HÚT THUỐC THỤ ĐỘNG </vt:lpstr>
      <vt:lpstr>Bệnh do hút thuốc thụ động</vt:lpstr>
      <vt:lpstr>PowerPoint Presentation</vt:lpstr>
      <vt:lpstr>PowerPoint Presentation</vt:lpstr>
      <vt:lpstr>LỢI ÍCH KHI CAI THUỐC LÁ</vt:lpstr>
      <vt:lpstr>PowerPoint Presentation</vt:lpstr>
      <vt:lpstr>PowerPoint Presentation</vt:lpstr>
      <vt:lpstr>      Đối với người đã bị bệnh do hút thuốc lá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TRANTHITRANG</dc:creator>
  <cp:lastModifiedBy>admin</cp:lastModifiedBy>
  <cp:revision>266</cp:revision>
  <dcterms:created xsi:type="dcterms:W3CDTF">2012-04-09T06:38:53Z</dcterms:created>
  <dcterms:modified xsi:type="dcterms:W3CDTF">2022-11-23T11:43:01Z</dcterms:modified>
</cp:coreProperties>
</file>