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Lst>
  <p:sldSz cx="10693400"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9" d="100"/>
          <a:sy n="69" d="100"/>
        </p:scale>
        <p:origin x="-2478" y="-82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FF00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1" i="1">
                <a:solidFill>
                  <a:srgbClr val="0000CC"/>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FF0000"/>
                </a:solidFill>
                <a:latin typeface="Arial"/>
                <a:cs typeface="Arial"/>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11/23/2022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FF00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11/23/2022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11/23/2022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836561" y="422147"/>
            <a:ext cx="9013825" cy="6692900"/>
          </a:xfrm>
          <a:custGeom>
            <a:avLst/>
            <a:gdLst/>
            <a:ahLst/>
            <a:cxnLst/>
            <a:rect l="l" t="t" r="r" b="b"/>
            <a:pathLst>
              <a:path w="9013825" h="6692900">
                <a:moveTo>
                  <a:pt x="0" y="329946"/>
                </a:moveTo>
                <a:lnTo>
                  <a:pt x="3579" y="281212"/>
                </a:lnTo>
                <a:lnTo>
                  <a:pt x="13978" y="234691"/>
                </a:lnTo>
                <a:lnTo>
                  <a:pt x="30683" y="190895"/>
                </a:lnTo>
                <a:lnTo>
                  <a:pt x="53183" y="150333"/>
                </a:lnTo>
                <a:lnTo>
                  <a:pt x="80966" y="113520"/>
                </a:lnTo>
                <a:lnTo>
                  <a:pt x="113520" y="80966"/>
                </a:lnTo>
                <a:lnTo>
                  <a:pt x="150333" y="53183"/>
                </a:lnTo>
                <a:lnTo>
                  <a:pt x="190895" y="30683"/>
                </a:lnTo>
                <a:lnTo>
                  <a:pt x="234691" y="13978"/>
                </a:lnTo>
                <a:lnTo>
                  <a:pt x="281212" y="3579"/>
                </a:lnTo>
                <a:lnTo>
                  <a:pt x="329946" y="0"/>
                </a:lnTo>
                <a:lnTo>
                  <a:pt x="8683752" y="0"/>
                </a:lnTo>
                <a:lnTo>
                  <a:pt x="8732485" y="3579"/>
                </a:lnTo>
                <a:lnTo>
                  <a:pt x="8779006" y="13978"/>
                </a:lnTo>
                <a:lnTo>
                  <a:pt x="8822802" y="30683"/>
                </a:lnTo>
                <a:lnTo>
                  <a:pt x="8863364" y="53183"/>
                </a:lnTo>
                <a:lnTo>
                  <a:pt x="8900177" y="80966"/>
                </a:lnTo>
                <a:lnTo>
                  <a:pt x="8932731" y="113520"/>
                </a:lnTo>
                <a:lnTo>
                  <a:pt x="8960514" y="150333"/>
                </a:lnTo>
                <a:lnTo>
                  <a:pt x="8983014" y="190895"/>
                </a:lnTo>
                <a:lnTo>
                  <a:pt x="8999719" y="234691"/>
                </a:lnTo>
                <a:lnTo>
                  <a:pt x="9010118" y="281212"/>
                </a:lnTo>
                <a:lnTo>
                  <a:pt x="9013698" y="329945"/>
                </a:lnTo>
                <a:lnTo>
                  <a:pt x="9013698" y="6363461"/>
                </a:lnTo>
                <a:lnTo>
                  <a:pt x="9010118" y="6412177"/>
                </a:lnTo>
                <a:lnTo>
                  <a:pt x="8999719" y="6458649"/>
                </a:lnTo>
                <a:lnTo>
                  <a:pt x="8983014" y="6502373"/>
                </a:lnTo>
                <a:lnTo>
                  <a:pt x="8960514" y="6542845"/>
                </a:lnTo>
                <a:lnTo>
                  <a:pt x="8932731" y="6579558"/>
                </a:lnTo>
                <a:lnTo>
                  <a:pt x="8900177" y="6612009"/>
                </a:lnTo>
                <a:lnTo>
                  <a:pt x="8863364" y="6639691"/>
                </a:lnTo>
                <a:lnTo>
                  <a:pt x="8822802" y="6662101"/>
                </a:lnTo>
                <a:lnTo>
                  <a:pt x="8779006" y="6678734"/>
                </a:lnTo>
                <a:lnTo>
                  <a:pt x="8732485" y="6689083"/>
                </a:lnTo>
                <a:lnTo>
                  <a:pt x="8683752" y="6692646"/>
                </a:lnTo>
                <a:lnTo>
                  <a:pt x="329946" y="6692646"/>
                </a:lnTo>
                <a:lnTo>
                  <a:pt x="281212" y="6689083"/>
                </a:lnTo>
                <a:lnTo>
                  <a:pt x="234691" y="6678734"/>
                </a:lnTo>
                <a:lnTo>
                  <a:pt x="190895" y="6662101"/>
                </a:lnTo>
                <a:lnTo>
                  <a:pt x="150333" y="6639691"/>
                </a:lnTo>
                <a:lnTo>
                  <a:pt x="113520" y="6612009"/>
                </a:lnTo>
                <a:lnTo>
                  <a:pt x="80966" y="6579558"/>
                </a:lnTo>
                <a:lnTo>
                  <a:pt x="53183" y="6542845"/>
                </a:lnTo>
                <a:lnTo>
                  <a:pt x="30683" y="6502373"/>
                </a:lnTo>
                <a:lnTo>
                  <a:pt x="13978" y="6458649"/>
                </a:lnTo>
                <a:lnTo>
                  <a:pt x="3579" y="6412177"/>
                </a:lnTo>
                <a:lnTo>
                  <a:pt x="0" y="6363462"/>
                </a:lnTo>
                <a:lnTo>
                  <a:pt x="0" y="329946"/>
                </a:lnTo>
                <a:close/>
              </a:path>
            </a:pathLst>
          </a:custGeom>
          <a:ln w="6350">
            <a:solidFill>
              <a:srgbClr val="000000"/>
            </a:solidFill>
          </a:ln>
        </p:spPr>
        <p:txBody>
          <a:bodyPr wrap="square" lIns="0" tIns="0" rIns="0" bIns="0" rtlCol="0"/>
          <a:lstStyle/>
          <a:p>
            <a:endParaRPr/>
          </a:p>
        </p:txBody>
      </p:sp>
      <p:sp>
        <p:nvSpPr>
          <p:cNvPr id="17" name="bg object 17"/>
          <p:cNvSpPr/>
          <p:nvPr/>
        </p:nvSpPr>
        <p:spPr>
          <a:xfrm>
            <a:off x="1633613" y="1339596"/>
            <a:ext cx="7801356" cy="74675"/>
          </a:xfrm>
          <a:prstGeom prst="rect">
            <a:avLst/>
          </a:prstGeom>
          <a:blipFill>
            <a:blip r:embed="rId7" cstate="print"/>
            <a:stretch>
              <a:fillRect/>
            </a:stretch>
          </a:blipFill>
        </p:spPr>
        <p:txBody>
          <a:bodyPr wrap="square" lIns="0" tIns="0" rIns="0" bIns="0" rtlCol="0"/>
          <a:lstStyle/>
          <a:p>
            <a:endParaRPr/>
          </a:p>
        </p:txBody>
      </p:sp>
      <p:sp>
        <p:nvSpPr>
          <p:cNvPr id="18" name="bg object 18"/>
          <p:cNvSpPr/>
          <p:nvPr/>
        </p:nvSpPr>
        <p:spPr>
          <a:xfrm>
            <a:off x="1630565" y="1338833"/>
            <a:ext cx="7772400" cy="0"/>
          </a:xfrm>
          <a:custGeom>
            <a:avLst/>
            <a:gdLst/>
            <a:ahLst/>
            <a:cxnLst/>
            <a:rect l="l" t="t" r="r" b="b"/>
            <a:pathLst>
              <a:path w="7772400">
                <a:moveTo>
                  <a:pt x="0" y="0"/>
                </a:moveTo>
                <a:lnTo>
                  <a:pt x="7772400" y="0"/>
                </a:lnTo>
              </a:path>
            </a:pathLst>
          </a:custGeom>
          <a:ln w="9525">
            <a:solidFill>
              <a:srgbClr val="9B2D1F"/>
            </a:solidFill>
          </a:ln>
        </p:spPr>
        <p:txBody>
          <a:bodyPr wrap="square" lIns="0" tIns="0" rIns="0" bIns="0" rtlCol="0"/>
          <a:lstStyle/>
          <a:p>
            <a:endParaRPr/>
          </a:p>
        </p:txBody>
      </p:sp>
      <p:sp>
        <p:nvSpPr>
          <p:cNvPr id="19" name="bg object 19"/>
          <p:cNvSpPr/>
          <p:nvPr/>
        </p:nvSpPr>
        <p:spPr>
          <a:xfrm>
            <a:off x="798461" y="391668"/>
            <a:ext cx="965453" cy="950975"/>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2852419" y="604776"/>
            <a:ext cx="4988560" cy="452119"/>
          </a:xfrm>
          <a:prstGeom prst="rect">
            <a:avLst/>
          </a:prstGeom>
        </p:spPr>
        <p:txBody>
          <a:bodyPr wrap="square" lIns="0" tIns="0" rIns="0" bIns="0">
            <a:spAutoFit/>
          </a:bodyPr>
          <a:lstStyle>
            <a:lvl1pPr>
              <a:defRPr sz="2800" b="1" i="0">
                <a:solidFill>
                  <a:srgbClr val="FF0000"/>
                </a:solidFill>
                <a:latin typeface="Arial"/>
                <a:cs typeface="Arial"/>
              </a:defRPr>
            </a:lvl1pPr>
          </a:lstStyle>
          <a:p>
            <a:endParaRPr/>
          </a:p>
        </p:txBody>
      </p:sp>
      <p:sp>
        <p:nvSpPr>
          <p:cNvPr id="3" name="Holder 3"/>
          <p:cNvSpPr>
            <a:spLocks noGrp="1"/>
          </p:cNvSpPr>
          <p:nvPr>
            <p:ph type="body" idx="1"/>
          </p:nvPr>
        </p:nvSpPr>
        <p:spPr>
          <a:xfrm>
            <a:off x="1065777" y="1563878"/>
            <a:ext cx="8561844" cy="5082540"/>
          </a:xfrm>
          <a:prstGeom prst="rect">
            <a:avLst/>
          </a:prstGeom>
        </p:spPr>
        <p:txBody>
          <a:bodyPr wrap="square" lIns="0" tIns="0" rIns="0" bIns="0">
            <a:spAutoFit/>
          </a:bodyPr>
          <a:lstStyle>
            <a:lvl1pPr>
              <a:defRPr sz="2400" b="1" i="1">
                <a:solidFill>
                  <a:srgbClr val="0000CC"/>
                </a:solidFill>
                <a:latin typeface="Times New Roman"/>
                <a:cs typeface="Times New Roman"/>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11/23/2022</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 Id="rId5" Type="http://schemas.openxmlformats.org/officeDocument/2006/relationships/image" Target="../media/image44.jpeg"/><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5.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70140" y="348868"/>
            <a:ext cx="9147175" cy="6861175"/>
            <a:chOff x="770140" y="348868"/>
            <a:chExt cx="9147175" cy="6861175"/>
          </a:xfrm>
        </p:grpSpPr>
        <p:sp>
          <p:nvSpPr>
            <p:cNvPr id="3" name="object 3"/>
            <p:cNvSpPr/>
            <p:nvPr/>
          </p:nvSpPr>
          <p:spPr>
            <a:xfrm>
              <a:off x="774077" y="352043"/>
              <a:ext cx="9143238"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73315" y="352043"/>
              <a:ext cx="9143365" cy="6858000"/>
            </a:xfrm>
            <a:custGeom>
              <a:avLst/>
              <a:gdLst/>
              <a:ahLst/>
              <a:cxnLst/>
              <a:rect l="l" t="t" r="r" b="b"/>
              <a:pathLst>
                <a:path w="9143365" h="6858000">
                  <a:moveTo>
                    <a:pt x="9143238" y="6858000"/>
                  </a:moveTo>
                  <a:lnTo>
                    <a:pt x="9143238" y="0"/>
                  </a:lnTo>
                  <a:lnTo>
                    <a:pt x="0" y="0"/>
                  </a:lnTo>
                  <a:lnTo>
                    <a:pt x="0" y="6858000"/>
                  </a:lnTo>
                  <a:lnTo>
                    <a:pt x="9143238" y="6858000"/>
                  </a:lnTo>
                  <a:close/>
                </a:path>
              </a:pathLst>
            </a:custGeom>
            <a:solidFill>
              <a:srgbClr val="FFFFCC"/>
            </a:solidFill>
          </p:spPr>
          <p:txBody>
            <a:bodyPr wrap="square" lIns="0" tIns="0" rIns="0" bIns="0" rtlCol="0"/>
            <a:lstStyle/>
            <a:p>
              <a:endParaRPr/>
            </a:p>
          </p:txBody>
        </p:sp>
        <p:sp>
          <p:nvSpPr>
            <p:cNvPr id="5" name="object 5"/>
            <p:cNvSpPr/>
            <p:nvPr/>
          </p:nvSpPr>
          <p:spPr>
            <a:xfrm>
              <a:off x="774077" y="352043"/>
              <a:ext cx="9013698" cy="653338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810653" y="6871715"/>
              <a:ext cx="8942831" cy="17297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773315" y="352043"/>
              <a:ext cx="9013825" cy="6692265"/>
            </a:xfrm>
            <a:custGeom>
              <a:avLst/>
              <a:gdLst/>
              <a:ahLst/>
              <a:cxnLst/>
              <a:rect l="l" t="t" r="r" b="b"/>
              <a:pathLst>
                <a:path w="9013825" h="6692265">
                  <a:moveTo>
                    <a:pt x="0" y="329946"/>
                  </a:moveTo>
                  <a:lnTo>
                    <a:pt x="3579" y="281212"/>
                  </a:lnTo>
                  <a:lnTo>
                    <a:pt x="13978" y="234691"/>
                  </a:lnTo>
                  <a:lnTo>
                    <a:pt x="30683" y="190895"/>
                  </a:lnTo>
                  <a:lnTo>
                    <a:pt x="53183" y="150333"/>
                  </a:lnTo>
                  <a:lnTo>
                    <a:pt x="80966" y="113520"/>
                  </a:lnTo>
                  <a:lnTo>
                    <a:pt x="113520" y="80966"/>
                  </a:lnTo>
                  <a:lnTo>
                    <a:pt x="150333" y="53183"/>
                  </a:lnTo>
                  <a:lnTo>
                    <a:pt x="190895" y="30683"/>
                  </a:lnTo>
                  <a:lnTo>
                    <a:pt x="234691" y="13978"/>
                  </a:lnTo>
                  <a:lnTo>
                    <a:pt x="281212" y="3579"/>
                  </a:lnTo>
                  <a:lnTo>
                    <a:pt x="329946" y="0"/>
                  </a:lnTo>
                  <a:lnTo>
                    <a:pt x="8683752" y="0"/>
                  </a:lnTo>
                  <a:lnTo>
                    <a:pt x="8732485" y="3579"/>
                  </a:lnTo>
                  <a:lnTo>
                    <a:pt x="8779006" y="13978"/>
                  </a:lnTo>
                  <a:lnTo>
                    <a:pt x="8822802" y="30683"/>
                  </a:lnTo>
                  <a:lnTo>
                    <a:pt x="8863364" y="53183"/>
                  </a:lnTo>
                  <a:lnTo>
                    <a:pt x="8900177" y="80966"/>
                  </a:lnTo>
                  <a:lnTo>
                    <a:pt x="8932731" y="113520"/>
                  </a:lnTo>
                  <a:lnTo>
                    <a:pt x="8960514" y="150333"/>
                  </a:lnTo>
                  <a:lnTo>
                    <a:pt x="8983014" y="190895"/>
                  </a:lnTo>
                  <a:lnTo>
                    <a:pt x="8999719" y="234691"/>
                  </a:lnTo>
                  <a:lnTo>
                    <a:pt x="9010118" y="281212"/>
                  </a:lnTo>
                  <a:lnTo>
                    <a:pt x="9013698" y="329945"/>
                  </a:lnTo>
                  <a:lnTo>
                    <a:pt x="9013698" y="6361937"/>
                  </a:lnTo>
                  <a:lnTo>
                    <a:pt x="9010118" y="6410671"/>
                  </a:lnTo>
                  <a:lnTo>
                    <a:pt x="8999719" y="6457192"/>
                  </a:lnTo>
                  <a:lnTo>
                    <a:pt x="8983014" y="6500988"/>
                  </a:lnTo>
                  <a:lnTo>
                    <a:pt x="8960514" y="6541550"/>
                  </a:lnTo>
                  <a:lnTo>
                    <a:pt x="8932731" y="6578363"/>
                  </a:lnTo>
                  <a:lnTo>
                    <a:pt x="8900177" y="6610917"/>
                  </a:lnTo>
                  <a:lnTo>
                    <a:pt x="8863364" y="6638700"/>
                  </a:lnTo>
                  <a:lnTo>
                    <a:pt x="8822802" y="6661200"/>
                  </a:lnTo>
                  <a:lnTo>
                    <a:pt x="8779006" y="6677905"/>
                  </a:lnTo>
                  <a:lnTo>
                    <a:pt x="8732485" y="6688304"/>
                  </a:lnTo>
                  <a:lnTo>
                    <a:pt x="8683752" y="6691883"/>
                  </a:lnTo>
                  <a:lnTo>
                    <a:pt x="329946" y="6691884"/>
                  </a:lnTo>
                  <a:lnTo>
                    <a:pt x="281212" y="6688304"/>
                  </a:lnTo>
                  <a:lnTo>
                    <a:pt x="234691" y="6677905"/>
                  </a:lnTo>
                  <a:lnTo>
                    <a:pt x="190895" y="6661200"/>
                  </a:lnTo>
                  <a:lnTo>
                    <a:pt x="150333" y="6638700"/>
                  </a:lnTo>
                  <a:lnTo>
                    <a:pt x="113520" y="6610917"/>
                  </a:lnTo>
                  <a:lnTo>
                    <a:pt x="80966" y="6578363"/>
                  </a:lnTo>
                  <a:lnTo>
                    <a:pt x="53183" y="6541550"/>
                  </a:lnTo>
                  <a:lnTo>
                    <a:pt x="30683" y="6500988"/>
                  </a:lnTo>
                  <a:lnTo>
                    <a:pt x="13978" y="6457192"/>
                  </a:lnTo>
                  <a:lnTo>
                    <a:pt x="3579" y="6410671"/>
                  </a:lnTo>
                  <a:lnTo>
                    <a:pt x="0" y="6361938"/>
                  </a:lnTo>
                  <a:lnTo>
                    <a:pt x="0" y="329946"/>
                  </a:lnTo>
                  <a:close/>
                </a:path>
              </a:pathLst>
            </a:custGeom>
            <a:ln w="6350">
              <a:solidFill>
                <a:srgbClr val="000000"/>
              </a:solidFill>
            </a:ln>
          </p:spPr>
          <p:txBody>
            <a:bodyPr wrap="square" lIns="0" tIns="0" rIns="0" bIns="0" rtlCol="0"/>
            <a:lstStyle/>
            <a:p>
              <a:endParaRPr/>
            </a:p>
          </p:txBody>
        </p:sp>
        <p:sp>
          <p:nvSpPr>
            <p:cNvPr id="8" name="object 8"/>
            <p:cNvSpPr/>
            <p:nvPr/>
          </p:nvSpPr>
          <p:spPr>
            <a:xfrm>
              <a:off x="1469021" y="1353311"/>
              <a:ext cx="7799831" cy="75437"/>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1465211" y="1352549"/>
              <a:ext cx="7772400" cy="0"/>
            </a:xfrm>
            <a:custGeom>
              <a:avLst/>
              <a:gdLst/>
              <a:ahLst/>
              <a:cxnLst/>
              <a:rect l="l" t="t" r="r" b="b"/>
              <a:pathLst>
                <a:path w="7772400">
                  <a:moveTo>
                    <a:pt x="0" y="0"/>
                  </a:moveTo>
                  <a:lnTo>
                    <a:pt x="7772400" y="0"/>
                  </a:lnTo>
                </a:path>
              </a:pathLst>
            </a:custGeom>
            <a:ln w="9525">
              <a:solidFill>
                <a:srgbClr val="9B2D1F"/>
              </a:solidFill>
            </a:ln>
          </p:spPr>
          <p:txBody>
            <a:bodyPr wrap="square" lIns="0" tIns="0" rIns="0" bIns="0" rtlCol="0"/>
            <a:lstStyle/>
            <a:p>
              <a:endParaRPr/>
            </a:p>
          </p:txBody>
        </p:sp>
        <p:sp>
          <p:nvSpPr>
            <p:cNvPr id="10" name="object 10"/>
            <p:cNvSpPr/>
            <p:nvPr/>
          </p:nvSpPr>
          <p:spPr>
            <a:xfrm>
              <a:off x="4684661" y="529589"/>
              <a:ext cx="1295400" cy="1276350"/>
            </a:xfrm>
            <a:prstGeom prst="rect">
              <a:avLst/>
            </a:prstGeom>
            <a:blipFill>
              <a:blip r:embed="rId6" cstate="print"/>
              <a:stretch>
                <a:fillRect/>
              </a:stretch>
            </a:blipFill>
          </p:spPr>
          <p:txBody>
            <a:bodyPr wrap="square" lIns="0" tIns="0" rIns="0" bIns="0" rtlCol="0"/>
            <a:lstStyle/>
            <a:p>
              <a:endParaRPr/>
            </a:p>
          </p:txBody>
        </p:sp>
      </p:grpSp>
      <p:sp>
        <p:nvSpPr>
          <p:cNvPr id="11" name="object 11"/>
          <p:cNvSpPr txBox="1">
            <a:spLocks noGrp="1"/>
          </p:cNvSpPr>
          <p:nvPr>
            <p:ph type="title"/>
          </p:nvPr>
        </p:nvSpPr>
        <p:spPr>
          <a:xfrm>
            <a:off x="4616322" y="2258316"/>
            <a:ext cx="1437640" cy="635000"/>
          </a:xfrm>
          <a:prstGeom prst="rect">
            <a:avLst/>
          </a:prstGeom>
        </p:spPr>
        <p:txBody>
          <a:bodyPr vert="horz" wrap="square" lIns="0" tIns="12700" rIns="0" bIns="0" rtlCol="0">
            <a:spAutoFit/>
          </a:bodyPr>
          <a:lstStyle/>
          <a:p>
            <a:pPr marL="12700">
              <a:lnSpc>
                <a:spcPct val="100000"/>
              </a:lnSpc>
              <a:spcBef>
                <a:spcPts val="100"/>
              </a:spcBef>
            </a:pPr>
            <a:r>
              <a:rPr sz="4000" dirty="0">
                <a:solidFill>
                  <a:srgbClr val="CC0000"/>
                </a:solidFill>
                <a:latin typeface="Times New Roman"/>
                <a:cs typeface="Times New Roman"/>
              </a:rPr>
              <a:t>LUẬT</a:t>
            </a:r>
            <a:endParaRPr sz="4000">
              <a:latin typeface="Times New Roman"/>
              <a:cs typeface="Times New Roman"/>
            </a:endParaRPr>
          </a:p>
        </p:txBody>
      </p:sp>
      <p:sp>
        <p:nvSpPr>
          <p:cNvPr id="12" name="object 12"/>
          <p:cNvSpPr txBox="1"/>
          <p:nvPr/>
        </p:nvSpPr>
        <p:spPr>
          <a:xfrm>
            <a:off x="1188091" y="3077719"/>
            <a:ext cx="828675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CC0000"/>
                </a:solidFill>
                <a:latin typeface="Times New Roman"/>
                <a:cs typeface="Times New Roman"/>
              </a:rPr>
              <a:t>PHÒNG, </a:t>
            </a:r>
            <a:r>
              <a:rPr sz="3200" b="1" spc="-5" dirty="0">
                <a:solidFill>
                  <a:srgbClr val="CC0000"/>
                </a:solidFill>
                <a:latin typeface="Times New Roman"/>
                <a:cs typeface="Times New Roman"/>
              </a:rPr>
              <a:t>CHỐNG </a:t>
            </a:r>
            <a:r>
              <a:rPr sz="3200" b="1" dirty="0">
                <a:solidFill>
                  <a:srgbClr val="CC0000"/>
                </a:solidFill>
                <a:latin typeface="Times New Roman"/>
                <a:cs typeface="Times New Roman"/>
              </a:rPr>
              <a:t>TÁC HẠI </a:t>
            </a:r>
            <a:r>
              <a:rPr sz="3200" b="1" spc="-5" dirty="0">
                <a:solidFill>
                  <a:srgbClr val="CC0000"/>
                </a:solidFill>
                <a:latin typeface="Times New Roman"/>
                <a:cs typeface="Times New Roman"/>
              </a:rPr>
              <a:t>CỦA </a:t>
            </a:r>
            <a:r>
              <a:rPr sz="3200" b="1" dirty="0">
                <a:solidFill>
                  <a:srgbClr val="CC0000"/>
                </a:solidFill>
                <a:latin typeface="Times New Roman"/>
                <a:cs typeface="Times New Roman"/>
              </a:rPr>
              <a:t>THUỐC</a:t>
            </a:r>
            <a:r>
              <a:rPr sz="3200" b="1" spc="-385" dirty="0">
                <a:solidFill>
                  <a:srgbClr val="CC0000"/>
                </a:solidFill>
                <a:latin typeface="Times New Roman"/>
                <a:cs typeface="Times New Roman"/>
              </a:rPr>
              <a:t> </a:t>
            </a:r>
            <a:r>
              <a:rPr sz="3200" b="1" dirty="0">
                <a:solidFill>
                  <a:srgbClr val="CC0000"/>
                </a:solidFill>
                <a:latin typeface="Times New Roman"/>
                <a:cs typeface="Times New Roman"/>
              </a:rPr>
              <a:t>LÁ</a:t>
            </a:r>
            <a:endParaRPr sz="3200">
              <a:latin typeface="Times New Roman"/>
              <a:cs typeface="Times New Roman"/>
            </a:endParaRPr>
          </a:p>
        </p:txBody>
      </p:sp>
      <p:sp>
        <p:nvSpPr>
          <p:cNvPr id="13" name="object 13"/>
          <p:cNvSpPr txBox="1"/>
          <p:nvPr/>
        </p:nvSpPr>
        <p:spPr>
          <a:xfrm>
            <a:off x="2868307" y="4755133"/>
            <a:ext cx="4954270" cy="1488440"/>
          </a:xfrm>
          <a:prstGeom prst="rect">
            <a:avLst/>
          </a:prstGeom>
        </p:spPr>
        <p:txBody>
          <a:bodyPr vert="horz" wrap="square" lIns="0" tIns="12700" rIns="0" bIns="0" rtlCol="0">
            <a:spAutoFit/>
          </a:bodyPr>
          <a:lstStyle/>
          <a:p>
            <a:pPr marL="12065" marR="5080" algn="ctr">
              <a:lnSpc>
                <a:spcPct val="100000"/>
              </a:lnSpc>
              <a:spcBef>
                <a:spcPts val="100"/>
              </a:spcBef>
            </a:pPr>
            <a:r>
              <a:rPr sz="2400" b="1" i="1" dirty="0">
                <a:solidFill>
                  <a:srgbClr val="0000CC"/>
                </a:solidFill>
                <a:latin typeface="Times New Roman"/>
                <a:cs typeface="Times New Roman"/>
              </a:rPr>
              <a:t>Quỹ Phòng, </a:t>
            </a:r>
            <a:r>
              <a:rPr sz="2400" b="1" i="1" spc="-5" dirty="0">
                <a:solidFill>
                  <a:srgbClr val="0000CC"/>
                </a:solidFill>
                <a:latin typeface="Times New Roman"/>
                <a:cs typeface="Times New Roman"/>
              </a:rPr>
              <a:t>chống </a:t>
            </a:r>
            <a:r>
              <a:rPr sz="2400" b="1" i="1" dirty="0">
                <a:solidFill>
                  <a:srgbClr val="0000CC"/>
                </a:solidFill>
                <a:latin typeface="Times New Roman"/>
                <a:cs typeface="Times New Roman"/>
              </a:rPr>
              <a:t>tác hại </a:t>
            </a:r>
            <a:r>
              <a:rPr sz="2400" b="1" i="1" spc="-5" dirty="0">
                <a:solidFill>
                  <a:srgbClr val="0000CC"/>
                </a:solidFill>
                <a:latin typeface="Times New Roman"/>
                <a:cs typeface="Times New Roman"/>
              </a:rPr>
              <a:t>của thuốc</a:t>
            </a:r>
            <a:r>
              <a:rPr sz="2400" b="1" i="1" spc="-75" dirty="0">
                <a:solidFill>
                  <a:srgbClr val="0000CC"/>
                </a:solidFill>
                <a:latin typeface="Times New Roman"/>
                <a:cs typeface="Times New Roman"/>
              </a:rPr>
              <a:t> </a:t>
            </a:r>
            <a:r>
              <a:rPr sz="2400" b="1" i="1" dirty="0">
                <a:solidFill>
                  <a:srgbClr val="0000CC"/>
                </a:solidFill>
                <a:latin typeface="Times New Roman"/>
                <a:cs typeface="Times New Roman"/>
              </a:rPr>
              <a:t>lá  Bộ Y</a:t>
            </a:r>
            <a:r>
              <a:rPr sz="2400" b="1" i="1" spc="-155" dirty="0">
                <a:solidFill>
                  <a:srgbClr val="0000CC"/>
                </a:solidFill>
                <a:latin typeface="Times New Roman"/>
                <a:cs typeface="Times New Roman"/>
              </a:rPr>
              <a:t> </a:t>
            </a:r>
            <a:r>
              <a:rPr sz="2400" b="1" i="1" spc="-5" dirty="0">
                <a:solidFill>
                  <a:srgbClr val="0000CC"/>
                </a:solidFill>
                <a:latin typeface="Times New Roman"/>
                <a:cs typeface="Times New Roman"/>
              </a:rPr>
              <a:t>tế</a:t>
            </a:r>
            <a:endParaRPr sz="2400">
              <a:latin typeface="Times New Roman"/>
              <a:cs typeface="Times New Roman"/>
            </a:endParaRPr>
          </a:p>
          <a:p>
            <a:pPr>
              <a:lnSpc>
                <a:spcPct val="100000"/>
              </a:lnSpc>
              <a:spcBef>
                <a:spcPts val="5"/>
              </a:spcBef>
            </a:pPr>
            <a:endParaRPr sz="2500">
              <a:latin typeface="Times New Roman"/>
              <a:cs typeface="Times New Roman"/>
            </a:endParaRPr>
          </a:p>
          <a:p>
            <a:pPr algn="ctr">
              <a:lnSpc>
                <a:spcPct val="100000"/>
              </a:lnSpc>
            </a:pPr>
            <a:r>
              <a:rPr sz="2400" b="1" i="1" dirty="0">
                <a:solidFill>
                  <a:srgbClr val="0000CC"/>
                </a:solidFill>
                <a:latin typeface="Times New Roman"/>
                <a:cs typeface="Times New Roman"/>
              </a:rPr>
              <a:t>.</a:t>
            </a:r>
            <a:endParaRPr sz="2400">
              <a:latin typeface="Times New Roman"/>
              <a:cs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37093" y="1514347"/>
            <a:ext cx="7930515" cy="5433060"/>
          </a:xfrm>
          <a:prstGeom prst="rect">
            <a:avLst/>
          </a:prstGeom>
        </p:spPr>
        <p:txBody>
          <a:bodyPr vert="horz" wrap="square" lIns="0" tIns="12700" rIns="0" bIns="0" rtlCol="0">
            <a:spAutoFit/>
          </a:bodyPr>
          <a:lstStyle/>
          <a:p>
            <a:pPr marL="12700">
              <a:lnSpc>
                <a:spcPct val="100000"/>
              </a:lnSpc>
              <a:spcBef>
                <a:spcPts val="100"/>
              </a:spcBef>
              <a:tabLst>
                <a:tab pos="1158875" algn="l"/>
              </a:tabLst>
            </a:pPr>
            <a:r>
              <a:rPr sz="2400" spc="-5" dirty="0">
                <a:solidFill>
                  <a:srgbClr val="FF0000"/>
                </a:solidFill>
                <a:latin typeface="Arial"/>
                <a:cs typeface="Arial"/>
              </a:rPr>
              <a:t>Điều</a:t>
            </a:r>
            <a:r>
              <a:rPr sz="2400" dirty="0">
                <a:solidFill>
                  <a:srgbClr val="FF0000"/>
                </a:solidFill>
                <a:latin typeface="Arial"/>
                <a:cs typeface="Arial"/>
              </a:rPr>
              <a:t> 1.	</a:t>
            </a:r>
            <a:r>
              <a:rPr sz="2400" dirty="0">
                <a:latin typeface="Arial"/>
                <a:cs typeface="Arial"/>
              </a:rPr>
              <a:t>Phạm vi </a:t>
            </a:r>
            <a:r>
              <a:rPr sz="2400" spc="-5" dirty="0">
                <a:latin typeface="Arial"/>
                <a:cs typeface="Arial"/>
              </a:rPr>
              <a:t>điều</a:t>
            </a:r>
            <a:r>
              <a:rPr sz="2400" spc="-10" dirty="0">
                <a:latin typeface="Arial"/>
                <a:cs typeface="Arial"/>
              </a:rPr>
              <a:t> </a:t>
            </a:r>
            <a:r>
              <a:rPr sz="2400" dirty="0">
                <a:latin typeface="Arial"/>
                <a:cs typeface="Arial"/>
              </a:rPr>
              <a:t>chỉnh</a:t>
            </a:r>
            <a:endParaRPr sz="2400">
              <a:latin typeface="Arial"/>
              <a:cs typeface="Arial"/>
            </a:endParaRPr>
          </a:p>
          <a:p>
            <a:pPr marL="12700">
              <a:lnSpc>
                <a:spcPct val="100000"/>
              </a:lnSpc>
              <a:spcBef>
                <a:spcPts val="1714"/>
              </a:spcBef>
              <a:tabLst>
                <a:tab pos="1158875" algn="l"/>
              </a:tabLst>
            </a:pPr>
            <a:r>
              <a:rPr sz="2400" spc="-5" dirty="0">
                <a:solidFill>
                  <a:srgbClr val="FF0000"/>
                </a:solidFill>
                <a:latin typeface="Arial"/>
                <a:cs typeface="Arial"/>
              </a:rPr>
              <a:t>Điều</a:t>
            </a:r>
            <a:r>
              <a:rPr sz="2400" dirty="0">
                <a:solidFill>
                  <a:srgbClr val="FF0000"/>
                </a:solidFill>
                <a:latin typeface="Arial"/>
                <a:cs typeface="Arial"/>
              </a:rPr>
              <a:t> 2.	</a:t>
            </a:r>
            <a:r>
              <a:rPr sz="2400" dirty="0">
                <a:solidFill>
                  <a:srgbClr val="0000CC"/>
                </a:solidFill>
                <a:latin typeface="Arial"/>
                <a:cs typeface="Arial"/>
              </a:rPr>
              <a:t>Giải thích từ</a:t>
            </a:r>
            <a:r>
              <a:rPr sz="2400" spc="-5" dirty="0">
                <a:solidFill>
                  <a:srgbClr val="0000CC"/>
                </a:solidFill>
                <a:latin typeface="Arial"/>
                <a:cs typeface="Arial"/>
              </a:rPr>
              <a:t> ngữ</a:t>
            </a:r>
            <a:endParaRPr sz="2400">
              <a:latin typeface="Arial"/>
              <a:cs typeface="Arial"/>
            </a:endParaRPr>
          </a:p>
          <a:p>
            <a:pPr marL="12700" marR="579120">
              <a:lnSpc>
                <a:spcPct val="159800"/>
              </a:lnSpc>
              <a:tabLst>
                <a:tab pos="1158875" algn="l"/>
              </a:tabLst>
            </a:pPr>
            <a:r>
              <a:rPr sz="2400" spc="-5" dirty="0">
                <a:solidFill>
                  <a:srgbClr val="FF0000"/>
                </a:solidFill>
                <a:latin typeface="Arial"/>
                <a:cs typeface="Arial"/>
              </a:rPr>
              <a:t>Điều</a:t>
            </a:r>
            <a:r>
              <a:rPr sz="2400" dirty="0">
                <a:solidFill>
                  <a:srgbClr val="FF0000"/>
                </a:solidFill>
                <a:latin typeface="Arial"/>
                <a:cs typeface="Arial"/>
              </a:rPr>
              <a:t> 3.	</a:t>
            </a:r>
            <a:r>
              <a:rPr sz="2400" spc="-5" dirty="0">
                <a:latin typeface="Arial"/>
                <a:cs typeface="Arial"/>
              </a:rPr>
              <a:t>Nguyên </a:t>
            </a:r>
            <a:r>
              <a:rPr sz="2400" dirty="0">
                <a:latin typeface="Arial"/>
                <a:cs typeface="Arial"/>
              </a:rPr>
              <a:t>tắc </a:t>
            </a:r>
            <a:r>
              <a:rPr sz="2400" spc="-5" dirty="0">
                <a:latin typeface="Arial"/>
                <a:cs typeface="Arial"/>
              </a:rPr>
              <a:t>phòng, chống </a:t>
            </a:r>
            <a:r>
              <a:rPr sz="2400" dirty="0">
                <a:latin typeface="Arial"/>
                <a:cs typeface="Arial"/>
              </a:rPr>
              <a:t>tác </a:t>
            </a:r>
            <a:r>
              <a:rPr sz="2400" spc="-5" dirty="0">
                <a:latin typeface="Arial"/>
                <a:cs typeface="Arial"/>
              </a:rPr>
              <a:t>hại của </a:t>
            </a:r>
            <a:r>
              <a:rPr sz="2400" dirty="0">
                <a:latin typeface="Arial"/>
                <a:cs typeface="Arial"/>
              </a:rPr>
              <a:t>thuốc </a:t>
            </a:r>
            <a:r>
              <a:rPr sz="2400" spc="-5" dirty="0">
                <a:latin typeface="Arial"/>
                <a:cs typeface="Arial"/>
              </a:rPr>
              <a:t>lá  </a:t>
            </a:r>
            <a:r>
              <a:rPr sz="2400" spc="-5" dirty="0">
                <a:solidFill>
                  <a:srgbClr val="FF0000"/>
                </a:solidFill>
                <a:latin typeface="Arial"/>
                <a:cs typeface="Arial"/>
              </a:rPr>
              <a:t>Điều</a:t>
            </a:r>
            <a:r>
              <a:rPr sz="2400" dirty="0">
                <a:solidFill>
                  <a:srgbClr val="FF0000"/>
                </a:solidFill>
                <a:latin typeface="Arial"/>
                <a:cs typeface="Arial"/>
              </a:rPr>
              <a:t> 4.	</a:t>
            </a:r>
            <a:r>
              <a:rPr sz="2400" spc="-5" dirty="0">
                <a:latin typeface="Arial"/>
                <a:cs typeface="Arial"/>
              </a:rPr>
              <a:t>Chính sách của Nhà nước về</a:t>
            </a:r>
            <a:r>
              <a:rPr sz="2400" spc="-30" dirty="0">
                <a:latin typeface="Arial"/>
                <a:cs typeface="Arial"/>
              </a:rPr>
              <a:t> </a:t>
            </a:r>
            <a:r>
              <a:rPr sz="2400" spc="-5" dirty="0">
                <a:latin typeface="Arial"/>
                <a:cs typeface="Arial"/>
              </a:rPr>
              <a:t>PCTHTL</a:t>
            </a:r>
            <a:endParaRPr sz="2400">
              <a:latin typeface="Arial"/>
              <a:cs typeface="Arial"/>
            </a:endParaRPr>
          </a:p>
          <a:p>
            <a:pPr marL="12700">
              <a:lnSpc>
                <a:spcPct val="100000"/>
              </a:lnSpc>
              <a:spcBef>
                <a:spcPts val="1714"/>
              </a:spcBef>
              <a:tabLst>
                <a:tab pos="1158875" algn="l"/>
              </a:tabLst>
            </a:pPr>
            <a:r>
              <a:rPr sz="2400" spc="-5" dirty="0">
                <a:solidFill>
                  <a:srgbClr val="FF0000"/>
                </a:solidFill>
                <a:latin typeface="Arial"/>
                <a:cs typeface="Arial"/>
              </a:rPr>
              <a:t>Điều</a:t>
            </a:r>
            <a:r>
              <a:rPr sz="2400" dirty="0">
                <a:solidFill>
                  <a:srgbClr val="FF0000"/>
                </a:solidFill>
                <a:latin typeface="Arial"/>
                <a:cs typeface="Arial"/>
              </a:rPr>
              <a:t> 5.	</a:t>
            </a:r>
            <a:r>
              <a:rPr sz="2400" spc="-25" dirty="0">
                <a:latin typeface="Arial"/>
                <a:cs typeface="Arial"/>
              </a:rPr>
              <a:t>Trách </a:t>
            </a:r>
            <a:r>
              <a:rPr sz="2400" spc="-5" dirty="0">
                <a:latin typeface="Arial"/>
                <a:cs typeface="Arial"/>
              </a:rPr>
              <a:t>nhiệm quản lý nhà nước về PCTHTL</a:t>
            </a:r>
            <a:endParaRPr sz="2400">
              <a:latin typeface="Arial"/>
              <a:cs typeface="Arial"/>
            </a:endParaRPr>
          </a:p>
          <a:p>
            <a:pPr marL="1159510" marR="5080" indent="-1146810">
              <a:lnSpc>
                <a:spcPct val="100600"/>
              </a:lnSpc>
              <a:spcBef>
                <a:spcPts val="1705"/>
              </a:spcBef>
              <a:tabLst>
                <a:tab pos="1250315" algn="l"/>
              </a:tabLst>
            </a:pPr>
            <a:r>
              <a:rPr sz="2400" spc="60" dirty="0">
                <a:solidFill>
                  <a:srgbClr val="FF0000"/>
                </a:solidFill>
                <a:latin typeface="Arial"/>
                <a:cs typeface="Arial"/>
              </a:rPr>
              <a:t>Điều</a:t>
            </a:r>
            <a:r>
              <a:rPr sz="2400" spc="185" dirty="0">
                <a:solidFill>
                  <a:srgbClr val="FF0000"/>
                </a:solidFill>
                <a:latin typeface="Arial"/>
                <a:cs typeface="Arial"/>
              </a:rPr>
              <a:t> </a:t>
            </a:r>
            <a:r>
              <a:rPr sz="2400" spc="45" dirty="0">
                <a:solidFill>
                  <a:srgbClr val="FF0000"/>
                </a:solidFill>
                <a:latin typeface="Arial"/>
                <a:cs typeface="Arial"/>
              </a:rPr>
              <a:t>6.		</a:t>
            </a:r>
            <a:r>
              <a:rPr sz="2400" spc="50" dirty="0">
                <a:solidFill>
                  <a:srgbClr val="0000CC"/>
                </a:solidFill>
                <a:latin typeface="Arial"/>
                <a:cs typeface="Arial"/>
              </a:rPr>
              <a:t>Trách </a:t>
            </a:r>
            <a:r>
              <a:rPr sz="2400" spc="70" dirty="0">
                <a:solidFill>
                  <a:srgbClr val="0000CC"/>
                </a:solidFill>
                <a:latin typeface="Arial"/>
                <a:cs typeface="Arial"/>
              </a:rPr>
              <a:t>nhiệm </a:t>
            </a:r>
            <a:r>
              <a:rPr sz="2400" spc="60" dirty="0">
                <a:solidFill>
                  <a:srgbClr val="0000CC"/>
                </a:solidFill>
                <a:latin typeface="Arial"/>
                <a:cs typeface="Arial"/>
              </a:rPr>
              <a:t>của </a:t>
            </a:r>
            <a:r>
              <a:rPr sz="2400" spc="70" dirty="0">
                <a:solidFill>
                  <a:srgbClr val="0000CC"/>
                </a:solidFill>
                <a:latin typeface="Arial"/>
                <a:cs typeface="Arial"/>
              </a:rPr>
              <a:t>người </a:t>
            </a:r>
            <a:r>
              <a:rPr sz="2400" spc="65" dirty="0">
                <a:solidFill>
                  <a:srgbClr val="0000CC"/>
                </a:solidFill>
                <a:latin typeface="Arial"/>
                <a:cs typeface="Arial"/>
              </a:rPr>
              <a:t>đứng </a:t>
            </a:r>
            <a:r>
              <a:rPr sz="2400" spc="60" dirty="0">
                <a:solidFill>
                  <a:srgbClr val="0000CC"/>
                </a:solidFill>
                <a:latin typeface="Arial"/>
                <a:cs typeface="Arial"/>
              </a:rPr>
              <a:t>đầu </a:t>
            </a:r>
            <a:r>
              <a:rPr sz="2400" spc="45" dirty="0">
                <a:solidFill>
                  <a:srgbClr val="0000CC"/>
                </a:solidFill>
                <a:latin typeface="Arial"/>
                <a:cs typeface="Arial"/>
              </a:rPr>
              <a:t>cơ </a:t>
            </a:r>
            <a:r>
              <a:rPr sz="2400" spc="70" dirty="0">
                <a:solidFill>
                  <a:srgbClr val="0000CC"/>
                </a:solidFill>
                <a:latin typeface="Arial"/>
                <a:cs typeface="Arial"/>
              </a:rPr>
              <a:t>quan, </a:t>
            </a:r>
            <a:r>
              <a:rPr sz="2400" spc="90" dirty="0">
                <a:solidFill>
                  <a:srgbClr val="0000CC"/>
                </a:solidFill>
                <a:latin typeface="Arial"/>
                <a:cs typeface="Arial"/>
              </a:rPr>
              <a:t>tổ  </a:t>
            </a:r>
            <a:r>
              <a:rPr sz="2400" spc="-5" dirty="0">
                <a:solidFill>
                  <a:srgbClr val="0000CC"/>
                </a:solidFill>
                <a:latin typeface="Arial"/>
                <a:cs typeface="Arial"/>
              </a:rPr>
              <a:t>chức, địa phương </a:t>
            </a:r>
            <a:r>
              <a:rPr sz="2400" dirty="0">
                <a:solidFill>
                  <a:srgbClr val="0000CC"/>
                </a:solidFill>
                <a:latin typeface="Arial"/>
                <a:cs typeface="Arial"/>
              </a:rPr>
              <a:t>trong</a:t>
            </a:r>
            <a:r>
              <a:rPr sz="2400" spc="-15" dirty="0">
                <a:solidFill>
                  <a:srgbClr val="0000CC"/>
                </a:solidFill>
                <a:latin typeface="Arial"/>
                <a:cs typeface="Arial"/>
              </a:rPr>
              <a:t> </a:t>
            </a:r>
            <a:r>
              <a:rPr sz="2400" spc="-5" dirty="0">
                <a:solidFill>
                  <a:srgbClr val="0000CC"/>
                </a:solidFill>
                <a:latin typeface="Arial"/>
                <a:cs typeface="Arial"/>
              </a:rPr>
              <a:t>PCTHTL</a:t>
            </a:r>
            <a:endParaRPr sz="2400">
              <a:latin typeface="Arial"/>
              <a:cs typeface="Arial"/>
            </a:endParaRPr>
          </a:p>
          <a:p>
            <a:pPr marL="12700" marR="241300">
              <a:lnSpc>
                <a:spcPct val="159800"/>
              </a:lnSpc>
              <a:tabLst>
                <a:tab pos="1158875" algn="l"/>
              </a:tabLst>
            </a:pPr>
            <a:r>
              <a:rPr sz="2400" spc="-5" dirty="0">
                <a:solidFill>
                  <a:srgbClr val="FF0000"/>
                </a:solidFill>
                <a:latin typeface="Arial"/>
                <a:cs typeface="Arial"/>
              </a:rPr>
              <a:t>Điều</a:t>
            </a:r>
            <a:r>
              <a:rPr sz="2400" dirty="0">
                <a:solidFill>
                  <a:srgbClr val="FF0000"/>
                </a:solidFill>
                <a:latin typeface="Arial"/>
                <a:cs typeface="Arial"/>
              </a:rPr>
              <a:t> 7.	</a:t>
            </a:r>
            <a:r>
              <a:rPr sz="2400" dirty="0">
                <a:solidFill>
                  <a:srgbClr val="0000CC"/>
                </a:solidFill>
                <a:latin typeface="Arial"/>
                <a:cs typeface="Arial"/>
              </a:rPr>
              <a:t>Quyền </a:t>
            </a:r>
            <a:r>
              <a:rPr sz="2400" spc="-5" dirty="0">
                <a:solidFill>
                  <a:srgbClr val="0000CC"/>
                </a:solidFill>
                <a:latin typeface="Arial"/>
                <a:cs typeface="Arial"/>
              </a:rPr>
              <a:t>và nghĩa vụ của công dân </a:t>
            </a:r>
            <a:r>
              <a:rPr sz="2400" dirty="0">
                <a:solidFill>
                  <a:srgbClr val="0000CC"/>
                </a:solidFill>
                <a:latin typeface="Arial"/>
                <a:cs typeface="Arial"/>
              </a:rPr>
              <a:t>trong </a:t>
            </a:r>
            <a:r>
              <a:rPr sz="2400" spc="-5" dirty="0">
                <a:solidFill>
                  <a:srgbClr val="0000CC"/>
                </a:solidFill>
                <a:latin typeface="Arial"/>
                <a:cs typeface="Arial"/>
              </a:rPr>
              <a:t>PCTHTL  </a:t>
            </a:r>
            <a:r>
              <a:rPr sz="2400" spc="-5" dirty="0">
                <a:solidFill>
                  <a:srgbClr val="FF0000"/>
                </a:solidFill>
                <a:latin typeface="Arial"/>
                <a:cs typeface="Arial"/>
              </a:rPr>
              <a:t>Điều</a:t>
            </a:r>
            <a:r>
              <a:rPr sz="2400" dirty="0">
                <a:solidFill>
                  <a:srgbClr val="FF0000"/>
                </a:solidFill>
                <a:latin typeface="Arial"/>
                <a:cs typeface="Arial"/>
              </a:rPr>
              <a:t> 8.	</a:t>
            </a:r>
            <a:r>
              <a:rPr sz="2400" spc="-5" dirty="0">
                <a:latin typeface="Arial"/>
                <a:cs typeface="Arial"/>
              </a:rPr>
              <a:t>Hợp </a:t>
            </a:r>
            <a:r>
              <a:rPr sz="2400" dirty="0">
                <a:latin typeface="Arial"/>
                <a:cs typeface="Arial"/>
              </a:rPr>
              <a:t>tác </a:t>
            </a:r>
            <a:r>
              <a:rPr sz="2400" spc="-5" dirty="0">
                <a:latin typeface="Arial"/>
                <a:cs typeface="Arial"/>
              </a:rPr>
              <a:t>quốc </a:t>
            </a:r>
            <a:r>
              <a:rPr sz="2400" dirty="0">
                <a:latin typeface="Arial"/>
                <a:cs typeface="Arial"/>
              </a:rPr>
              <a:t>tế trong</a:t>
            </a:r>
            <a:r>
              <a:rPr sz="2400" spc="-15" dirty="0">
                <a:latin typeface="Arial"/>
                <a:cs typeface="Arial"/>
              </a:rPr>
              <a:t> </a:t>
            </a:r>
            <a:r>
              <a:rPr sz="2400" spc="-5" dirty="0">
                <a:latin typeface="Arial"/>
                <a:cs typeface="Arial"/>
              </a:rPr>
              <a:t>PCTHTL</a:t>
            </a:r>
            <a:endParaRPr sz="2400">
              <a:latin typeface="Arial"/>
              <a:cs typeface="Arial"/>
            </a:endParaRPr>
          </a:p>
          <a:p>
            <a:pPr marL="12700">
              <a:lnSpc>
                <a:spcPct val="100000"/>
              </a:lnSpc>
              <a:spcBef>
                <a:spcPts val="1714"/>
              </a:spcBef>
              <a:tabLst>
                <a:tab pos="1158875" algn="l"/>
              </a:tabLst>
            </a:pPr>
            <a:r>
              <a:rPr sz="2400" spc="-5" dirty="0">
                <a:solidFill>
                  <a:srgbClr val="FF0000"/>
                </a:solidFill>
                <a:latin typeface="Arial"/>
                <a:cs typeface="Arial"/>
              </a:rPr>
              <a:t>Điều</a:t>
            </a:r>
            <a:r>
              <a:rPr sz="2400" dirty="0">
                <a:solidFill>
                  <a:srgbClr val="FF0000"/>
                </a:solidFill>
                <a:latin typeface="Arial"/>
                <a:cs typeface="Arial"/>
              </a:rPr>
              <a:t> 9.	</a:t>
            </a:r>
            <a:r>
              <a:rPr sz="2400" spc="-5" dirty="0">
                <a:solidFill>
                  <a:srgbClr val="0000CC"/>
                </a:solidFill>
                <a:latin typeface="Arial"/>
                <a:cs typeface="Arial"/>
              </a:rPr>
              <a:t>Các hành vi bị nghiêm</a:t>
            </a:r>
            <a:r>
              <a:rPr sz="2400" spc="-15" dirty="0">
                <a:solidFill>
                  <a:srgbClr val="0000CC"/>
                </a:solidFill>
                <a:latin typeface="Arial"/>
                <a:cs typeface="Arial"/>
              </a:rPr>
              <a:t> </a:t>
            </a:r>
            <a:r>
              <a:rPr sz="2400" spc="-5" dirty="0">
                <a:solidFill>
                  <a:srgbClr val="0000CC"/>
                </a:solidFill>
                <a:latin typeface="Arial"/>
                <a:cs typeface="Arial"/>
              </a:rPr>
              <a:t>cấm</a:t>
            </a:r>
            <a:endParaRPr sz="2400">
              <a:latin typeface="Arial"/>
              <a:cs typeface="Arial"/>
            </a:endParaRPr>
          </a:p>
        </p:txBody>
      </p:sp>
      <p:sp>
        <p:nvSpPr>
          <p:cNvPr id="3" name="object 3"/>
          <p:cNvSpPr txBox="1">
            <a:spLocks noGrp="1"/>
          </p:cNvSpPr>
          <p:nvPr>
            <p:ph type="title"/>
          </p:nvPr>
        </p:nvSpPr>
        <p:spPr>
          <a:xfrm>
            <a:off x="3043554" y="649734"/>
            <a:ext cx="5364480" cy="360680"/>
          </a:xfrm>
          <a:prstGeom prst="rect">
            <a:avLst/>
          </a:prstGeom>
        </p:spPr>
        <p:txBody>
          <a:bodyPr vert="horz" wrap="square" lIns="0" tIns="12700" rIns="0" bIns="0" rtlCol="0">
            <a:spAutoFit/>
          </a:bodyPr>
          <a:lstStyle/>
          <a:p>
            <a:pPr marL="12700">
              <a:lnSpc>
                <a:spcPct val="100000"/>
              </a:lnSpc>
              <a:spcBef>
                <a:spcPts val="100"/>
              </a:spcBef>
            </a:pPr>
            <a:r>
              <a:rPr sz="2200" spc="-5" dirty="0">
                <a:latin typeface="Times New Roman"/>
                <a:cs typeface="Times New Roman"/>
              </a:rPr>
              <a:t>CHƯƠNG </a:t>
            </a:r>
            <a:r>
              <a:rPr sz="2200" dirty="0">
                <a:latin typeface="Times New Roman"/>
                <a:cs typeface="Times New Roman"/>
              </a:rPr>
              <a:t>I - </a:t>
            </a:r>
            <a:r>
              <a:rPr sz="2200" spc="-5" dirty="0">
                <a:latin typeface="Times New Roman"/>
                <a:cs typeface="Times New Roman"/>
              </a:rPr>
              <a:t>NHỮNG </a:t>
            </a:r>
            <a:r>
              <a:rPr sz="2200" dirty="0">
                <a:latin typeface="Times New Roman"/>
                <a:cs typeface="Times New Roman"/>
              </a:rPr>
              <a:t>QUY </a:t>
            </a:r>
            <a:r>
              <a:rPr sz="2200" spc="-5" dirty="0">
                <a:latin typeface="Times New Roman"/>
                <a:cs typeface="Times New Roman"/>
              </a:rPr>
              <a:t>ĐỊNH</a:t>
            </a:r>
            <a:r>
              <a:rPr sz="2200" spc="-175" dirty="0">
                <a:latin typeface="Times New Roman"/>
                <a:cs typeface="Times New Roman"/>
              </a:rPr>
              <a:t> </a:t>
            </a:r>
            <a:r>
              <a:rPr sz="2200" spc="-5" dirty="0">
                <a:latin typeface="Times New Roman"/>
                <a:cs typeface="Times New Roman"/>
              </a:rPr>
              <a:t>CHUNG</a:t>
            </a:r>
            <a:endParaRPr sz="2200">
              <a:latin typeface="Times New Roman"/>
              <a:cs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03687" y="1659621"/>
            <a:ext cx="8542655" cy="3378835"/>
          </a:xfrm>
          <a:prstGeom prst="rect">
            <a:avLst/>
          </a:prstGeom>
        </p:spPr>
        <p:txBody>
          <a:bodyPr vert="horz" wrap="square" lIns="0" tIns="12700" rIns="0" bIns="0" rtlCol="0">
            <a:spAutoFit/>
          </a:bodyPr>
          <a:lstStyle/>
          <a:p>
            <a:pPr marL="408940" marR="5080" indent="-396875" algn="just">
              <a:lnSpc>
                <a:spcPct val="108700"/>
              </a:lnSpc>
              <a:spcBef>
                <a:spcPts val="100"/>
              </a:spcBef>
              <a:buClr>
                <a:srgbClr val="D34817"/>
              </a:buClr>
              <a:buSzPct val="84782"/>
              <a:buFont typeface="Wingdings"/>
              <a:buChar char=""/>
              <a:tabLst>
                <a:tab pos="408940" algn="l"/>
              </a:tabLst>
            </a:pPr>
            <a:r>
              <a:rPr sz="2300" i="1" spc="70" dirty="0">
                <a:solidFill>
                  <a:srgbClr val="FF0000"/>
                </a:solidFill>
                <a:latin typeface="Arial"/>
                <a:cs typeface="Arial"/>
              </a:rPr>
              <a:t>Thuốc </a:t>
            </a:r>
            <a:r>
              <a:rPr sz="2300" i="1" spc="45" dirty="0">
                <a:solidFill>
                  <a:srgbClr val="FF0000"/>
                </a:solidFill>
                <a:latin typeface="Arial"/>
                <a:cs typeface="Arial"/>
              </a:rPr>
              <a:t>lá </a:t>
            </a:r>
            <a:r>
              <a:rPr sz="2300" spc="40" dirty="0">
                <a:latin typeface="Arial"/>
                <a:cs typeface="Arial"/>
              </a:rPr>
              <a:t>là </a:t>
            </a:r>
            <a:r>
              <a:rPr sz="2300" spc="60" dirty="0">
                <a:latin typeface="Arial"/>
                <a:cs typeface="Arial"/>
              </a:rPr>
              <a:t>sản </a:t>
            </a:r>
            <a:r>
              <a:rPr sz="2300" spc="70" dirty="0">
                <a:latin typeface="Arial"/>
                <a:cs typeface="Arial"/>
              </a:rPr>
              <a:t>phẩm được </a:t>
            </a:r>
            <a:r>
              <a:rPr sz="2300" spc="60" dirty="0">
                <a:latin typeface="Arial"/>
                <a:cs typeface="Arial"/>
              </a:rPr>
              <a:t>sản </a:t>
            </a:r>
            <a:r>
              <a:rPr sz="2300" spc="70" dirty="0">
                <a:latin typeface="Arial"/>
                <a:cs typeface="Arial"/>
              </a:rPr>
              <a:t>xuất </a:t>
            </a:r>
            <a:r>
              <a:rPr sz="2300" spc="45" dirty="0">
                <a:latin typeface="Arial"/>
                <a:cs typeface="Arial"/>
              </a:rPr>
              <a:t>từ </a:t>
            </a:r>
            <a:r>
              <a:rPr sz="2300" spc="70" dirty="0">
                <a:latin typeface="Arial"/>
                <a:cs typeface="Arial"/>
              </a:rPr>
              <a:t>toàn </a:t>
            </a:r>
            <a:r>
              <a:rPr sz="2300" spc="45" dirty="0">
                <a:latin typeface="Arial"/>
                <a:cs typeface="Arial"/>
              </a:rPr>
              <a:t>bộ </a:t>
            </a:r>
            <a:r>
              <a:rPr sz="2300" spc="70" dirty="0">
                <a:latin typeface="Arial"/>
                <a:cs typeface="Arial"/>
              </a:rPr>
              <a:t>hoặc </a:t>
            </a:r>
            <a:r>
              <a:rPr sz="2300" spc="95" dirty="0">
                <a:latin typeface="Arial"/>
                <a:cs typeface="Arial"/>
              </a:rPr>
              <a:t>một  </a:t>
            </a:r>
            <a:r>
              <a:rPr sz="2300" spc="15" dirty="0">
                <a:latin typeface="Arial"/>
                <a:cs typeface="Arial"/>
              </a:rPr>
              <a:t>phần nguyên liệu </a:t>
            </a:r>
            <a:r>
              <a:rPr sz="2300" spc="20" dirty="0">
                <a:latin typeface="Arial"/>
                <a:cs typeface="Arial"/>
              </a:rPr>
              <a:t>thuốc </a:t>
            </a:r>
            <a:r>
              <a:rPr sz="2300" spc="10" dirty="0">
                <a:latin typeface="Arial"/>
                <a:cs typeface="Arial"/>
              </a:rPr>
              <a:t>lá, </a:t>
            </a:r>
            <a:r>
              <a:rPr sz="2300" spc="15" dirty="0">
                <a:latin typeface="Arial"/>
                <a:cs typeface="Arial"/>
              </a:rPr>
              <a:t>được </a:t>
            </a:r>
            <a:r>
              <a:rPr sz="2300" spc="20" dirty="0">
                <a:latin typeface="Arial"/>
                <a:cs typeface="Arial"/>
              </a:rPr>
              <a:t>chế </a:t>
            </a:r>
            <a:r>
              <a:rPr sz="2300" spc="15" dirty="0">
                <a:latin typeface="Arial"/>
                <a:cs typeface="Arial"/>
              </a:rPr>
              <a:t>biến dưới dạng </a:t>
            </a:r>
            <a:r>
              <a:rPr sz="2300" spc="20" dirty="0">
                <a:latin typeface="Arial"/>
                <a:cs typeface="Arial"/>
              </a:rPr>
              <a:t>thuốc </a:t>
            </a:r>
            <a:r>
              <a:rPr sz="2300" spc="30" dirty="0">
                <a:latin typeface="Arial"/>
                <a:cs typeface="Arial"/>
              </a:rPr>
              <a:t>lá  </a:t>
            </a:r>
            <a:r>
              <a:rPr sz="2300" dirty="0">
                <a:latin typeface="Arial"/>
                <a:cs typeface="Arial"/>
              </a:rPr>
              <a:t>điếu, xì gà, thuốc </a:t>
            </a:r>
            <a:r>
              <a:rPr sz="2300" spc="-5" dirty="0">
                <a:latin typeface="Arial"/>
                <a:cs typeface="Arial"/>
              </a:rPr>
              <a:t>lá </a:t>
            </a:r>
            <a:r>
              <a:rPr sz="2300" dirty="0">
                <a:latin typeface="Arial"/>
                <a:cs typeface="Arial"/>
              </a:rPr>
              <a:t>sợi, thuốc </a:t>
            </a:r>
            <a:r>
              <a:rPr sz="2300" spc="-5" dirty="0">
                <a:latin typeface="Arial"/>
                <a:cs typeface="Arial"/>
              </a:rPr>
              <a:t>lào </a:t>
            </a:r>
            <a:r>
              <a:rPr sz="2300" dirty="0">
                <a:latin typeface="Arial"/>
                <a:cs typeface="Arial"/>
              </a:rPr>
              <a:t>hoặc các dạng</a:t>
            </a:r>
            <a:r>
              <a:rPr sz="2300" spc="-35" dirty="0">
                <a:latin typeface="Arial"/>
                <a:cs typeface="Arial"/>
              </a:rPr>
              <a:t> </a:t>
            </a:r>
            <a:r>
              <a:rPr sz="2300" dirty="0">
                <a:latin typeface="Arial"/>
                <a:cs typeface="Arial"/>
              </a:rPr>
              <a:t>khác.</a:t>
            </a:r>
            <a:endParaRPr sz="2300">
              <a:latin typeface="Arial"/>
              <a:cs typeface="Arial"/>
            </a:endParaRPr>
          </a:p>
          <a:p>
            <a:pPr marL="408940" marR="7620" indent="-396875" algn="just">
              <a:lnSpc>
                <a:spcPct val="108700"/>
              </a:lnSpc>
              <a:spcBef>
                <a:spcPts val="1200"/>
              </a:spcBef>
              <a:buClr>
                <a:srgbClr val="D34817"/>
              </a:buClr>
              <a:buSzPct val="84782"/>
              <a:buFont typeface="Wingdings"/>
              <a:buChar char=""/>
              <a:tabLst>
                <a:tab pos="408940" algn="l"/>
              </a:tabLst>
            </a:pPr>
            <a:r>
              <a:rPr sz="2300" i="1" spc="40" dirty="0">
                <a:solidFill>
                  <a:srgbClr val="FF0000"/>
                </a:solidFill>
                <a:latin typeface="Arial"/>
                <a:cs typeface="Arial"/>
              </a:rPr>
              <a:t>Sử </a:t>
            </a:r>
            <a:r>
              <a:rPr sz="2300" i="1" spc="65" dirty="0">
                <a:solidFill>
                  <a:srgbClr val="FF0000"/>
                </a:solidFill>
                <a:latin typeface="Arial"/>
                <a:cs typeface="Arial"/>
              </a:rPr>
              <a:t>dụng </a:t>
            </a:r>
            <a:r>
              <a:rPr sz="2300" i="1" spc="70" dirty="0">
                <a:solidFill>
                  <a:srgbClr val="FF0000"/>
                </a:solidFill>
                <a:latin typeface="Arial"/>
                <a:cs typeface="Arial"/>
              </a:rPr>
              <a:t>thuốc </a:t>
            </a:r>
            <a:r>
              <a:rPr sz="2300" i="1" spc="45" dirty="0">
                <a:solidFill>
                  <a:srgbClr val="FF0000"/>
                </a:solidFill>
                <a:latin typeface="Arial"/>
                <a:cs typeface="Arial"/>
              </a:rPr>
              <a:t>lá </a:t>
            </a:r>
            <a:r>
              <a:rPr sz="2300" spc="45" dirty="0">
                <a:latin typeface="Arial"/>
                <a:cs typeface="Arial"/>
              </a:rPr>
              <a:t>là </a:t>
            </a:r>
            <a:r>
              <a:rPr sz="2300" spc="65" dirty="0">
                <a:latin typeface="Arial"/>
                <a:cs typeface="Arial"/>
              </a:rPr>
              <a:t>hành </a:t>
            </a:r>
            <a:r>
              <a:rPr sz="2300" spc="45" dirty="0">
                <a:latin typeface="Arial"/>
                <a:cs typeface="Arial"/>
              </a:rPr>
              <a:t>vi </a:t>
            </a:r>
            <a:r>
              <a:rPr sz="2300" spc="65" dirty="0">
                <a:latin typeface="Arial"/>
                <a:cs typeface="Arial"/>
              </a:rPr>
              <a:t>hút, </a:t>
            </a:r>
            <a:r>
              <a:rPr sz="2300" spc="70" dirty="0">
                <a:latin typeface="Arial"/>
                <a:cs typeface="Arial"/>
              </a:rPr>
              <a:t>nhai, ngửi, </a:t>
            </a:r>
            <a:r>
              <a:rPr sz="2300" spc="65" dirty="0">
                <a:latin typeface="Arial"/>
                <a:cs typeface="Arial"/>
              </a:rPr>
              <a:t>hít, ngậm </a:t>
            </a:r>
            <a:r>
              <a:rPr sz="2300" spc="95" dirty="0">
                <a:latin typeface="Arial"/>
                <a:cs typeface="Arial"/>
              </a:rPr>
              <a:t>sản  </a:t>
            </a:r>
            <a:r>
              <a:rPr sz="2300" spc="-5" dirty="0">
                <a:latin typeface="Arial"/>
                <a:cs typeface="Arial"/>
              </a:rPr>
              <a:t>phẩm </a:t>
            </a:r>
            <a:r>
              <a:rPr sz="2300" dirty="0">
                <a:latin typeface="Arial"/>
                <a:cs typeface="Arial"/>
              </a:rPr>
              <a:t>thuốc lá.</a:t>
            </a:r>
            <a:endParaRPr sz="2300">
              <a:latin typeface="Arial"/>
              <a:cs typeface="Arial"/>
            </a:endParaRPr>
          </a:p>
          <a:p>
            <a:pPr marL="408940" marR="11430" indent="-396240" algn="just">
              <a:lnSpc>
                <a:spcPct val="108700"/>
              </a:lnSpc>
              <a:spcBef>
                <a:spcPts val="1200"/>
              </a:spcBef>
              <a:buClr>
                <a:srgbClr val="D34817"/>
              </a:buClr>
              <a:buSzPct val="84782"/>
              <a:buFont typeface="Wingdings"/>
              <a:buChar char=""/>
              <a:tabLst>
                <a:tab pos="408940" algn="l"/>
              </a:tabLst>
            </a:pPr>
            <a:r>
              <a:rPr sz="2300" i="1" spc="30" dirty="0">
                <a:solidFill>
                  <a:srgbClr val="FF0000"/>
                </a:solidFill>
                <a:latin typeface="Arial"/>
                <a:cs typeface="Arial"/>
              </a:rPr>
              <a:t>Tác hại của </a:t>
            </a:r>
            <a:r>
              <a:rPr sz="2300" i="1" spc="35" dirty="0">
                <a:solidFill>
                  <a:srgbClr val="FF0000"/>
                </a:solidFill>
                <a:latin typeface="Arial"/>
                <a:cs typeface="Arial"/>
              </a:rPr>
              <a:t>thuốc </a:t>
            </a:r>
            <a:r>
              <a:rPr sz="2300" i="1" spc="20" dirty="0">
                <a:solidFill>
                  <a:srgbClr val="FF0000"/>
                </a:solidFill>
                <a:latin typeface="Arial"/>
                <a:cs typeface="Arial"/>
              </a:rPr>
              <a:t>lá </a:t>
            </a:r>
            <a:r>
              <a:rPr sz="2300" spc="25" dirty="0">
                <a:latin typeface="Arial"/>
                <a:cs typeface="Arial"/>
              </a:rPr>
              <a:t>là </a:t>
            </a:r>
            <a:r>
              <a:rPr sz="2300" spc="30" dirty="0">
                <a:latin typeface="Arial"/>
                <a:cs typeface="Arial"/>
              </a:rPr>
              <a:t>ảnh </a:t>
            </a:r>
            <a:r>
              <a:rPr sz="2300" spc="40" dirty="0">
                <a:latin typeface="Arial"/>
                <a:cs typeface="Arial"/>
              </a:rPr>
              <a:t>hưởng </a:t>
            </a:r>
            <a:r>
              <a:rPr sz="2300" spc="25" dirty="0">
                <a:latin typeface="Arial"/>
                <a:cs typeface="Arial"/>
              </a:rPr>
              <a:t>có </a:t>
            </a:r>
            <a:r>
              <a:rPr sz="2300" spc="30" dirty="0">
                <a:latin typeface="Arial"/>
                <a:cs typeface="Arial"/>
              </a:rPr>
              <a:t>hại của </a:t>
            </a:r>
            <a:r>
              <a:rPr sz="2300" spc="35" dirty="0">
                <a:latin typeface="Arial"/>
                <a:cs typeface="Arial"/>
              </a:rPr>
              <a:t>việc </a:t>
            </a:r>
            <a:r>
              <a:rPr sz="2300" spc="30" dirty="0">
                <a:latin typeface="Arial"/>
                <a:cs typeface="Arial"/>
              </a:rPr>
              <a:t>sản </a:t>
            </a:r>
            <a:r>
              <a:rPr sz="2300" spc="50" dirty="0">
                <a:latin typeface="Arial"/>
                <a:cs typeface="Arial"/>
              </a:rPr>
              <a:t>xuất,  </a:t>
            </a:r>
            <a:r>
              <a:rPr sz="2300" spc="10" dirty="0">
                <a:latin typeface="Arial"/>
                <a:cs typeface="Arial"/>
              </a:rPr>
              <a:t>sử </a:t>
            </a:r>
            <a:r>
              <a:rPr sz="2300" spc="15" dirty="0">
                <a:latin typeface="Arial"/>
                <a:cs typeface="Arial"/>
              </a:rPr>
              <a:t>dụng </a:t>
            </a:r>
            <a:r>
              <a:rPr sz="2300" spc="20" dirty="0">
                <a:latin typeface="Arial"/>
                <a:cs typeface="Arial"/>
              </a:rPr>
              <a:t>thuốc </a:t>
            </a:r>
            <a:r>
              <a:rPr sz="2300" spc="10" dirty="0">
                <a:latin typeface="Arial"/>
                <a:cs typeface="Arial"/>
              </a:rPr>
              <a:t>lá </a:t>
            </a:r>
            <a:r>
              <a:rPr sz="2300" spc="15" dirty="0">
                <a:latin typeface="Arial"/>
                <a:cs typeface="Arial"/>
              </a:rPr>
              <a:t>gây </a:t>
            </a:r>
            <a:r>
              <a:rPr sz="2300" spc="10" dirty="0">
                <a:latin typeface="Arial"/>
                <a:cs typeface="Arial"/>
              </a:rPr>
              <a:t>ra </a:t>
            </a:r>
            <a:r>
              <a:rPr sz="2300" spc="15" dirty="0">
                <a:latin typeface="Arial"/>
                <a:cs typeface="Arial"/>
              </a:rPr>
              <a:t>cho sức khỏe con </a:t>
            </a:r>
            <a:r>
              <a:rPr sz="2300" spc="20" dirty="0">
                <a:latin typeface="Arial"/>
                <a:cs typeface="Arial"/>
              </a:rPr>
              <a:t>người, </a:t>
            </a:r>
            <a:r>
              <a:rPr sz="2300" spc="15" dirty="0">
                <a:latin typeface="Arial"/>
                <a:cs typeface="Arial"/>
              </a:rPr>
              <a:t>môi </a:t>
            </a:r>
            <a:r>
              <a:rPr sz="2300" spc="25" dirty="0">
                <a:latin typeface="Arial"/>
                <a:cs typeface="Arial"/>
              </a:rPr>
              <a:t>trường  </a:t>
            </a:r>
            <a:r>
              <a:rPr sz="2300" dirty="0">
                <a:latin typeface="Arial"/>
                <a:cs typeface="Arial"/>
              </a:rPr>
              <a:t>và sự </a:t>
            </a:r>
            <a:r>
              <a:rPr sz="2300" spc="-5" dirty="0">
                <a:latin typeface="Arial"/>
                <a:cs typeface="Arial"/>
              </a:rPr>
              <a:t>phát </a:t>
            </a:r>
            <a:r>
              <a:rPr sz="2300" dirty="0">
                <a:latin typeface="Arial"/>
                <a:cs typeface="Arial"/>
              </a:rPr>
              <a:t>triển kinh tế - xã</a:t>
            </a:r>
            <a:r>
              <a:rPr sz="2300" spc="-10" dirty="0">
                <a:latin typeface="Arial"/>
                <a:cs typeface="Arial"/>
              </a:rPr>
              <a:t> </a:t>
            </a:r>
            <a:r>
              <a:rPr sz="2300" spc="-5" dirty="0">
                <a:latin typeface="Arial"/>
                <a:cs typeface="Arial"/>
              </a:rPr>
              <a:t>hội.</a:t>
            </a:r>
            <a:endParaRPr sz="2300">
              <a:latin typeface="Arial"/>
              <a:cs typeface="Arial"/>
            </a:endParaRPr>
          </a:p>
        </p:txBody>
      </p:sp>
      <p:sp>
        <p:nvSpPr>
          <p:cNvPr id="3" name="object 3"/>
          <p:cNvSpPr txBox="1">
            <a:spLocks noGrp="1"/>
          </p:cNvSpPr>
          <p:nvPr>
            <p:ph type="title"/>
          </p:nvPr>
        </p:nvSpPr>
        <p:spPr>
          <a:xfrm>
            <a:off x="3792601" y="599442"/>
            <a:ext cx="3790315" cy="452120"/>
          </a:xfrm>
          <a:prstGeom prst="rect">
            <a:avLst/>
          </a:prstGeom>
        </p:spPr>
        <p:txBody>
          <a:bodyPr vert="horz" wrap="square" lIns="0" tIns="12700" rIns="0" bIns="0" rtlCol="0">
            <a:spAutoFit/>
          </a:bodyPr>
          <a:lstStyle/>
          <a:p>
            <a:pPr marL="12700">
              <a:lnSpc>
                <a:spcPct val="100000"/>
              </a:lnSpc>
              <a:spcBef>
                <a:spcPts val="100"/>
              </a:spcBef>
            </a:pPr>
            <a:r>
              <a:rPr spc="-5" dirty="0">
                <a:latin typeface="Times New Roman"/>
                <a:cs typeface="Times New Roman"/>
              </a:rPr>
              <a:t>Điều 2. </a:t>
            </a:r>
            <a:r>
              <a:rPr dirty="0">
                <a:latin typeface="Times New Roman"/>
                <a:cs typeface="Times New Roman"/>
              </a:rPr>
              <a:t>Giải </a:t>
            </a:r>
            <a:r>
              <a:rPr spc="-5" dirty="0">
                <a:latin typeface="Times New Roman"/>
                <a:cs typeface="Times New Roman"/>
              </a:rPr>
              <a:t>thích từ</a:t>
            </a:r>
            <a:r>
              <a:rPr spc="-85" dirty="0">
                <a:latin typeface="Times New Roman"/>
                <a:cs typeface="Times New Roman"/>
              </a:rPr>
              <a:t> </a:t>
            </a:r>
            <a:r>
              <a:rPr spc="-5" dirty="0">
                <a:latin typeface="Times New Roman"/>
                <a:cs typeface="Times New Roman"/>
              </a:rPr>
              <a:t>ngữ</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79887" y="1659621"/>
            <a:ext cx="8544560" cy="3531235"/>
          </a:xfrm>
          <a:prstGeom prst="rect">
            <a:avLst/>
          </a:prstGeom>
        </p:spPr>
        <p:txBody>
          <a:bodyPr vert="horz" wrap="square" lIns="0" tIns="12700" rIns="0" bIns="0" rtlCol="0">
            <a:spAutoFit/>
          </a:bodyPr>
          <a:lstStyle/>
          <a:p>
            <a:pPr marL="408940" marR="13335" indent="-396240" algn="just">
              <a:lnSpc>
                <a:spcPct val="108700"/>
              </a:lnSpc>
              <a:spcBef>
                <a:spcPts val="100"/>
              </a:spcBef>
              <a:buClr>
                <a:srgbClr val="D34817"/>
              </a:buClr>
              <a:buSzPct val="84782"/>
              <a:buFont typeface="Wingdings"/>
              <a:buChar char=""/>
              <a:tabLst>
                <a:tab pos="408940" algn="l"/>
              </a:tabLst>
            </a:pPr>
            <a:r>
              <a:rPr sz="2300" i="1" spc="25" dirty="0">
                <a:solidFill>
                  <a:srgbClr val="FF0000"/>
                </a:solidFill>
                <a:latin typeface="Arial"/>
                <a:cs typeface="Arial"/>
              </a:rPr>
              <a:t>Cảnh báo </a:t>
            </a:r>
            <a:r>
              <a:rPr sz="2300" i="1" spc="30" dirty="0">
                <a:solidFill>
                  <a:srgbClr val="FF0000"/>
                </a:solidFill>
                <a:latin typeface="Arial"/>
                <a:cs typeface="Arial"/>
              </a:rPr>
              <a:t>sức khoẻ </a:t>
            </a:r>
            <a:r>
              <a:rPr sz="2300" spc="20" dirty="0">
                <a:latin typeface="Arial"/>
                <a:cs typeface="Arial"/>
              </a:rPr>
              <a:t>là </a:t>
            </a:r>
            <a:r>
              <a:rPr sz="2300" spc="35" dirty="0">
                <a:latin typeface="Arial"/>
                <a:cs typeface="Arial"/>
              </a:rPr>
              <a:t>thông </a:t>
            </a:r>
            <a:r>
              <a:rPr sz="2300" spc="30" dirty="0">
                <a:latin typeface="Arial"/>
                <a:cs typeface="Arial"/>
              </a:rPr>
              <a:t>tin bằng chữ </a:t>
            </a:r>
            <a:r>
              <a:rPr sz="2300" spc="20" dirty="0">
                <a:latin typeface="Arial"/>
                <a:cs typeface="Arial"/>
              </a:rPr>
              <a:t>và </a:t>
            </a:r>
            <a:r>
              <a:rPr sz="2300" spc="30" dirty="0">
                <a:latin typeface="Arial"/>
                <a:cs typeface="Arial"/>
              </a:rPr>
              <a:t>hình ảnh </a:t>
            </a:r>
            <a:r>
              <a:rPr sz="2300" spc="20" dirty="0">
                <a:latin typeface="Arial"/>
                <a:cs typeface="Arial"/>
              </a:rPr>
              <a:t>mô </a:t>
            </a:r>
            <a:r>
              <a:rPr sz="2300" spc="45" dirty="0">
                <a:latin typeface="Arial"/>
                <a:cs typeface="Arial"/>
              </a:rPr>
              <a:t>tả  </a:t>
            </a:r>
            <a:r>
              <a:rPr sz="2300" spc="30" dirty="0">
                <a:latin typeface="Arial"/>
                <a:cs typeface="Arial"/>
              </a:rPr>
              <a:t>hoặc giải </a:t>
            </a:r>
            <a:r>
              <a:rPr sz="2300" spc="35" dirty="0">
                <a:latin typeface="Arial"/>
                <a:cs typeface="Arial"/>
              </a:rPr>
              <a:t>thích </a:t>
            </a:r>
            <a:r>
              <a:rPr sz="2300" spc="20" dirty="0">
                <a:latin typeface="Arial"/>
                <a:cs typeface="Arial"/>
              </a:rPr>
              <a:t>về </a:t>
            </a:r>
            <a:r>
              <a:rPr sz="2300" spc="30" dirty="0">
                <a:latin typeface="Arial"/>
                <a:cs typeface="Arial"/>
              </a:rPr>
              <a:t>ảnh </a:t>
            </a:r>
            <a:r>
              <a:rPr sz="2300" spc="35" dirty="0">
                <a:latin typeface="Arial"/>
                <a:cs typeface="Arial"/>
              </a:rPr>
              <a:t>hưởng </a:t>
            </a:r>
            <a:r>
              <a:rPr sz="2300" spc="20" dirty="0">
                <a:latin typeface="Arial"/>
                <a:cs typeface="Arial"/>
              </a:rPr>
              <a:t>có </a:t>
            </a:r>
            <a:r>
              <a:rPr sz="2300" spc="30" dirty="0">
                <a:latin typeface="Arial"/>
                <a:cs typeface="Arial"/>
              </a:rPr>
              <a:t>hại tới sức khỏe con </a:t>
            </a:r>
            <a:r>
              <a:rPr sz="2300" spc="45" dirty="0">
                <a:latin typeface="Arial"/>
                <a:cs typeface="Arial"/>
              </a:rPr>
              <a:t>người  </a:t>
            </a:r>
            <a:r>
              <a:rPr sz="2300" dirty="0">
                <a:latin typeface="Arial"/>
                <a:cs typeface="Arial"/>
              </a:rPr>
              <a:t>do việc sử dụng thuốc</a:t>
            </a:r>
            <a:r>
              <a:rPr sz="2300" spc="-10" dirty="0">
                <a:latin typeface="Arial"/>
                <a:cs typeface="Arial"/>
              </a:rPr>
              <a:t> </a:t>
            </a:r>
            <a:r>
              <a:rPr sz="2300" dirty="0">
                <a:latin typeface="Arial"/>
                <a:cs typeface="Arial"/>
              </a:rPr>
              <a:t>lá.</a:t>
            </a:r>
            <a:endParaRPr sz="2300">
              <a:latin typeface="Arial"/>
              <a:cs typeface="Arial"/>
            </a:endParaRPr>
          </a:p>
          <a:p>
            <a:pPr marL="408940" marR="10160" indent="-396875" algn="just">
              <a:lnSpc>
                <a:spcPct val="108700"/>
              </a:lnSpc>
              <a:spcBef>
                <a:spcPts val="1200"/>
              </a:spcBef>
              <a:buClr>
                <a:srgbClr val="D34817"/>
              </a:buClr>
              <a:buSzPct val="84782"/>
              <a:buFont typeface="Wingdings"/>
              <a:buChar char=""/>
              <a:tabLst>
                <a:tab pos="408940" algn="l"/>
              </a:tabLst>
            </a:pPr>
            <a:r>
              <a:rPr sz="2300" i="1" spc="45" dirty="0">
                <a:solidFill>
                  <a:srgbClr val="FF0000"/>
                </a:solidFill>
                <a:latin typeface="Arial"/>
                <a:cs typeface="Arial"/>
              </a:rPr>
              <a:t>Địa </a:t>
            </a:r>
            <a:r>
              <a:rPr sz="2300" i="1" spc="50" dirty="0">
                <a:solidFill>
                  <a:srgbClr val="FF0000"/>
                </a:solidFill>
                <a:latin typeface="Arial"/>
                <a:cs typeface="Arial"/>
              </a:rPr>
              <a:t>điểm </a:t>
            </a:r>
            <a:r>
              <a:rPr sz="2300" i="1" spc="55" dirty="0">
                <a:solidFill>
                  <a:srgbClr val="FF0000"/>
                </a:solidFill>
                <a:latin typeface="Arial"/>
                <a:cs typeface="Arial"/>
              </a:rPr>
              <a:t>công </a:t>
            </a:r>
            <a:r>
              <a:rPr sz="2300" i="1" spc="50" dirty="0">
                <a:solidFill>
                  <a:srgbClr val="FF0000"/>
                </a:solidFill>
                <a:latin typeface="Arial"/>
                <a:cs typeface="Arial"/>
              </a:rPr>
              <a:t>cộng </a:t>
            </a:r>
            <a:r>
              <a:rPr sz="2300" spc="35" dirty="0">
                <a:latin typeface="Arial"/>
                <a:cs typeface="Arial"/>
              </a:rPr>
              <a:t>là </a:t>
            </a:r>
            <a:r>
              <a:rPr sz="2300" spc="50" dirty="0">
                <a:latin typeface="Arial"/>
                <a:cs typeface="Arial"/>
              </a:rPr>
              <a:t>nơi </a:t>
            </a:r>
            <a:r>
              <a:rPr sz="2300" spc="55" dirty="0">
                <a:latin typeface="Arial"/>
                <a:cs typeface="Arial"/>
              </a:rPr>
              <a:t>phục </a:t>
            </a:r>
            <a:r>
              <a:rPr sz="2300" spc="35" dirty="0">
                <a:latin typeface="Arial"/>
                <a:cs typeface="Arial"/>
              </a:rPr>
              <a:t>vụ </a:t>
            </a:r>
            <a:r>
              <a:rPr sz="2300" spc="60" dirty="0">
                <a:latin typeface="Arial"/>
                <a:cs typeface="Arial"/>
              </a:rPr>
              <a:t>chung </a:t>
            </a:r>
            <a:r>
              <a:rPr sz="2300" spc="50" dirty="0">
                <a:latin typeface="Arial"/>
                <a:cs typeface="Arial"/>
              </a:rPr>
              <a:t>cho nhu cầu </a:t>
            </a:r>
            <a:r>
              <a:rPr sz="2300" spc="75" dirty="0">
                <a:latin typeface="Arial"/>
                <a:cs typeface="Arial"/>
              </a:rPr>
              <a:t>của  </a:t>
            </a:r>
            <a:r>
              <a:rPr sz="2300" spc="-5" dirty="0">
                <a:latin typeface="Arial"/>
                <a:cs typeface="Arial"/>
              </a:rPr>
              <a:t>nhiều </a:t>
            </a:r>
            <a:r>
              <a:rPr sz="2300" dirty="0">
                <a:latin typeface="Arial"/>
                <a:cs typeface="Arial"/>
              </a:rPr>
              <a:t>người.</a:t>
            </a:r>
            <a:endParaRPr sz="2300">
              <a:latin typeface="Arial"/>
              <a:cs typeface="Arial"/>
            </a:endParaRPr>
          </a:p>
          <a:p>
            <a:pPr marL="408940" indent="-396240" algn="just">
              <a:lnSpc>
                <a:spcPct val="100000"/>
              </a:lnSpc>
              <a:spcBef>
                <a:spcPts val="1440"/>
              </a:spcBef>
              <a:buClr>
                <a:srgbClr val="D34817"/>
              </a:buClr>
              <a:buSzPct val="84782"/>
              <a:buFont typeface="Wingdings"/>
              <a:buChar char=""/>
              <a:tabLst>
                <a:tab pos="408940" algn="l"/>
              </a:tabLst>
            </a:pPr>
            <a:r>
              <a:rPr sz="2300" i="1" spc="-5" dirty="0">
                <a:solidFill>
                  <a:srgbClr val="FF0000"/>
                </a:solidFill>
                <a:latin typeface="Arial"/>
                <a:cs typeface="Arial"/>
              </a:rPr>
              <a:t>Nơi làm việc </a:t>
            </a:r>
            <a:r>
              <a:rPr sz="2300" spc="-5" dirty="0">
                <a:latin typeface="Arial"/>
                <a:cs typeface="Arial"/>
              </a:rPr>
              <a:t>là </a:t>
            </a:r>
            <a:r>
              <a:rPr sz="2300" dirty="0">
                <a:latin typeface="Arial"/>
                <a:cs typeface="Arial"/>
              </a:rPr>
              <a:t>nơi được sử dụng cho mục đích </a:t>
            </a:r>
            <a:r>
              <a:rPr sz="2300" spc="-5" dirty="0">
                <a:latin typeface="Arial"/>
                <a:cs typeface="Arial"/>
              </a:rPr>
              <a:t>lao</a:t>
            </a:r>
            <a:r>
              <a:rPr sz="2300" spc="-20" dirty="0">
                <a:latin typeface="Arial"/>
                <a:cs typeface="Arial"/>
              </a:rPr>
              <a:t> </a:t>
            </a:r>
            <a:r>
              <a:rPr sz="2300" dirty="0">
                <a:latin typeface="Arial"/>
                <a:cs typeface="Arial"/>
              </a:rPr>
              <a:t>động.</a:t>
            </a:r>
            <a:endParaRPr sz="2300">
              <a:latin typeface="Arial"/>
              <a:cs typeface="Arial"/>
            </a:endParaRPr>
          </a:p>
          <a:p>
            <a:pPr marL="408940" marR="5080" indent="-396240" algn="just">
              <a:lnSpc>
                <a:spcPct val="108700"/>
              </a:lnSpc>
              <a:spcBef>
                <a:spcPts val="1200"/>
              </a:spcBef>
              <a:buClr>
                <a:srgbClr val="D34817"/>
              </a:buClr>
              <a:buSzPct val="84782"/>
              <a:buFont typeface="Wingdings"/>
              <a:buChar char=""/>
              <a:tabLst>
                <a:tab pos="408940" algn="l"/>
              </a:tabLst>
            </a:pPr>
            <a:r>
              <a:rPr sz="2300" b="1" i="1" spc="75" dirty="0">
                <a:solidFill>
                  <a:srgbClr val="FF0000"/>
                </a:solidFill>
                <a:latin typeface="Arial"/>
                <a:cs typeface="Arial"/>
              </a:rPr>
              <a:t>Trong </a:t>
            </a:r>
            <a:r>
              <a:rPr sz="2300" b="1" i="1" spc="70" dirty="0">
                <a:solidFill>
                  <a:srgbClr val="FF0000"/>
                </a:solidFill>
                <a:latin typeface="Arial"/>
                <a:cs typeface="Arial"/>
              </a:rPr>
              <a:t>nhà </a:t>
            </a:r>
            <a:r>
              <a:rPr sz="2300" b="1" spc="55" dirty="0">
                <a:latin typeface="Arial"/>
                <a:cs typeface="Arial"/>
              </a:rPr>
              <a:t>là </a:t>
            </a:r>
            <a:r>
              <a:rPr sz="2300" b="1" spc="70" dirty="0">
                <a:latin typeface="Arial"/>
                <a:cs typeface="Arial"/>
              </a:rPr>
              <a:t>nơi </a:t>
            </a:r>
            <a:r>
              <a:rPr sz="2300" b="1" spc="50" dirty="0">
                <a:latin typeface="Arial"/>
                <a:cs typeface="Arial"/>
              </a:rPr>
              <a:t>có </a:t>
            </a:r>
            <a:r>
              <a:rPr sz="2300" b="1" spc="70" dirty="0">
                <a:latin typeface="Arial"/>
                <a:cs typeface="Arial"/>
              </a:rPr>
              <a:t>mái che </a:t>
            </a:r>
            <a:r>
              <a:rPr sz="2300" b="1" spc="50" dirty="0">
                <a:latin typeface="Arial"/>
                <a:cs typeface="Arial"/>
              </a:rPr>
              <a:t>và có </a:t>
            </a:r>
            <a:r>
              <a:rPr sz="2300" b="1" spc="70" dirty="0">
                <a:latin typeface="Arial"/>
                <a:cs typeface="Arial"/>
              </a:rPr>
              <a:t>một hay </a:t>
            </a:r>
            <a:r>
              <a:rPr sz="2300" b="1" spc="85" dirty="0">
                <a:latin typeface="Arial"/>
                <a:cs typeface="Arial"/>
              </a:rPr>
              <a:t>nhiều </a:t>
            </a:r>
            <a:r>
              <a:rPr sz="2300" b="1" spc="110" dirty="0">
                <a:latin typeface="Arial"/>
                <a:cs typeface="Arial"/>
              </a:rPr>
              <a:t>bức </a:t>
            </a:r>
            <a:r>
              <a:rPr sz="2300" b="1" spc="855" dirty="0">
                <a:latin typeface="Arial"/>
                <a:cs typeface="Arial"/>
              </a:rPr>
              <a:t> </a:t>
            </a:r>
            <a:r>
              <a:rPr sz="2300" b="1" dirty="0">
                <a:latin typeface="Arial"/>
                <a:cs typeface="Arial"/>
              </a:rPr>
              <a:t>tường </a:t>
            </a:r>
            <a:r>
              <a:rPr sz="2300" b="1" spc="-5" dirty="0">
                <a:latin typeface="Arial"/>
                <a:cs typeface="Arial"/>
              </a:rPr>
              <a:t>chắn </a:t>
            </a:r>
            <a:r>
              <a:rPr sz="2300" b="1" dirty="0">
                <a:latin typeface="Arial"/>
                <a:cs typeface="Arial"/>
              </a:rPr>
              <a:t>hoặc </a:t>
            </a:r>
            <a:r>
              <a:rPr sz="2300" b="1" spc="-5" dirty="0">
                <a:latin typeface="Arial"/>
                <a:cs typeface="Arial"/>
              </a:rPr>
              <a:t>vách </a:t>
            </a:r>
            <a:r>
              <a:rPr sz="2300" b="1" dirty="0">
                <a:latin typeface="Arial"/>
                <a:cs typeface="Arial"/>
              </a:rPr>
              <a:t>ngăn </a:t>
            </a:r>
            <a:r>
              <a:rPr sz="2300" b="1" spc="-5" dirty="0">
                <a:latin typeface="Arial"/>
                <a:cs typeface="Arial"/>
              </a:rPr>
              <a:t>xung </a:t>
            </a:r>
            <a:r>
              <a:rPr sz="2300" b="1" dirty="0">
                <a:latin typeface="Arial"/>
                <a:cs typeface="Arial"/>
              </a:rPr>
              <a:t>quanh.</a:t>
            </a:r>
            <a:endParaRPr sz="2300">
              <a:latin typeface="Arial"/>
              <a:cs typeface="Arial"/>
            </a:endParaRPr>
          </a:p>
        </p:txBody>
      </p:sp>
      <p:sp>
        <p:nvSpPr>
          <p:cNvPr id="3" name="object 3"/>
          <p:cNvSpPr txBox="1">
            <a:spLocks noGrp="1"/>
          </p:cNvSpPr>
          <p:nvPr>
            <p:ph type="title"/>
          </p:nvPr>
        </p:nvSpPr>
        <p:spPr>
          <a:xfrm>
            <a:off x="3792601" y="599442"/>
            <a:ext cx="3790315" cy="452120"/>
          </a:xfrm>
          <a:prstGeom prst="rect">
            <a:avLst/>
          </a:prstGeom>
        </p:spPr>
        <p:txBody>
          <a:bodyPr vert="horz" wrap="square" lIns="0" tIns="12700" rIns="0" bIns="0" rtlCol="0">
            <a:spAutoFit/>
          </a:bodyPr>
          <a:lstStyle/>
          <a:p>
            <a:pPr marL="12700">
              <a:lnSpc>
                <a:spcPct val="100000"/>
              </a:lnSpc>
              <a:spcBef>
                <a:spcPts val="100"/>
              </a:spcBef>
            </a:pPr>
            <a:r>
              <a:rPr spc="-5" dirty="0">
                <a:latin typeface="Times New Roman"/>
                <a:cs typeface="Times New Roman"/>
              </a:rPr>
              <a:t>Điều 2. </a:t>
            </a:r>
            <a:r>
              <a:rPr dirty="0">
                <a:latin typeface="Times New Roman"/>
                <a:cs typeface="Times New Roman"/>
              </a:rPr>
              <a:t>Giải </a:t>
            </a:r>
            <a:r>
              <a:rPr spc="-5" dirty="0">
                <a:latin typeface="Times New Roman"/>
                <a:cs typeface="Times New Roman"/>
              </a:rPr>
              <a:t>thích từ</a:t>
            </a:r>
            <a:r>
              <a:rPr spc="-85" dirty="0">
                <a:latin typeface="Times New Roman"/>
                <a:cs typeface="Times New Roman"/>
              </a:rPr>
              <a:t> </a:t>
            </a:r>
            <a:r>
              <a:rPr spc="-5" dirty="0">
                <a:latin typeface="Times New Roman"/>
                <a:cs typeface="Times New Roman"/>
              </a:rPr>
              <a:t>ngữ</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13343" y="491743"/>
            <a:ext cx="7350125" cy="756920"/>
          </a:xfrm>
          <a:prstGeom prst="rect">
            <a:avLst/>
          </a:prstGeom>
        </p:spPr>
        <p:txBody>
          <a:bodyPr vert="horz" wrap="square" lIns="0" tIns="12700" rIns="0" bIns="0" rtlCol="0">
            <a:spAutoFit/>
          </a:bodyPr>
          <a:lstStyle/>
          <a:p>
            <a:pPr marL="1248410" marR="5080" indent="-1236345">
              <a:lnSpc>
                <a:spcPct val="100000"/>
              </a:lnSpc>
              <a:spcBef>
                <a:spcPts val="100"/>
              </a:spcBef>
            </a:pPr>
            <a:r>
              <a:rPr sz="2400" spc="-5" dirty="0"/>
              <a:t>Điều 6. </a:t>
            </a:r>
            <a:r>
              <a:rPr sz="2400" spc="-30" dirty="0"/>
              <a:t>Trách </a:t>
            </a:r>
            <a:r>
              <a:rPr sz="2400" dirty="0"/>
              <a:t>nhiệm </a:t>
            </a:r>
            <a:r>
              <a:rPr sz="2400" spc="-5" dirty="0"/>
              <a:t>của </a:t>
            </a:r>
            <a:r>
              <a:rPr sz="2400" dirty="0"/>
              <a:t>người đứng đầu </a:t>
            </a:r>
            <a:r>
              <a:rPr sz="2400" spc="-5" dirty="0"/>
              <a:t>cơ </a:t>
            </a:r>
            <a:r>
              <a:rPr sz="2400" dirty="0"/>
              <a:t>quan,  </a:t>
            </a:r>
            <a:r>
              <a:rPr sz="2400" spc="-5" dirty="0"/>
              <a:t>tổ chức, </a:t>
            </a:r>
            <a:r>
              <a:rPr sz="2400" dirty="0"/>
              <a:t>địa phương </a:t>
            </a:r>
            <a:r>
              <a:rPr sz="2400" spc="-5" dirty="0"/>
              <a:t>trong</a:t>
            </a:r>
            <a:r>
              <a:rPr sz="2400" spc="-35" dirty="0"/>
              <a:t> </a:t>
            </a:r>
            <a:r>
              <a:rPr sz="2400" spc="-5" dirty="0"/>
              <a:t>PCTHTL</a:t>
            </a:r>
            <a:endParaRPr sz="2400"/>
          </a:p>
        </p:txBody>
      </p:sp>
      <p:sp>
        <p:nvSpPr>
          <p:cNvPr id="3" name="object 3"/>
          <p:cNvSpPr txBox="1"/>
          <p:nvPr/>
        </p:nvSpPr>
        <p:spPr>
          <a:xfrm>
            <a:off x="1156087" y="1735821"/>
            <a:ext cx="8394700" cy="3759835"/>
          </a:xfrm>
          <a:prstGeom prst="rect">
            <a:avLst/>
          </a:prstGeom>
        </p:spPr>
        <p:txBody>
          <a:bodyPr vert="horz" wrap="square" lIns="0" tIns="12700" rIns="0" bIns="0" rtlCol="0">
            <a:spAutoFit/>
          </a:bodyPr>
          <a:lstStyle/>
          <a:p>
            <a:pPr marL="302260" marR="5715" indent="-290195" algn="just">
              <a:lnSpc>
                <a:spcPct val="108700"/>
              </a:lnSpc>
              <a:spcBef>
                <a:spcPts val="100"/>
              </a:spcBef>
              <a:buFont typeface="Arial"/>
              <a:buAutoNum type="arabicPeriod"/>
              <a:tabLst>
                <a:tab pos="384175" algn="l"/>
              </a:tabLst>
            </a:pPr>
            <a:r>
              <a:rPr dirty="0"/>
              <a:t>	</a:t>
            </a:r>
            <a:r>
              <a:rPr sz="2300" spc="80" dirty="0">
                <a:latin typeface="Arial"/>
                <a:cs typeface="Arial"/>
              </a:rPr>
              <a:t>Đưa nội </a:t>
            </a:r>
            <a:r>
              <a:rPr sz="2300" spc="90" dirty="0">
                <a:latin typeface="Arial"/>
                <a:cs typeface="Arial"/>
              </a:rPr>
              <a:t>dung </a:t>
            </a:r>
            <a:r>
              <a:rPr sz="2300" spc="100" dirty="0">
                <a:latin typeface="Arial"/>
                <a:cs typeface="Arial"/>
              </a:rPr>
              <a:t>phòng, </a:t>
            </a:r>
            <a:r>
              <a:rPr sz="2300" spc="95" dirty="0">
                <a:latin typeface="Arial"/>
                <a:cs typeface="Arial"/>
              </a:rPr>
              <a:t>chống </a:t>
            </a:r>
            <a:r>
              <a:rPr sz="2300" spc="80" dirty="0">
                <a:latin typeface="Arial"/>
                <a:cs typeface="Arial"/>
              </a:rPr>
              <a:t>tác hại của </a:t>
            </a:r>
            <a:r>
              <a:rPr sz="2300" spc="100" dirty="0">
                <a:latin typeface="Arial"/>
                <a:cs typeface="Arial"/>
              </a:rPr>
              <a:t>thuốc </a:t>
            </a:r>
            <a:r>
              <a:rPr sz="2300" spc="60" dirty="0">
                <a:latin typeface="Arial"/>
                <a:cs typeface="Arial"/>
              </a:rPr>
              <a:t>lá </a:t>
            </a:r>
            <a:r>
              <a:rPr sz="2300" spc="80" dirty="0">
                <a:latin typeface="Arial"/>
                <a:cs typeface="Arial"/>
              </a:rPr>
              <a:t>vào </a:t>
            </a:r>
            <a:r>
              <a:rPr sz="2300" spc="125" dirty="0">
                <a:latin typeface="Arial"/>
                <a:cs typeface="Arial"/>
              </a:rPr>
              <a:t>kế  </a:t>
            </a:r>
            <a:r>
              <a:rPr sz="2300" spc="40" dirty="0">
                <a:latin typeface="Arial"/>
                <a:cs typeface="Arial"/>
              </a:rPr>
              <a:t>hoạch </a:t>
            </a:r>
            <a:r>
              <a:rPr sz="2300" spc="35" dirty="0">
                <a:latin typeface="Arial"/>
                <a:cs typeface="Arial"/>
              </a:rPr>
              <a:t>hoạt động hằng năm, </a:t>
            </a:r>
            <a:r>
              <a:rPr sz="2300" spc="30" dirty="0">
                <a:latin typeface="Arial"/>
                <a:cs typeface="Arial"/>
              </a:rPr>
              <a:t>quy </a:t>
            </a:r>
            <a:r>
              <a:rPr sz="2300" spc="40" dirty="0">
                <a:latin typeface="Arial"/>
                <a:cs typeface="Arial"/>
              </a:rPr>
              <a:t>định không </a:t>
            </a:r>
            <a:r>
              <a:rPr sz="2300" spc="35" dirty="0">
                <a:latin typeface="Arial"/>
                <a:cs typeface="Arial"/>
              </a:rPr>
              <a:t>hút </a:t>
            </a:r>
            <a:r>
              <a:rPr sz="2300" spc="40" dirty="0">
                <a:latin typeface="Arial"/>
                <a:cs typeface="Arial"/>
              </a:rPr>
              <a:t>thuốc </a:t>
            </a:r>
            <a:r>
              <a:rPr sz="2300" spc="25" dirty="0">
                <a:latin typeface="Arial"/>
                <a:cs typeface="Arial"/>
              </a:rPr>
              <a:t>lá </a:t>
            </a:r>
            <a:r>
              <a:rPr sz="2300" spc="55" dirty="0">
                <a:latin typeface="Arial"/>
                <a:cs typeface="Arial"/>
              </a:rPr>
              <a:t>tại  </a:t>
            </a:r>
            <a:r>
              <a:rPr sz="2300" spc="-5" dirty="0">
                <a:latin typeface="Arial"/>
                <a:cs typeface="Arial"/>
              </a:rPr>
              <a:t>nơi làm </a:t>
            </a:r>
            <a:r>
              <a:rPr sz="2300" dirty="0">
                <a:latin typeface="Arial"/>
                <a:cs typeface="Arial"/>
              </a:rPr>
              <a:t>việc vào </a:t>
            </a:r>
            <a:r>
              <a:rPr sz="2300" spc="-5" dirty="0">
                <a:latin typeface="Arial"/>
                <a:cs typeface="Arial"/>
              </a:rPr>
              <a:t>quy </a:t>
            </a:r>
            <a:r>
              <a:rPr sz="2300" dirty="0">
                <a:latin typeface="Arial"/>
                <a:cs typeface="Arial"/>
              </a:rPr>
              <a:t>chế </a:t>
            </a:r>
            <a:r>
              <a:rPr sz="2300" spc="-5" dirty="0">
                <a:latin typeface="Arial"/>
                <a:cs typeface="Arial"/>
              </a:rPr>
              <a:t>nội</a:t>
            </a:r>
            <a:r>
              <a:rPr sz="2300" dirty="0">
                <a:latin typeface="Arial"/>
                <a:cs typeface="Arial"/>
              </a:rPr>
              <a:t> </a:t>
            </a:r>
            <a:r>
              <a:rPr sz="2300" spc="-5" dirty="0">
                <a:latin typeface="Arial"/>
                <a:cs typeface="Arial"/>
              </a:rPr>
              <a:t>bộ.</a:t>
            </a:r>
            <a:endParaRPr sz="2300">
              <a:latin typeface="Arial"/>
              <a:cs typeface="Arial"/>
            </a:endParaRPr>
          </a:p>
          <a:p>
            <a:pPr marL="302260" marR="5080" indent="-289560" algn="just">
              <a:lnSpc>
                <a:spcPct val="108700"/>
              </a:lnSpc>
              <a:spcBef>
                <a:spcPts val="1200"/>
              </a:spcBef>
              <a:buFont typeface="Arial"/>
              <a:buAutoNum type="arabicPeriod"/>
              <a:tabLst>
                <a:tab pos="349250" algn="l"/>
              </a:tabLst>
            </a:pPr>
            <a:r>
              <a:rPr dirty="0"/>
              <a:t>	</a:t>
            </a:r>
            <a:r>
              <a:rPr sz="2300" spc="15" dirty="0">
                <a:latin typeface="Arial"/>
                <a:cs typeface="Arial"/>
              </a:rPr>
              <a:t>Đưa quy định </a:t>
            </a:r>
            <a:r>
              <a:rPr sz="2300" spc="10" dirty="0">
                <a:latin typeface="Arial"/>
                <a:cs typeface="Arial"/>
              </a:rPr>
              <a:t>về </a:t>
            </a:r>
            <a:r>
              <a:rPr sz="2300" spc="15" dirty="0">
                <a:latin typeface="Arial"/>
                <a:cs typeface="Arial"/>
              </a:rPr>
              <a:t>việc hạn chế hoặc </a:t>
            </a:r>
            <a:r>
              <a:rPr sz="2300" spc="20" dirty="0">
                <a:latin typeface="Arial"/>
                <a:cs typeface="Arial"/>
              </a:rPr>
              <a:t>không </a:t>
            </a:r>
            <a:r>
              <a:rPr sz="2300" spc="15" dirty="0">
                <a:latin typeface="Arial"/>
                <a:cs typeface="Arial"/>
              </a:rPr>
              <a:t>hút </a:t>
            </a:r>
            <a:r>
              <a:rPr sz="2300" spc="20" dirty="0">
                <a:latin typeface="Arial"/>
                <a:cs typeface="Arial"/>
              </a:rPr>
              <a:t>thuốc </a:t>
            </a:r>
            <a:r>
              <a:rPr sz="2300" spc="10" dirty="0">
                <a:latin typeface="Arial"/>
                <a:cs typeface="Arial"/>
              </a:rPr>
              <a:t>lá </a:t>
            </a:r>
            <a:r>
              <a:rPr sz="2300" spc="30" dirty="0">
                <a:latin typeface="Arial"/>
                <a:cs typeface="Arial"/>
              </a:rPr>
              <a:t>trong  </a:t>
            </a:r>
            <a:r>
              <a:rPr sz="2300" spc="80" dirty="0">
                <a:latin typeface="Arial"/>
                <a:cs typeface="Arial"/>
              </a:rPr>
              <a:t>các đám </a:t>
            </a:r>
            <a:r>
              <a:rPr sz="2300" spc="95" dirty="0">
                <a:latin typeface="Arial"/>
                <a:cs typeface="Arial"/>
              </a:rPr>
              <a:t>cưới, </a:t>
            </a:r>
            <a:r>
              <a:rPr sz="2300" spc="80" dirty="0">
                <a:latin typeface="Arial"/>
                <a:cs typeface="Arial"/>
              </a:rPr>
              <a:t>đám </a:t>
            </a:r>
            <a:r>
              <a:rPr sz="2300" spc="100" dirty="0">
                <a:latin typeface="Arial"/>
                <a:cs typeface="Arial"/>
              </a:rPr>
              <a:t>tang, </a:t>
            </a:r>
            <a:r>
              <a:rPr sz="2300" spc="60" dirty="0">
                <a:latin typeface="Arial"/>
                <a:cs typeface="Arial"/>
              </a:rPr>
              <a:t>lễ </a:t>
            </a:r>
            <a:r>
              <a:rPr sz="2300" spc="80" dirty="0">
                <a:latin typeface="Arial"/>
                <a:cs typeface="Arial"/>
              </a:rPr>
              <a:t>hội </a:t>
            </a:r>
            <a:r>
              <a:rPr sz="2300" spc="95" dirty="0">
                <a:latin typeface="Arial"/>
                <a:cs typeface="Arial"/>
              </a:rPr>
              <a:t>trên </a:t>
            </a:r>
            <a:r>
              <a:rPr sz="2300" spc="80" dirty="0">
                <a:latin typeface="Arial"/>
                <a:cs typeface="Arial"/>
              </a:rPr>
              <a:t>địa bàn dân </a:t>
            </a:r>
            <a:r>
              <a:rPr sz="2300" spc="60" dirty="0">
                <a:latin typeface="Arial"/>
                <a:cs typeface="Arial"/>
              </a:rPr>
              <a:t>cư </a:t>
            </a:r>
            <a:r>
              <a:rPr sz="2300" spc="125" dirty="0">
                <a:latin typeface="Arial"/>
                <a:cs typeface="Arial"/>
              </a:rPr>
              <a:t>vào  </a:t>
            </a:r>
            <a:r>
              <a:rPr sz="2300" dirty="0">
                <a:latin typeface="Arial"/>
                <a:cs typeface="Arial"/>
              </a:rPr>
              <a:t>hương</a:t>
            </a:r>
            <a:r>
              <a:rPr sz="2300" spc="-5" dirty="0">
                <a:latin typeface="Arial"/>
                <a:cs typeface="Arial"/>
              </a:rPr>
              <a:t> ước.</a:t>
            </a:r>
            <a:endParaRPr sz="2300">
              <a:latin typeface="Arial"/>
              <a:cs typeface="Arial"/>
            </a:endParaRPr>
          </a:p>
          <a:p>
            <a:pPr marL="302260" marR="6350" indent="-289560" algn="just">
              <a:lnSpc>
                <a:spcPct val="108700"/>
              </a:lnSpc>
              <a:spcBef>
                <a:spcPts val="1200"/>
              </a:spcBef>
              <a:buFont typeface="Arial"/>
              <a:buAutoNum type="arabicPeriod"/>
              <a:tabLst>
                <a:tab pos="371475" algn="l"/>
              </a:tabLst>
            </a:pPr>
            <a:r>
              <a:rPr dirty="0"/>
              <a:t>	</a:t>
            </a:r>
            <a:r>
              <a:rPr sz="2300" spc="65" dirty="0">
                <a:latin typeface="Arial"/>
                <a:cs typeface="Arial"/>
              </a:rPr>
              <a:t>Gương </a:t>
            </a:r>
            <a:r>
              <a:rPr sz="2300" spc="55" dirty="0">
                <a:latin typeface="Arial"/>
                <a:cs typeface="Arial"/>
              </a:rPr>
              <a:t>mẫu </a:t>
            </a:r>
            <a:r>
              <a:rPr sz="2300" spc="60" dirty="0">
                <a:latin typeface="Arial"/>
                <a:cs typeface="Arial"/>
              </a:rPr>
              <a:t>thực hiện </a:t>
            </a:r>
            <a:r>
              <a:rPr sz="2300" spc="40" dirty="0">
                <a:latin typeface="Arial"/>
                <a:cs typeface="Arial"/>
              </a:rPr>
              <a:t>và </a:t>
            </a:r>
            <a:r>
              <a:rPr sz="2300" spc="55" dirty="0">
                <a:latin typeface="Arial"/>
                <a:cs typeface="Arial"/>
              </a:rPr>
              <a:t>vận </a:t>
            </a:r>
            <a:r>
              <a:rPr sz="2300" spc="60" dirty="0">
                <a:latin typeface="Arial"/>
                <a:cs typeface="Arial"/>
              </a:rPr>
              <a:t>động </a:t>
            </a:r>
            <a:r>
              <a:rPr sz="2300" spc="45" dirty="0">
                <a:latin typeface="Arial"/>
                <a:cs typeface="Arial"/>
              </a:rPr>
              <a:t>cơ </a:t>
            </a:r>
            <a:r>
              <a:rPr sz="2300" spc="65" dirty="0">
                <a:latin typeface="Arial"/>
                <a:cs typeface="Arial"/>
              </a:rPr>
              <a:t>quan, </a:t>
            </a:r>
            <a:r>
              <a:rPr sz="2300" spc="45" dirty="0">
                <a:latin typeface="Arial"/>
                <a:cs typeface="Arial"/>
              </a:rPr>
              <a:t>tổ </a:t>
            </a:r>
            <a:r>
              <a:rPr sz="2300" spc="70" dirty="0">
                <a:latin typeface="Arial"/>
                <a:cs typeface="Arial"/>
              </a:rPr>
              <a:t>chức, </a:t>
            </a:r>
            <a:r>
              <a:rPr sz="2300" spc="90" dirty="0">
                <a:latin typeface="Arial"/>
                <a:cs typeface="Arial"/>
              </a:rPr>
              <a:t>địa  </a:t>
            </a:r>
            <a:r>
              <a:rPr sz="2300" spc="95" dirty="0">
                <a:latin typeface="Arial"/>
                <a:cs typeface="Arial"/>
              </a:rPr>
              <a:t>phương </a:t>
            </a:r>
            <a:r>
              <a:rPr sz="2300" spc="90" dirty="0">
                <a:latin typeface="Arial"/>
                <a:cs typeface="Arial"/>
              </a:rPr>
              <a:t>thực </a:t>
            </a:r>
            <a:r>
              <a:rPr sz="2300" spc="85" dirty="0">
                <a:latin typeface="Arial"/>
                <a:cs typeface="Arial"/>
              </a:rPr>
              <a:t>hiện </a:t>
            </a:r>
            <a:r>
              <a:rPr sz="2300" spc="80" dirty="0">
                <a:latin typeface="Arial"/>
                <a:cs typeface="Arial"/>
              </a:rPr>
              <a:t>các </a:t>
            </a:r>
            <a:r>
              <a:rPr sz="2300" spc="75" dirty="0">
                <a:latin typeface="Arial"/>
                <a:cs typeface="Arial"/>
              </a:rPr>
              <a:t>quy </a:t>
            </a:r>
            <a:r>
              <a:rPr sz="2300" spc="90" dirty="0">
                <a:latin typeface="Arial"/>
                <a:cs typeface="Arial"/>
              </a:rPr>
              <a:t>định </a:t>
            </a:r>
            <a:r>
              <a:rPr sz="2300" spc="80" dirty="0">
                <a:latin typeface="Arial"/>
                <a:cs typeface="Arial"/>
              </a:rPr>
              <a:t>của </a:t>
            </a:r>
            <a:r>
              <a:rPr sz="2300" spc="90" dirty="0">
                <a:latin typeface="Arial"/>
                <a:cs typeface="Arial"/>
              </a:rPr>
              <a:t>pháp luật </a:t>
            </a:r>
            <a:r>
              <a:rPr sz="2300" spc="60" dirty="0">
                <a:latin typeface="Arial"/>
                <a:cs typeface="Arial"/>
              </a:rPr>
              <a:t>về </a:t>
            </a:r>
            <a:r>
              <a:rPr sz="2300" spc="120" dirty="0">
                <a:latin typeface="Arial"/>
                <a:cs typeface="Arial"/>
              </a:rPr>
              <a:t>phòng,  </a:t>
            </a:r>
            <a:r>
              <a:rPr sz="2300" dirty="0">
                <a:latin typeface="Arial"/>
                <a:cs typeface="Arial"/>
              </a:rPr>
              <a:t>chống tác </a:t>
            </a:r>
            <a:r>
              <a:rPr sz="2300" spc="-5" dirty="0">
                <a:latin typeface="Arial"/>
                <a:cs typeface="Arial"/>
              </a:rPr>
              <a:t>hại </a:t>
            </a:r>
            <a:r>
              <a:rPr sz="2300" dirty="0">
                <a:latin typeface="Arial"/>
                <a:cs typeface="Arial"/>
              </a:rPr>
              <a:t>của thuốc</a:t>
            </a:r>
            <a:r>
              <a:rPr sz="2300" spc="-5" dirty="0">
                <a:latin typeface="Arial"/>
                <a:cs typeface="Arial"/>
              </a:rPr>
              <a:t> </a:t>
            </a:r>
            <a:r>
              <a:rPr sz="2300" dirty="0">
                <a:latin typeface="Arial"/>
                <a:cs typeface="Arial"/>
              </a:rPr>
              <a:t>lá.</a:t>
            </a:r>
            <a:endParaRPr sz="23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41880" y="705104"/>
            <a:ext cx="8014334" cy="391160"/>
          </a:xfrm>
          <a:prstGeom prst="rect">
            <a:avLst/>
          </a:prstGeom>
        </p:spPr>
        <p:txBody>
          <a:bodyPr vert="horz" wrap="square" lIns="0" tIns="12700" rIns="0" bIns="0" rtlCol="0">
            <a:spAutoFit/>
          </a:bodyPr>
          <a:lstStyle/>
          <a:p>
            <a:pPr marL="12700">
              <a:lnSpc>
                <a:spcPct val="100000"/>
              </a:lnSpc>
              <a:spcBef>
                <a:spcPts val="100"/>
              </a:spcBef>
            </a:pPr>
            <a:r>
              <a:rPr sz="2400" spc="-5" dirty="0"/>
              <a:t>Điều 7. </a:t>
            </a:r>
            <a:r>
              <a:rPr sz="2400" dirty="0"/>
              <a:t>Quyền </a:t>
            </a:r>
            <a:r>
              <a:rPr sz="2400" spc="-5" dirty="0"/>
              <a:t>và </a:t>
            </a:r>
            <a:r>
              <a:rPr sz="2400" dirty="0"/>
              <a:t>nghĩa </a:t>
            </a:r>
            <a:r>
              <a:rPr sz="2400" spc="-5" dirty="0"/>
              <a:t>vụ của công </a:t>
            </a:r>
            <a:r>
              <a:rPr sz="2400" dirty="0"/>
              <a:t>dân </a:t>
            </a:r>
            <a:r>
              <a:rPr sz="2400" spc="-5" dirty="0"/>
              <a:t>trong</a:t>
            </a:r>
            <a:r>
              <a:rPr sz="2400" spc="-85" dirty="0"/>
              <a:t> </a:t>
            </a:r>
            <a:r>
              <a:rPr sz="2400" spc="-5" dirty="0"/>
              <a:t>PCTHTL</a:t>
            </a:r>
            <a:endParaRPr sz="2400"/>
          </a:p>
        </p:txBody>
      </p:sp>
      <p:sp>
        <p:nvSpPr>
          <p:cNvPr id="3" name="object 3"/>
          <p:cNvSpPr txBox="1"/>
          <p:nvPr/>
        </p:nvSpPr>
        <p:spPr>
          <a:xfrm>
            <a:off x="1156087" y="1431034"/>
            <a:ext cx="8391525" cy="4979035"/>
          </a:xfrm>
          <a:prstGeom prst="rect">
            <a:avLst/>
          </a:prstGeom>
        </p:spPr>
        <p:txBody>
          <a:bodyPr vert="horz" wrap="square" lIns="0" tIns="195580" rIns="0" bIns="0" rtlCol="0">
            <a:spAutoFit/>
          </a:bodyPr>
          <a:lstStyle/>
          <a:p>
            <a:pPr marL="337185" indent="-325120" algn="just">
              <a:lnSpc>
                <a:spcPct val="100000"/>
              </a:lnSpc>
              <a:spcBef>
                <a:spcPts val="1540"/>
              </a:spcBef>
              <a:buAutoNum type="arabicPeriod"/>
              <a:tabLst>
                <a:tab pos="337820" algn="l"/>
              </a:tabLst>
            </a:pPr>
            <a:r>
              <a:rPr sz="2300" spc="-5" dirty="0">
                <a:latin typeface="Arial"/>
                <a:cs typeface="Arial"/>
              </a:rPr>
              <a:t>Được </a:t>
            </a:r>
            <a:r>
              <a:rPr sz="2300" dirty="0">
                <a:latin typeface="Arial"/>
                <a:cs typeface="Arial"/>
              </a:rPr>
              <a:t>sống, </a:t>
            </a:r>
            <a:r>
              <a:rPr sz="2300" spc="-5" dirty="0">
                <a:latin typeface="Arial"/>
                <a:cs typeface="Arial"/>
              </a:rPr>
              <a:t>làm </a:t>
            </a:r>
            <a:r>
              <a:rPr sz="2300" dirty="0">
                <a:latin typeface="Arial"/>
                <a:cs typeface="Arial"/>
              </a:rPr>
              <a:t>việc trong môi trường không có khói thuốc</a:t>
            </a:r>
            <a:r>
              <a:rPr sz="2300" spc="-80" dirty="0">
                <a:latin typeface="Arial"/>
                <a:cs typeface="Arial"/>
              </a:rPr>
              <a:t> </a:t>
            </a:r>
            <a:r>
              <a:rPr sz="2300" dirty="0">
                <a:latin typeface="Arial"/>
                <a:cs typeface="Arial"/>
              </a:rPr>
              <a:t>lá.</a:t>
            </a:r>
            <a:endParaRPr sz="2300">
              <a:latin typeface="Arial"/>
              <a:cs typeface="Arial"/>
            </a:endParaRPr>
          </a:p>
          <a:p>
            <a:pPr marL="301625" marR="92075" indent="-289560" algn="just">
              <a:lnSpc>
                <a:spcPct val="108700"/>
              </a:lnSpc>
              <a:spcBef>
                <a:spcPts val="1200"/>
              </a:spcBef>
              <a:buFont typeface="Arial"/>
              <a:buAutoNum type="arabicPeriod"/>
              <a:tabLst>
                <a:tab pos="332740" algn="l"/>
              </a:tabLst>
            </a:pPr>
            <a:r>
              <a:rPr dirty="0"/>
              <a:t>	</a:t>
            </a:r>
            <a:r>
              <a:rPr sz="2300" spc="-5" dirty="0">
                <a:latin typeface="Arial"/>
                <a:cs typeface="Arial"/>
              </a:rPr>
              <a:t>Yêu </a:t>
            </a:r>
            <a:r>
              <a:rPr sz="2300" dirty="0">
                <a:latin typeface="Arial"/>
                <a:cs typeface="Arial"/>
              </a:rPr>
              <a:t>cầu người hút thuốc </a:t>
            </a:r>
            <a:r>
              <a:rPr sz="2300" spc="-5" dirty="0">
                <a:latin typeface="Arial"/>
                <a:cs typeface="Arial"/>
              </a:rPr>
              <a:t>lá </a:t>
            </a:r>
            <a:r>
              <a:rPr sz="2300" dirty="0">
                <a:latin typeface="Arial"/>
                <a:cs typeface="Arial"/>
              </a:rPr>
              <a:t>không hút thuốc </a:t>
            </a:r>
            <a:r>
              <a:rPr sz="2300" spc="-5" dirty="0">
                <a:latin typeface="Arial"/>
                <a:cs typeface="Arial"/>
              </a:rPr>
              <a:t>lá </a:t>
            </a:r>
            <a:r>
              <a:rPr sz="2300" dirty="0">
                <a:latin typeface="Arial"/>
                <a:cs typeface="Arial"/>
              </a:rPr>
              <a:t>tại địa điểm</a:t>
            </a:r>
            <a:r>
              <a:rPr sz="2300" spc="-65" dirty="0">
                <a:latin typeface="Arial"/>
                <a:cs typeface="Arial"/>
              </a:rPr>
              <a:t> </a:t>
            </a:r>
            <a:r>
              <a:rPr sz="2300" dirty="0">
                <a:latin typeface="Arial"/>
                <a:cs typeface="Arial"/>
              </a:rPr>
              <a:t>có  </a:t>
            </a:r>
            <a:r>
              <a:rPr sz="2300" spc="-5" dirty="0">
                <a:latin typeface="Arial"/>
                <a:cs typeface="Arial"/>
              </a:rPr>
              <a:t>quy định </a:t>
            </a:r>
            <a:r>
              <a:rPr sz="2300" dirty="0">
                <a:latin typeface="Arial"/>
                <a:cs typeface="Arial"/>
              </a:rPr>
              <a:t>cấm </a:t>
            </a:r>
            <a:r>
              <a:rPr sz="2300" spc="-5" dirty="0">
                <a:latin typeface="Arial"/>
                <a:cs typeface="Arial"/>
              </a:rPr>
              <a:t>hút </a:t>
            </a:r>
            <a:r>
              <a:rPr sz="2300" dirty="0">
                <a:latin typeface="Arial"/>
                <a:cs typeface="Arial"/>
              </a:rPr>
              <a:t>thuốc</a:t>
            </a:r>
            <a:r>
              <a:rPr sz="2300" spc="5" dirty="0">
                <a:latin typeface="Arial"/>
                <a:cs typeface="Arial"/>
              </a:rPr>
              <a:t> </a:t>
            </a:r>
            <a:r>
              <a:rPr sz="2300" dirty="0">
                <a:latin typeface="Arial"/>
                <a:cs typeface="Arial"/>
              </a:rPr>
              <a:t>lá.</a:t>
            </a:r>
            <a:endParaRPr sz="2300">
              <a:latin typeface="Arial"/>
              <a:cs typeface="Arial"/>
            </a:endParaRPr>
          </a:p>
          <a:p>
            <a:pPr marL="301625" marR="14604" indent="-289560" algn="just">
              <a:lnSpc>
                <a:spcPct val="108700"/>
              </a:lnSpc>
              <a:spcBef>
                <a:spcPts val="1200"/>
              </a:spcBef>
              <a:buFont typeface="Arial"/>
              <a:buAutoNum type="arabicPeriod"/>
              <a:tabLst>
                <a:tab pos="349250" algn="l"/>
              </a:tabLst>
            </a:pPr>
            <a:r>
              <a:rPr dirty="0"/>
              <a:t>	</a:t>
            </a:r>
            <a:r>
              <a:rPr sz="2300" spc="20" dirty="0">
                <a:latin typeface="Arial"/>
                <a:cs typeface="Arial"/>
              </a:rPr>
              <a:t>Vận động, tuyên </a:t>
            </a:r>
            <a:r>
              <a:rPr sz="2300" spc="25" dirty="0">
                <a:latin typeface="Arial"/>
                <a:cs typeface="Arial"/>
              </a:rPr>
              <a:t>truyền </a:t>
            </a:r>
            <a:r>
              <a:rPr sz="2300" spc="20" dirty="0">
                <a:latin typeface="Arial"/>
                <a:cs typeface="Arial"/>
              </a:rPr>
              <a:t>người khác không </a:t>
            </a:r>
            <a:r>
              <a:rPr sz="2300" spc="15" dirty="0">
                <a:latin typeface="Arial"/>
                <a:cs typeface="Arial"/>
              </a:rPr>
              <a:t>sử </a:t>
            </a:r>
            <a:r>
              <a:rPr sz="2300" spc="20" dirty="0">
                <a:latin typeface="Arial"/>
                <a:cs typeface="Arial"/>
              </a:rPr>
              <a:t>dụng </a:t>
            </a:r>
            <a:r>
              <a:rPr sz="2300" spc="25" dirty="0">
                <a:latin typeface="Arial"/>
                <a:cs typeface="Arial"/>
              </a:rPr>
              <a:t>thuốc </a:t>
            </a:r>
            <a:r>
              <a:rPr sz="2300" spc="30" dirty="0">
                <a:latin typeface="Arial"/>
                <a:cs typeface="Arial"/>
              </a:rPr>
              <a:t>lá,  </a:t>
            </a:r>
            <a:r>
              <a:rPr sz="2300" dirty="0">
                <a:latin typeface="Arial"/>
                <a:cs typeface="Arial"/>
              </a:rPr>
              <a:t>cai </a:t>
            </a:r>
            <a:r>
              <a:rPr sz="2300" spc="-5" dirty="0">
                <a:latin typeface="Arial"/>
                <a:cs typeface="Arial"/>
              </a:rPr>
              <a:t>nghiện </a:t>
            </a:r>
            <a:r>
              <a:rPr sz="2300" dirty="0">
                <a:latin typeface="Arial"/>
                <a:cs typeface="Arial"/>
              </a:rPr>
              <a:t>thuốc </a:t>
            </a:r>
            <a:r>
              <a:rPr sz="2300" spc="-5" dirty="0">
                <a:latin typeface="Arial"/>
                <a:cs typeface="Arial"/>
              </a:rPr>
              <a:t>lá.</a:t>
            </a:r>
            <a:endParaRPr sz="2300">
              <a:latin typeface="Arial"/>
              <a:cs typeface="Arial"/>
            </a:endParaRPr>
          </a:p>
          <a:p>
            <a:pPr marL="301625" marR="5080" indent="-289560" algn="just">
              <a:lnSpc>
                <a:spcPct val="108700"/>
              </a:lnSpc>
              <a:spcBef>
                <a:spcPts val="1200"/>
              </a:spcBef>
              <a:buFont typeface="Arial"/>
              <a:buAutoNum type="arabicPeriod"/>
              <a:tabLst>
                <a:tab pos="373380" algn="l"/>
              </a:tabLst>
            </a:pPr>
            <a:r>
              <a:rPr dirty="0"/>
              <a:t>	</a:t>
            </a:r>
            <a:r>
              <a:rPr sz="2300" spc="65" dirty="0">
                <a:latin typeface="Arial"/>
                <a:cs typeface="Arial"/>
              </a:rPr>
              <a:t>Yêu </a:t>
            </a:r>
            <a:r>
              <a:rPr sz="2300" spc="70" dirty="0">
                <a:latin typeface="Arial"/>
                <a:cs typeface="Arial"/>
              </a:rPr>
              <a:t>cầu </a:t>
            </a:r>
            <a:r>
              <a:rPr sz="2300" spc="50" dirty="0">
                <a:latin typeface="Arial"/>
                <a:cs typeface="Arial"/>
              </a:rPr>
              <a:t>cơ </a:t>
            </a:r>
            <a:r>
              <a:rPr sz="2300" spc="80" dirty="0">
                <a:latin typeface="Arial"/>
                <a:cs typeface="Arial"/>
              </a:rPr>
              <a:t>quan, </a:t>
            </a:r>
            <a:r>
              <a:rPr sz="2300" spc="50" dirty="0">
                <a:latin typeface="Arial"/>
                <a:cs typeface="Arial"/>
              </a:rPr>
              <a:t>tổ </a:t>
            </a:r>
            <a:r>
              <a:rPr sz="2300" spc="80" dirty="0">
                <a:latin typeface="Arial"/>
                <a:cs typeface="Arial"/>
              </a:rPr>
              <a:t>chức, </a:t>
            </a:r>
            <a:r>
              <a:rPr sz="2300" spc="50" dirty="0">
                <a:latin typeface="Arial"/>
                <a:cs typeface="Arial"/>
              </a:rPr>
              <a:t>cá </a:t>
            </a:r>
            <a:r>
              <a:rPr sz="2300" spc="75" dirty="0">
                <a:latin typeface="Arial"/>
                <a:cs typeface="Arial"/>
              </a:rPr>
              <a:t>nhân </a:t>
            </a:r>
            <a:r>
              <a:rPr sz="2300" spc="50" dirty="0">
                <a:latin typeface="Arial"/>
                <a:cs typeface="Arial"/>
              </a:rPr>
              <a:t>có </a:t>
            </a:r>
            <a:r>
              <a:rPr sz="2300" spc="75" dirty="0">
                <a:latin typeface="Arial"/>
                <a:cs typeface="Arial"/>
              </a:rPr>
              <a:t>thẩm </a:t>
            </a:r>
            <a:r>
              <a:rPr sz="2300" spc="80" dirty="0">
                <a:latin typeface="Arial"/>
                <a:cs typeface="Arial"/>
              </a:rPr>
              <a:t>quyền </a:t>
            </a:r>
            <a:r>
              <a:rPr sz="2300" spc="50" dirty="0">
                <a:latin typeface="Arial"/>
                <a:cs typeface="Arial"/>
              </a:rPr>
              <a:t>xử </a:t>
            </a:r>
            <a:r>
              <a:rPr sz="2300" spc="105" dirty="0">
                <a:latin typeface="Arial"/>
                <a:cs typeface="Arial"/>
              </a:rPr>
              <a:t>lý  </a:t>
            </a:r>
            <a:r>
              <a:rPr sz="2300" spc="-5" dirty="0">
                <a:latin typeface="Arial"/>
                <a:cs typeface="Arial"/>
              </a:rPr>
              <a:t>người </a:t>
            </a:r>
            <a:r>
              <a:rPr sz="2300" dirty="0">
                <a:latin typeface="Arial"/>
                <a:cs typeface="Arial"/>
              </a:rPr>
              <a:t>có </a:t>
            </a:r>
            <a:r>
              <a:rPr sz="2300" spc="-5" dirty="0">
                <a:latin typeface="Arial"/>
                <a:cs typeface="Arial"/>
              </a:rPr>
              <a:t>hành </a:t>
            </a:r>
            <a:r>
              <a:rPr sz="2300" dirty="0">
                <a:latin typeface="Arial"/>
                <a:cs typeface="Arial"/>
              </a:rPr>
              <a:t>vi </a:t>
            </a:r>
            <a:r>
              <a:rPr sz="2300" spc="-5" dirty="0">
                <a:latin typeface="Arial"/>
                <a:cs typeface="Arial"/>
              </a:rPr>
              <a:t>hút </a:t>
            </a:r>
            <a:r>
              <a:rPr sz="2300" dirty="0">
                <a:latin typeface="Arial"/>
                <a:cs typeface="Arial"/>
              </a:rPr>
              <a:t>thuốc </a:t>
            </a:r>
            <a:r>
              <a:rPr sz="2300" spc="-5" dirty="0">
                <a:latin typeface="Arial"/>
                <a:cs typeface="Arial"/>
              </a:rPr>
              <a:t>lá </a:t>
            </a:r>
            <a:r>
              <a:rPr sz="2300" dirty="0">
                <a:latin typeface="Arial"/>
                <a:cs typeface="Arial"/>
              </a:rPr>
              <a:t>tại </a:t>
            </a:r>
            <a:r>
              <a:rPr sz="2300" spc="-5" dirty="0">
                <a:latin typeface="Arial"/>
                <a:cs typeface="Arial"/>
              </a:rPr>
              <a:t>địa điểm </a:t>
            </a:r>
            <a:r>
              <a:rPr sz="2300" dirty="0">
                <a:latin typeface="Arial"/>
                <a:cs typeface="Arial"/>
              </a:rPr>
              <a:t>có </a:t>
            </a:r>
            <a:r>
              <a:rPr sz="2300" spc="-5" dirty="0">
                <a:latin typeface="Arial"/>
                <a:cs typeface="Arial"/>
              </a:rPr>
              <a:t>quy định </a:t>
            </a:r>
            <a:r>
              <a:rPr sz="2300" dirty="0">
                <a:latin typeface="Arial"/>
                <a:cs typeface="Arial"/>
              </a:rPr>
              <a:t>cấm </a:t>
            </a:r>
            <a:r>
              <a:rPr sz="2300" spc="-5" dirty="0">
                <a:latin typeface="Arial"/>
                <a:cs typeface="Arial"/>
              </a:rPr>
              <a:t>hút  </a:t>
            </a:r>
            <a:r>
              <a:rPr sz="2300" dirty="0">
                <a:latin typeface="Arial"/>
                <a:cs typeface="Arial"/>
              </a:rPr>
              <a:t>thuốc</a:t>
            </a:r>
            <a:r>
              <a:rPr sz="2300" spc="-5" dirty="0">
                <a:latin typeface="Arial"/>
                <a:cs typeface="Arial"/>
              </a:rPr>
              <a:t> lá.</a:t>
            </a:r>
            <a:endParaRPr sz="2300">
              <a:latin typeface="Arial"/>
              <a:cs typeface="Arial"/>
            </a:endParaRPr>
          </a:p>
          <a:p>
            <a:pPr marL="301625" marR="10160" indent="-289560" algn="just">
              <a:lnSpc>
                <a:spcPct val="108700"/>
              </a:lnSpc>
              <a:spcBef>
                <a:spcPts val="1200"/>
              </a:spcBef>
              <a:buFont typeface="Arial"/>
              <a:buAutoNum type="arabicPeriod"/>
              <a:tabLst>
                <a:tab pos="349250" algn="l"/>
              </a:tabLst>
            </a:pPr>
            <a:r>
              <a:rPr dirty="0"/>
              <a:t>	</a:t>
            </a:r>
            <a:r>
              <a:rPr sz="2300" spc="20" dirty="0">
                <a:latin typeface="Arial"/>
                <a:cs typeface="Arial"/>
              </a:rPr>
              <a:t>Phản </a:t>
            </a:r>
            <a:r>
              <a:rPr sz="2300" spc="15" dirty="0">
                <a:latin typeface="Arial"/>
                <a:cs typeface="Arial"/>
              </a:rPr>
              <a:t>ánh hoặc tố </a:t>
            </a:r>
            <a:r>
              <a:rPr sz="2300" spc="20" dirty="0">
                <a:latin typeface="Arial"/>
                <a:cs typeface="Arial"/>
              </a:rPr>
              <a:t>cáo </a:t>
            </a:r>
            <a:r>
              <a:rPr sz="2300" spc="15" dirty="0">
                <a:latin typeface="Arial"/>
                <a:cs typeface="Arial"/>
              </a:rPr>
              <a:t>cơ </a:t>
            </a:r>
            <a:r>
              <a:rPr sz="2300" spc="20" dirty="0">
                <a:latin typeface="Arial"/>
                <a:cs typeface="Arial"/>
              </a:rPr>
              <a:t>quan, người </a:t>
            </a:r>
            <a:r>
              <a:rPr sz="2300" spc="15" dirty="0">
                <a:latin typeface="Arial"/>
                <a:cs typeface="Arial"/>
              </a:rPr>
              <a:t>có </a:t>
            </a:r>
            <a:r>
              <a:rPr sz="2300" spc="20" dirty="0">
                <a:latin typeface="Arial"/>
                <a:cs typeface="Arial"/>
              </a:rPr>
              <a:t>thẩm quyền </a:t>
            </a:r>
            <a:r>
              <a:rPr sz="2300" spc="30" dirty="0">
                <a:latin typeface="Arial"/>
                <a:cs typeface="Arial"/>
              </a:rPr>
              <a:t>không  </a:t>
            </a:r>
            <a:r>
              <a:rPr sz="2300" spc="35" dirty="0">
                <a:latin typeface="Arial"/>
                <a:cs typeface="Arial"/>
              </a:rPr>
              <a:t>xử lý </a:t>
            </a:r>
            <a:r>
              <a:rPr sz="2300" spc="50" dirty="0">
                <a:latin typeface="Arial"/>
                <a:cs typeface="Arial"/>
              </a:rPr>
              <a:t>hành </a:t>
            </a:r>
            <a:r>
              <a:rPr sz="2300" spc="35" dirty="0">
                <a:latin typeface="Arial"/>
                <a:cs typeface="Arial"/>
              </a:rPr>
              <a:t>vi </a:t>
            </a:r>
            <a:r>
              <a:rPr sz="2300" spc="45" dirty="0">
                <a:latin typeface="Arial"/>
                <a:cs typeface="Arial"/>
              </a:rPr>
              <a:t>hút </a:t>
            </a:r>
            <a:r>
              <a:rPr sz="2300" spc="55" dirty="0">
                <a:latin typeface="Arial"/>
                <a:cs typeface="Arial"/>
              </a:rPr>
              <a:t>thuốc </a:t>
            </a:r>
            <a:r>
              <a:rPr sz="2300" spc="35" dirty="0">
                <a:latin typeface="Arial"/>
                <a:cs typeface="Arial"/>
              </a:rPr>
              <a:t>lá </a:t>
            </a:r>
            <a:r>
              <a:rPr sz="2300" spc="45" dirty="0">
                <a:latin typeface="Arial"/>
                <a:cs typeface="Arial"/>
              </a:rPr>
              <a:t>tại địa </a:t>
            </a:r>
            <a:r>
              <a:rPr sz="2300" spc="50" dirty="0">
                <a:latin typeface="Arial"/>
                <a:cs typeface="Arial"/>
              </a:rPr>
              <a:t>điểm </a:t>
            </a:r>
            <a:r>
              <a:rPr sz="2300" spc="35" dirty="0">
                <a:latin typeface="Arial"/>
                <a:cs typeface="Arial"/>
              </a:rPr>
              <a:t>có </a:t>
            </a:r>
            <a:r>
              <a:rPr sz="2300" spc="45" dirty="0">
                <a:latin typeface="Arial"/>
                <a:cs typeface="Arial"/>
              </a:rPr>
              <a:t>quy </a:t>
            </a:r>
            <a:r>
              <a:rPr sz="2300" spc="50" dirty="0">
                <a:latin typeface="Arial"/>
                <a:cs typeface="Arial"/>
              </a:rPr>
              <a:t>định </a:t>
            </a:r>
            <a:r>
              <a:rPr sz="2300" spc="45" dirty="0">
                <a:latin typeface="Arial"/>
                <a:cs typeface="Arial"/>
              </a:rPr>
              <a:t>cấm </a:t>
            </a:r>
            <a:r>
              <a:rPr sz="2300" spc="70" dirty="0">
                <a:latin typeface="Arial"/>
                <a:cs typeface="Arial"/>
              </a:rPr>
              <a:t>hút  </a:t>
            </a:r>
            <a:r>
              <a:rPr sz="2300" dirty="0">
                <a:latin typeface="Arial"/>
                <a:cs typeface="Arial"/>
              </a:rPr>
              <a:t>thuốc</a:t>
            </a:r>
            <a:r>
              <a:rPr sz="2300" spc="-5" dirty="0">
                <a:latin typeface="Arial"/>
                <a:cs typeface="Arial"/>
              </a:rPr>
              <a:t> lá.</a:t>
            </a:r>
            <a:endParaRPr sz="23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97785" y="604776"/>
            <a:ext cx="5875020" cy="452120"/>
          </a:xfrm>
          <a:prstGeom prst="rect">
            <a:avLst/>
          </a:prstGeom>
        </p:spPr>
        <p:txBody>
          <a:bodyPr vert="horz" wrap="square" lIns="0" tIns="12700" rIns="0" bIns="0" rtlCol="0">
            <a:spAutoFit/>
          </a:bodyPr>
          <a:lstStyle/>
          <a:p>
            <a:pPr marL="12700">
              <a:lnSpc>
                <a:spcPct val="100000"/>
              </a:lnSpc>
              <a:spcBef>
                <a:spcPts val="100"/>
              </a:spcBef>
            </a:pPr>
            <a:r>
              <a:rPr spc="-5" dirty="0"/>
              <a:t>Điều 9. Các </a:t>
            </a:r>
            <a:r>
              <a:rPr dirty="0"/>
              <a:t>hành </a:t>
            </a:r>
            <a:r>
              <a:rPr spc="-5" dirty="0"/>
              <a:t>vi </a:t>
            </a:r>
            <a:r>
              <a:rPr dirty="0"/>
              <a:t>bị nghiêm</a:t>
            </a:r>
            <a:r>
              <a:rPr spc="-80" dirty="0"/>
              <a:t> </a:t>
            </a:r>
            <a:r>
              <a:rPr spc="-5" dirty="0"/>
              <a:t>cấm</a:t>
            </a:r>
          </a:p>
        </p:txBody>
      </p:sp>
      <p:sp>
        <p:nvSpPr>
          <p:cNvPr id="3" name="object 3"/>
          <p:cNvSpPr txBox="1"/>
          <p:nvPr/>
        </p:nvSpPr>
        <p:spPr>
          <a:xfrm>
            <a:off x="1156087" y="1483616"/>
            <a:ext cx="8386445" cy="5214620"/>
          </a:xfrm>
          <a:prstGeom prst="rect">
            <a:avLst/>
          </a:prstGeom>
        </p:spPr>
        <p:txBody>
          <a:bodyPr vert="horz" wrap="square" lIns="0" tIns="12700" rIns="0" bIns="0" rtlCol="0">
            <a:spAutoFit/>
          </a:bodyPr>
          <a:lstStyle/>
          <a:p>
            <a:pPr marL="301625" marR="5080" indent="-289560" algn="just">
              <a:lnSpc>
                <a:spcPct val="150000"/>
              </a:lnSpc>
              <a:spcBef>
                <a:spcPts val="100"/>
              </a:spcBef>
              <a:buFont typeface="Arial"/>
              <a:buAutoNum type="arabicPeriod"/>
              <a:tabLst>
                <a:tab pos="342900" algn="l"/>
              </a:tabLst>
            </a:pPr>
            <a:r>
              <a:rPr dirty="0"/>
              <a:t>	</a:t>
            </a:r>
            <a:r>
              <a:rPr sz="2300" spc="5" dirty="0">
                <a:latin typeface="Arial"/>
                <a:cs typeface="Arial"/>
              </a:rPr>
              <a:t>Sản xuất, mua bán, nhập khẩu, tàng trữ, vận chuyển thuốc </a:t>
            </a:r>
            <a:r>
              <a:rPr sz="2300" spc="10" dirty="0">
                <a:latin typeface="Arial"/>
                <a:cs typeface="Arial"/>
              </a:rPr>
              <a:t>lá  </a:t>
            </a:r>
            <a:r>
              <a:rPr sz="2300" spc="-5" dirty="0">
                <a:latin typeface="Arial"/>
                <a:cs typeface="Arial"/>
              </a:rPr>
              <a:t>giả, </a:t>
            </a:r>
            <a:r>
              <a:rPr sz="2300" dirty="0">
                <a:latin typeface="Arial"/>
                <a:cs typeface="Arial"/>
              </a:rPr>
              <a:t>sản </a:t>
            </a:r>
            <a:r>
              <a:rPr sz="2300" spc="-5" dirty="0">
                <a:latin typeface="Arial"/>
                <a:cs typeface="Arial"/>
              </a:rPr>
              <a:t>phẩm được </a:t>
            </a:r>
            <a:r>
              <a:rPr sz="2300" dirty="0">
                <a:latin typeface="Arial"/>
                <a:cs typeface="Arial"/>
              </a:rPr>
              <a:t>thiết kế có </a:t>
            </a:r>
            <a:r>
              <a:rPr sz="2300" spc="-5" dirty="0">
                <a:latin typeface="Arial"/>
                <a:cs typeface="Arial"/>
              </a:rPr>
              <a:t>hình </a:t>
            </a:r>
            <a:r>
              <a:rPr sz="2300" dirty="0">
                <a:latin typeface="Arial"/>
                <a:cs typeface="Arial"/>
              </a:rPr>
              <a:t>thức </a:t>
            </a:r>
            <a:r>
              <a:rPr sz="2300" spc="-5" dirty="0">
                <a:latin typeface="Arial"/>
                <a:cs typeface="Arial"/>
              </a:rPr>
              <a:t>hoặc </a:t>
            </a:r>
            <a:r>
              <a:rPr sz="2300" dirty="0">
                <a:latin typeface="Arial"/>
                <a:cs typeface="Arial"/>
              </a:rPr>
              <a:t>kiểu </a:t>
            </a:r>
            <a:r>
              <a:rPr sz="2300" spc="-5" dirty="0">
                <a:latin typeface="Arial"/>
                <a:cs typeface="Arial"/>
              </a:rPr>
              <a:t>dáng như  </a:t>
            </a:r>
            <a:r>
              <a:rPr sz="2300" spc="45" dirty="0">
                <a:latin typeface="Arial"/>
                <a:cs typeface="Arial"/>
              </a:rPr>
              <a:t>bao gói </a:t>
            </a:r>
            <a:r>
              <a:rPr sz="2300" spc="50" dirty="0">
                <a:latin typeface="Arial"/>
                <a:cs typeface="Arial"/>
              </a:rPr>
              <a:t>hoặc điếu </a:t>
            </a:r>
            <a:r>
              <a:rPr sz="2300" spc="55" dirty="0">
                <a:latin typeface="Arial"/>
                <a:cs typeface="Arial"/>
              </a:rPr>
              <a:t>thuốc </a:t>
            </a:r>
            <a:r>
              <a:rPr sz="2300" spc="45" dirty="0">
                <a:latin typeface="Arial"/>
                <a:cs typeface="Arial"/>
              </a:rPr>
              <a:t>lá; mua </a:t>
            </a:r>
            <a:r>
              <a:rPr sz="2300" spc="50" dirty="0">
                <a:latin typeface="Arial"/>
                <a:cs typeface="Arial"/>
              </a:rPr>
              <a:t>bán, tàng trữ, </a:t>
            </a:r>
            <a:r>
              <a:rPr sz="2300" spc="45" dirty="0">
                <a:latin typeface="Arial"/>
                <a:cs typeface="Arial"/>
              </a:rPr>
              <a:t>vận </a:t>
            </a:r>
            <a:r>
              <a:rPr sz="2300" spc="70" dirty="0">
                <a:latin typeface="Arial"/>
                <a:cs typeface="Arial"/>
              </a:rPr>
              <a:t>chuyển  </a:t>
            </a:r>
            <a:r>
              <a:rPr sz="2300" spc="-5" dirty="0">
                <a:latin typeface="Arial"/>
                <a:cs typeface="Arial"/>
              </a:rPr>
              <a:t>nguyên liệu </a:t>
            </a:r>
            <a:r>
              <a:rPr sz="2300" dirty="0">
                <a:latin typeface="Arial"/>
                <a:cs typeface="Arial"/>
              </a:rPr>
              <a:t>thuốc </a:t>
            </a:r>
            <a:r>
              <a:rPr sz="2300" spc="-5" dirty="0">
                <a:latin typeface="Arial"/>
                <a:cs typeface="Arial"/>
              </a:rPr>
              <a:t>lá, </a:t>
            </a:r>
            <a:r>
              <a:rPr sz="2300" dirty="0">
                <a:latin typeface="Arial"/>
                <a:cs typeface="Arial"/>
              </a:rPr>
              <a:t>thuốc </a:t>
            </a:r>
            <a:r>
              <a:rPr sz="2300" spc="-5" dirty="0">
                <a:latin typeface="Arial"/>
                <a:cs typeface="Arial"/>
              </a:rPr>
              <a:t>lá nhập</a:t>
            </a:r>
            <a:r>
              <a:rPr sz="2300" spc="5" dirty="0">
                <a:latin typeface="Arial"/>
                <a:cs typeface="Arial"/>
              </a:rPr>
              <a:t> </a:t>
            </a:r>
            <a:r>
              <a:rPr sz="2300" dirty="0">
                <a:latin typeface="Arial"/>
                <a:cs typeface="Arial"/>
              </a:rPr>
              <a:t>lậu.</a:t>
            </a:r>
            <a:endParaRPr sz="2300">
              <a:latin typeface="Arial"/>
              <a:cs typeface="Arial"/>
            </a:endParaRPr>
          </a:p>
          <a:p>
            <a:pPr marL="301625" marR="10795" indent="-289560" algn="just">
              <a:lnSpc>
                <a:spcPct val="150000"/>
              </a:lnSpc>
              <a:spcBef>
                <a:spcPts val="1200"/>
              </a:spcBef>
              <a:buFont typeface="Arial"/>
              <a:buAutoNum type="arabicPeriod"/>
              <a:tabLst>
                <a:tab pos="344170" algn="l"/>
              </a:tabLst>
            </a:pPr>
            <a:r>
              <a:rPr dirty="0"/>
              <a:t>	</a:t>
            </a:r>
            <a:r>
              <a:rPr sz="2300" spc="10" dirty="0">
                <a:latin typeface="Arial"/>
                <a:cs typeface="Arial"/>
              </a:rPr>
              <a:t>Quảng cáo, khuyến mại thuốc lá; tiếp thị thuốc </a:t>
            </a:r>
            <a:r>
              <a:rPr sz="2300" spc="5" dirty="0">
                <a:latin typeface="Arial"/>
                <a:cs typeface="Arial"/>
              </a:rPr>
              <a:t>lá </a:t>
            </a:r>
            <a:r>
              <a:rPr sz="2300" spc="10" dirty="0">
                <a:latin typeface="Arial"/>
                <a:cs typeface="Arial"/>
              </a:rPr>
              <a:t>trực tiếp </a:t>
            </a:r>
            <a:r>
              <a:rPr sz="2300" spc="20" dirty="0">
                <a:latin typeface="Arial"/>
                <a:cs typeface="Arial"/>
              </a:rPr>
              <a:t>tới  </a:t>
            </a:r>
            <a:r>
              <a:rPr sz="2300" spc="-5" dirty="0">
                <a:latin typeface="Arial"/>
                <a:cs typeface="Arial"/>
              </a:rPr>
              <a:t>người </a:t>
            </a:r>
            <a:r>
              <a:rPr sz="2300" dirty="0">
                <a:latin typeface="Arial"/>
                <a:cs typeface="Arial"/>
              </a:rPr>
              <a:t>tiêu </a:t>
            </a:r>
            <a:r>
              <a:rPr sz="2300" spc="-5" dirty="0">
                <a:latin typeface="Arial"/>
                <a:cs typeface="Arial"/>
              </a:rPr>
              <a:t>dùng dưới </a:t>
            </a:r>
            <a:r>
              <a:rPr sz="2300" dirty="0">
                <a:latin typeface="Arial"/>
                <a:cs typeface="Arial"/>
              </a:rPr>
              <a:t>mọi </a:t>
            </a:r>
            <a:r>
              <a:rPr sz="2300" spc="-5" dirty="0">
                <a:latin typeface="Arial"/>
                <a:cs typeface="Arial"/>
              </a:rPr>
              <a:t>hình</a:t>
            </a:r>
            <a:r>
              <a:rPr sz="2300" dirty="0">
                <a:latin typeface="Arial"/>
                <a:cs typeface="Arial"/>
              </a:rPr>
              <a:t> thức.</a:t>
            </a:r>
            <a:endParaRPr sz="2300">
              <a:latin typeface="Arial"/>
              <a:cs typeface="Arial"/>
            </a:endParaRPr>
          </a:p>
          <a:p>
            <a:pPr marL="301625" marR="8890" indent="-289560" algn="just">
              <a:lnSpc>
                <a:spcPct val="150000"/>
              </a:lnSpc>
              <a:spcBef>
                <a:spcPts val="1200"/>
              </a:spcBef>
              <a:buFont typeface="Arial"/>
              <a:buAutoNum type="arabicPeriod"/>
              <a:tabLst>
                <a:tab pos="344170" algn="l"/>
              </a:tabLst>
            </a:pPr>
            <a:r>
              <a:rPr dirty="0"/>
              <a:t>	</a:t>
            </a:r>
            <a:r>
              <a:rPr sz="2300" spc="15" dirty="0">
                <a:latin typeface="Arial"/>
                <a:cs typeface="Arial"/>
              </a:rPr>
              <a:t>Tài </a:t>
            </a:r>
            <a:r>
              <a:rPr sz="2300" spc="20" dirty="0">
                <a:latin typeface="Arial"/>
                <a:cs typeface="Arial"/>
              </a:rPr>
              <a:t>trợ của </a:t>
            </a:r>
            <a:r>
              <a:rPr sz="2300" spc="15" dirty="0">
                <a:latin typeface="Arial"/>
                <a:cs typeface="Arial"/>
              </a:rPr>
              <a:t>tổ </a:t>
            </a:r>
            <a:r>
              <a:rPr sz="2300" spc="20" dirty="0">
                <a:latin typeface="Arial"/>
                <a:cs typeface="Arial"/>
              </a:rPr>
              <a:t>chức, </a:t>
            </a:r>
            <a:r>
              <a:rPr sz="2300" spc="15" dirty="0">
                <a:latin typeface="Arial"/>
                <a:cs typeface="Arial"/>
              </a:rPr>
              <a:t>cá </a:t>
            </a:r>
            <a:r>
              <a:rPr sz="2300" spc="20" dirty="0">
                <a:latin typeface="Arial"/>
                <a:cs typeface="Arial"/>
              </a:rPr>
              <a:t>nhân kinh doanh thuốc lá, trừ </a:t>
            </a:r>
            <a:r>
              <a:rPr sz="2300" spc="30" dirty="0">
                <a:latin typeface="Arial"/>
                <a:cs typeface="Arial"/>
              </a:rPr>
              <a:t>trường  </a:t>
            </a:r>
            <a:r>
              <a:rPr sz="2300" spc="-5" dirty="0">
                <a:latin typeface="Arial"/>
                <a:cs typeface="Arial"/>
              </a:rPr>
              <a:t>hợp quy định </a:t>
            </a:r>
            <a:r>
              <a:rPr sz="2300" dirty="0">
                <a:latin typeface="Arial"/>
                <a:cs typeface="Arial"/>
              </a:rPr>
              <a:t>tại </a:t>
            </a:r>
            <a:r>
              <a:rPr sz="2300" spc="-5" dirty="0">
                <a:latin typeface="Arial"/>
                <a:cs typeface="Arial"/>
              </a:rPr>
              <a:t>Điều 16 </a:t>
            </a:r>
            <a:r>
              <a:rPr sz="2300" dirty="0">
                <a:latin typeface="Arial"/>
                <a:cs typeface="Arial"/>
              </a:rPr>
              <a:t>của </a:t>
            </a:r>
            <a:r>
              <a:rPr sz="2300" spc="-5" dirty="0">
                <a:latin typeface="Arial"/>
                <a:cs typeface="Arial"/>
              </a:rPr>
              <a:t>Luật</a:t>
            </a:r>
            <a:r>
              <a:rPr sz="2300" spc="10" dirty="0">
                <a:latin typeface="Arial"/>
                <a:cs typeface="Arial"/>
              </a:rPr>
              <a:t> </a:t>
            </a:r>
            <a:r>
              <a:rPr sz="2300" spc="-45" dirty="0">
                <a:latin typeface="Arial"/>
                <a:cs typeface="Arial"/>
              </a:rPr>
              <a:t>này.</a:t>
            </a:r>
            <a:endParaRPr sz="2300">
              <a:latin typeface="Arial"/>
              <a:cs typeface="Arial"/>
            </a:endParaRPr>
          </a:p>
          <a:p>
            <a:pPr>
              <a:lnSpc>
                <a:spcPct val="100000"/>
              </a:lnSpc>
              <a:spcBef>
                <a:spcPts val="45"/>
              </a:spcBef>
              <a:buFont typeface="Arial"/>
              <a:buAutoNum type="arabicPeriod"/>
            </a:pPr>
            <a:endParaRPr sz="2200">
              <a:latin typeface="Arial"/>
              <a:cs typeface="Arial"/>
            </a:endParaRPr>
          </a:p>
          <a:p>
            <a:pPr marL="337185" indent="-325120">
              <a:lnSpc>
                <a:spcPct val="100000"/>
              </a:lnSpc>
              <a:spcBef>
                <a:spcPts val="5"/>
              </a:spcBef>
              <a:buAutoNum type="arabicPeriod"/>
              <a:tabLst>
                <a:tab pos="337820" algn="l"/>
              </a:tabLst>
            </a:pPr>
            <a:r>
              <a:rPr sz="2300" spc="-5" dirty="0">
                <a:latin typeface="Arial"/>
                <a:cs typeface="Arial"/>
              </a:rPr>
              <a:t>Người </a:t>
            </a:r>
            <a:r>
              <a:rPr sz="2300" dirty="0">
                <a:latin typeface="Arial"/>
                <a:cs typeface="Arial"/>
              </a:rPr>
              <a:t>chưa đủ 18 tuổi sử dụng, mua, bán thuốc</a:t>
            </a:r>
            <a:r>
              <a:rPr sz="2300" spc="-25" dirty="0">
                <a:latin typeface="Arial"/>
                <a:cs typeface="Arial"/>
              </a:rPr>
              <a:t> </a:t>
            </a:r>
            <a:r>
              <a:rPr sz="2300" spc="-5" dirty="0">
                <a:latin typeface="Arial"/>
                <a:cs typeface="Arial"/>
              </a:rPr>
              <a:t>lá.</a:t>
            </a:r>
            <a:endParaRPr sz="23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14676" y="604776"/>
            <a:ext cx="6842125" cy="452120"/>
          </a:xfrm>
          <a:prstGeom prst="rect">
            <a:avLst/>
          </a:prstGeom>
        </p:spPr>
        <p:txBody>
          <a:bodyPr vert="horz" wrap="square" lIns="0" tIns="12700" rIns="0" bIns="0" rtlCol="0">
            <a:spAutoFit/>
          </a:bodyPr>
          <a:lstStyle/>
          <a:p>
            <a:pPr marL="12700">
              <a:lnSpc>
                <a:spcPct val="100000"/>
              </a:lnSpc>
              <a:spcBef>
                <a:spcPts val="100"/>
              </a:spcBef>
            </a:pPr>
            <a:r>
              <a:rPr spc="-5" dirty="0"/>
              <a:t>Điều 9. Các </a:t>
            </a:r>
            <a:r>
              <a:rPr dirty="0"/>
              <a:t>hành </a:t>
            </a:r>
            <a:r>
              <a:rPr spc="-5" dirty="0"/>
              <a:t>vi </a:t>
            </a:r>
            <a:r>
              <a:rPr dirty="0"/>
              <a:t>bị nghiêm </a:t>
            </a:r>
            <a:r>
              <a:rPr spc="-5" dirty="0"/>
              <a:t>cấm</a:t>
            </a:r>
            <a:r>
              <a:rPr spc="-75" dirty="0"/>
              <a:t> </a:t>
            </a:r>
            <a:r>
              <a:rPr i="1" spc="-5" dirty="0">
                <a:latin typeface="Arial"/>
                <a:cs typeface="Arial"/>
              </a:rPr>
              <a:t>(tiếp)</a:t>
            </a:r>
          </a:p>
        </p:txBody>
      </p:sp>
      <p:sp>
        <p:nvSpPr>
          <p:cNvPr id="3" name="object 3"/>
          <p:cNvSpPr txBox="1"/>
          <p:nvPr/>
        </p:nvSpPr>
        <p:spPr>
          <a:xfrm>
            <a:off x="1156087" y="1781557"/>
            <a:ext cx="8382000" cy="4231640"/>
          </a:xfrm>
          <a:prstGeom prst="rect">
            <a:avLst/>
          </a:prstGeom>
        </p:spPr>
        <p:txBody>
          <a:bodyPr vert="horz" wrap="square" lIns="0" tIns="12700" rIns="0" bIns="0" rtlCol="0">
            <a:spAutoFit/>
          </a:bodyPr>
          <a:lstStyle/>
          <a:p>
            <a:pPr marL="337185" indent="-325120">
              <a:lnSpc>
                <a:spcPct val="100000"/>
              </a:lnSpc>
              <a:spcBef>
                <a:spcPts val="100"/>
              </a:spcBef>
              <a:buAutoNum type="arabicPeriod" startAt="5"/>
              <a:tabLst>
                <a:tab pos="337820" algn="l"/>
              </a:tabLst>
            </a:pPr>
            <a:r>
              <a:rPr sz="2300" dirty="0">
                <a:latin typeface="Arial"/>
                <a:cs typeface="Arial"/>
              </a:rPr>
              <a:t>Sử dụng người chưa đủ 18 tuổi mua, </a:t>
            </a:r>
            <a:r>
              <a:rPr sz="2300" spc="-5" dirty="0">
                <a:latin typeface="Arial"/>
                <a:cs typeface="Arial"/>
              </a:rPr>
              <a:t>bán </a:t>
            </a:r>
            <a:r>
              <a:rPr sz="2300" dirty="0">
                <a:latin typeface="Arial"/>
                <a:cs typeface="Arial"/>
              </a:rPr>
              <a:t>thuốc</a:t>
            </a:r>
            <a:r>
              <a:rPr sz="2300" spc="-75" dirty="0">
                <a:latin typeface="Arial"/>
                <a:cs typeface="Arial"/>
              </a:rPr>
              <a:t> </a:t>
            </a:r>
            <a:r>
              <a:rPr sz="2300" dirty="0">
                <a:latin typeface="Arial"/>
                <a:cs typeface="Arial"/>
              </a:rPr>
              <a:t>lá.</a:t>
            </a:r>
            <a:endParaRPr sz="2300">
              <a:latin typeface="Arial"/>
              <a:cs typeface="Arial"/>
            </a:endParaRPr>
          </a:p>
          <a:p>
            <a:pPr>
              <a:lnSpc>
                <a:spcPct val="100000"/>
              </a:lnSpc>
              <a:spcBef>
                <a:spcPts val="20"/>
              </a:spcBef>
              <a:buFont typeface="Arial"/>
              <a:buAutoNum type="arabicPeriod" startAt="5"/>
            </a:pPr>
            <a:endParaRPr sz="2500">
              <a:latin typeface="Arial"/>
              <a:cs typeface="Arial"/>
            </a:endParaRPr>
          </a:p>
          <a:p>
            <a:pPr marL="337185" indent="-325120">
              <a:lnSpc>
                <a:spcPct val="100000"/>
              </a:lnSpc>
              <a:buAutoNum type="arabicPeriod" startAt="5"/>
              <a:tabLst>
                <a:tab pos="337820" algn="l"/>
              </a:tabLst>
            </a:pPr>
            <a:r>
              <a:rPr sz="2300" dirty="0">
                <a:latin typeface="Arial"/>
                <a:cs typeface="Arial"/>
              </a:rPr>
              <a:t>Bán, cung cấp thuốc </a:t>
            </a:r>
            <a:r>
              <a:rPr sz="2300" spc="-5" dirty="0">
                <a:latin typeface="Arial"/>
                <a:cs typeface="Arial"/>
              </a:rPr>
              <a:t>lá </a:t>
            </a:r>
            <a:r>
              <a:rPr sz="2300" dirty="0">
                <a:latin typeface="Arial"/>
                <a:cs typeface="Arial"/>
              </a:rPr>
              <a:t>cho người chưa đủ 18</a:t>
            </a:r>
            <a:r>
              <a:rPr sz="2300" spc="-90" dirty="0">
                <a:latin typeface="Arial"/>
                <a:cs typeface="Arial"/>
              </a:rPr>
              <a:t> </a:t>
            </a:r>
            <a:r>
              <a:rPr sz="2300" dirty="0">
                <a:latin typeface="Arial"/>
                <a:cs typeface="Arial"/>
              </a:rPr>
              <a:t>tuổi.</a:t>
            </a:r>
            <a:endParaRPr sz="2300">
              <a:latin typeface="Arial"/>
              <a:cs typeface="Arial"/>
            </a:endParaRPr>
          </a:p>
          <a:p>
            <a:pPr marL="301625" marR="5080" indent="-289560">
              <a:lnSpc>
                <a:spcPct val="139800"/>
              </a:lnSpc>
              <a:spcBef>
                <a:spcPts val="1805"/>
              </a:spcBef>
              <a:buFont typeface="Arial"/>
              <a:buAutoNum type="arabicPeriod" startAt="5"/>
              <a:tabLst>
                <a:tab pos="350520" algn="l"/>
              </a:tabLst>
            </a:pPr>
            <a:r>
              <a:rPr dirty="0"/>
              <a:t>	</a:t>
            </a:r>
            <a:r>
              <a:rPr sz="2300" spc="20" dirty="0">
                <a:latin typeface="Arial"/>
                <a:cs typeface="Arial"/>
              </a:rPr>
              <a:t>Bán thuốc </a:t>
            </a:r>
            <a:r>
              <a:rPr sz="2300" spc="15" dirty="0">
                <a:latin typeface="Arial"/>
                <a:cs typeface="Arial"/>
              </a:rPr>
              <a:t>lá </a:t>
            </a:r>
            <a:r>
              <a:rPr sz="2300" spc="20" dirty="0">
                <a:latin typeface="Arial"/>
                <a:cs typeface="Arial"/>
              </a:rPr>
              <a:t>bằng máy bán </a:t>
            </a:r>
            <a:r>
              <a:rPr sz="2300" spc="25" dirty="0">
                <a:latin typeface="Arial"/>
                <a:cs typeface="Arial"/>
              </a:rPr>
              <a:t>thuốc </a:t>
            </a:r>
            <a:r>
              <a:rPr sz="2300" spc="15" dirty="0">
                <a:latin typeface="Arial"/>
                <a:cs typeface="Arial"/>
              </a:rPr>
              <a:t>lá tự </a:t>
            </a:r>
            <a:r>
              <a:rPr sz="2300" spc="25" dirty="0">
                <a:latin typeface="Arial"/>
                <a:cs typeface="Arial"/>
              </a:rPr>
              <a:t>động; hút, </a:t>
            </a:r>
            <a:r>
              <a:rPr sz="2300" spc="20" dirty="0">
                <a:latin typeface="Arial"/>
                <a:cs typeface="Arial"/>
              </a:rPr>
              <a:t>bán </a:t>
            </a:r>
            <a:r>
              <a:rPr sz="2300" spc="35" dirty="0">
                <a:latin typeface="Arial"/>
                <a:cs typeface="Arial"/>
              </a:rPr>
              <a:t>thuốc  </a:t>
            </a:r>
            <a:r>
              <a:rPr sz="2300" spc="-5" dirty="0">
                <a:latin typeface="Arial"/>
                <a:cs typeface="Arial"/>
              </a:rPr>
              <a:t>lá </a:t>
            </a:r>
            <a:r>
              <a:rPr sz="2300" dirty="0">
                <a:latin typeface="Arial"/>
                <a:cs typeface="Arial"/>
              </a:rPr>
              <a:t>tại </a:t>
            </a:r>
            <a:r>
              <a:rPr sz="2300" spc="-5" dirty="0">
                <a:latin typeface="Arial"/>
                <a:cs typeface="Arial"/>
              </a:rPr>
              <a:t>địa điểm </a:t>
            </a:r>
            <a:r>
              <a:rPr sz="2300" dirty="0">
                <a:latin typeface="Arial"/>
                <a:cs typeface="Arial"/>
              </a:rPr>
              <a:t>có </a:t>
            </a:r>
            <a:r>
              <a:rPr sz="2300" spc="-5" dirty="0">
                <a:latin typeface="Arial"/>
                <a:cs typeface="Arial"/>
              </a:rPr>
              <a:t>quy định</a:t>
            </a:r>
            <a:r>
              <a:rPr sz="2300" spc="10" dirty="0">
                <a:latin typeface="Arial"/>
                <a:cs typeface="Arial"/>
              </a:rPr>
              <a:t> </a:t>
            </a:r>
            <a:r>
              <a:rPr sz="2300" dirty="0">
                <a:latin typeface="Arial"/>
                <a:cs typeface="Arial"/>
              </a:rPr>
              <a:t>cấm.</a:t>
            </a:r>
            <a:endParaRPr sz="2300">
              <a:latin typeface="Arial"/>
              <a:cs typeface="Arial"/>
            </a:endParaRPr>
          </a:p>
          <a:p>
            <a:pPr marL="301625" marR="7620" indent="-289560">
              <a:lnSpc>
                <a:spcPct val="140000"/>
              </a:lnSpc>
              <a:spcBef>
                <a:spcPts val="1795"/>
              </a:spcBef>
              <a:buFont typeface="Arial"/>
              <a:buAutoNum type="arabicPeriod" startAt="5"/>
              <a:tabLst>
                <a:tab pos="343535" algn="l"/>
              </a:tabLst>
            </a:pPr>
            <a:r>
              <a:rPr dirty="0"/>
              <a:t>	</a:t>
            </a:r>
            <a:r>
              <a:rPr sz="2300" spc="5" dirty="0">
                <a:latin typeface="Arial"/>
                <a:cs typeface="Arial"/>
              </a:rPr>
              <a:t>Sử </a:t>
            </a:r>
            <a:r>
              <a:rPr sz="2300" spc="10" dirty="0">
                <a:latin typeface="Arial"/>
                <a:cs typeface="Arial"/>
              </a:rPr>
              <a:t>dụng hình ảnh thuốc </a:t>
            </a:r>
            <a:r>
              <a:rPr sz="2300" spc="5" dirty="0">
                <a:latin typeface="Arial"/>
                <a:cs typeface="Arial"/>
              </a:rPr>
              <a:t>lá </a:t>
            </a:r>
            <a:r>
              <a:rPr sz="2300" spc="10" dirty="0">
                <a:latin typeface="Arial"/>
                <a:cs typeface="Arial"/>
              </a:rPr>
              <a:t>trên báo chí, xuất bản phẩm </a:t>
            </a:r>
            <a:r>
              <a:rPr sz="2300" spc="15" dirty="0">
                <a:latin typeface="Arial"/>
                <a:cs typeface="Arial"/>
              </a:rPr>
              <a:t>dành  </a:t>
            </a:r>
            <a:r>
              <a:rPr sz="2300" dirty="0">
                <a:latin typeface="Arial"/>
                <a:cs typeface="Arial"/>
              </a:rPr>
              <a:t>riêng cho trẻ</a:t>
            </a:r>
            <a:r>
              <a:rPr sz="2300" spc="-5" dirty="0">
                <a:latin typeface="Arial"/>
                <a:cs typeface="Arial"/>
              </a:rPr>
              <a:t> em.</a:t>
            </a:r>
            <a:endParaRPr sz="2300">
              <a:latin typeface="Arial"/>
              <a:cs typeface="Arial"/>
            </a:endParaRPr>
          </a:p>
          <a:p>
            <a:pPr>
              <a:lnSpc>
                <a:spcPct val="100000"/>
              </a:lnSpc>
              <a:spcBef>
                <a:spcPts val="25"/>
              </a:spcBef>
              <a:buFont typeface="Arial"/>
              <a:buAutoNum type="arabicPeriod" startAt="5"/>
            </a:pPr>
            <a:endParaRPr sz="2500">
              <a:latin typeface="Arial"/>
              <a:cs typeface="Arial"/>
            </a:endParaRPr>
          </a:p>
          <a:p>
            <a:pPr marL="337185" indent="-325120">
              <a:lnSpc>
                <a:spcPct val="100000"/>
              </a:lnSpc>
              <a:buAutoNum type="arabicPeriod" startAt="5"/>
              <a:tabLst>
                <a:tab pos="337820" algn="l"/>
              </a:tabLst>
            </a:pPr>
            <a:r>
              <a:rPr sz="2300" dirty="0">
                <a:latin typeface="Arial"/>
                <a:cs typeface="Arial"/>
              </a:rPr>
              <a:t>Vận động, ép buộc người khác sử </a:t>
            </a:r>
            <a:r>
              <a:rPr sz="2300" spc="-5" dirty="0">
                <a:latin typeface="Arial"/>
                <a:cs typeface="Arial"/>
              </a:rPr>
              <a:t>dụng </a:t>
            </a:r>
            <a:r>
              <a:rPr sz="2300" dirty="0">
                <a:latin typeface="Arial"/>
                <a:cs typeface="Arial"/>
              </a:rPr>
              <a:t>thuốc</a:t>
            </a:r>
            <a:r>
              <a:rPr sz="2300" spc="-20" dirty="0">
                <a:latin typeface="Arial"/>
                <a:cs typeface="Arial"/>
              </a:rPr>
              <a:t> </a:t>
            </a:r>
            <a:r>
              <a:rPr sz="2300" dirty="0">
                <a:latin typeface="Arial"/>
                <a:cs typeface="Arial"/>
              </a:rPr>
              <a:t>lá.</a:t>
            </a:r>
            <a:endParaRPr sz="23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390525">
              <a:lnSpc>
                <a:spcPct val="100000"/>
              </a:lnSpc>
              <a:spcBef>
                <a:spcPts val="100"/>
              </a:spcBef>
            </a:pPr>
            <a:r>
              <a:rPr spc="-5" dirty="0"/>
              <a:t>Các </a:t>
            </a:r>
            <a:r>
              <a:rPr dirty="0"/>
              <a:t>hành </a:t>
            </a:r>
            <a:r>
              <a:rPr spc="-5" dirty="0"/>
              <a:t>vi </a:t>
            </a:r>
            <a:r>
              <a:rPr dirty="0"/>
              <a:t>bị nghiêm</a:t>
            </a:r>
            <a:r>
              <a:rPr spc="-90" dirty="0"/>
              <a:t> </a:t>
            </a:r>
            <a:r>
              <a:rPr spc="-5" dirty="0"/>
              <a:t>cấm</a:t>
            </a:r>
          </a:p>
        </p:txBody>
      </p:sp>
      <p:grpSp>
        <p:nvGrpSpPr>
          <p:cNvPr id="3" name="object 3"/>
          <p:cNvGrpSpPr/>
          <p:nvPr/>
        </p:nvGrpSpPr>
        <p:grpSpPr>
          <a:xfrm>
            <a:off x="773315" y="1495044"/>
            <a:ext cx="8914765" cy="4959350"/>
            <a:chOff x="773315" y="1495044"/>
            <a:chExt cx="8914765" cy="4959350"/>
          </a:xfrm>
        </p:grpSpPr>
        <p:sp>
          <p:nvSpPr>
            <p:cNvPr id="4" name="object 4"/>
            <p:cNvSpPr/>
            <p:nvPr/>
          </p:nvSpPr>
          <p:spPr>
            <a:xfrm>
              <a:off x="4201553" y="1495044"/>
              <a:ext cx="5486400" cy="37338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73315" y="3741420"/>
              <a:ext cx="3990593" cy="270662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680089" y="6450329"/>
              <a:ext cx="60960" cy="0"/>
            </a:xfrm>
            <a:custGeom>
              <a:avLst/>
              <a:gdLst/>
              <a:ahLst/>
              <a:cxnLst/>
              <a:rect l="l" t="t" r="r" b="b"/>
              <a:pathLst>
                <a:path w="60960">
                  <a:moveTo>
                    <a:pt x="0" y="0"/>
                  </a:moveTo>
                  <a:lnTo>
                    <a:pt x="60960" y="0"/>
                  </a:lnTo>
                </a:path>
              </a:pathLst>
            </a:custGeom>
            <a:ln w="7620">
              <a:solidFill>
                <a:srgbClr val="FEFEFE"/>
              </a:solidFill>
            </a:ln>
          </p:spPr>
          <p:txBody>
            <a:bodyPr wrap="square" lIns="0" tIns="0" rIns="0" bIns="0" rtlCol="0"/>
            <a:lstStyle/>
            <a:p>
              <a:endParaRPr/>
            </a:p>
          </p:txBody>
        </p:sp>
      </p:grpSp>
      <p:sp>
        <p:nvSpPr>
          <p:cNvPr id="7" name="object 7"/>
          <p:cNvSpPr txBox="1"/>
          <p:nvPr/>
        </p:nvSpPr>
        <p:spPr>
          <a:xfrm>
            <a:off x="5473572" y="5547614"/>
            <a:ext cx="3932554" cy="756920"/>
          </a:xfrm>
          <a:prstGeom prst="rect">
            <a:avLst/>
          </a:prstGeom>
        </p:spPr>
        <p:txBody>
          <a:bodyPr vert="horz" wrap="square" lIns="0" tIns="12700" rIns="0" bIns="0" rtlCol="0">
            <a:spAutoFit/>
          </a:bodyPr>
          <a:lstStyle/>
          <a:p>
            <a:pPr marL="1270" algn="ctr">
              <a:lnSpc>
                <a:spcPct val="100000"/>
              </a:lnSpc>
              <a:spcBef>
                <a:spcPts val="100"/>
              </a:spcBef>
            </a:pPr>
            <a:r>
              <a:rPr sz="2400" dirty="0">
                <a:solidFill>
                  <a:srgbClr val="FF0000"/>
                </a:solidFill>
                <a:latin typeface="Times New Roman"/>
                <a:cs typeface="Times New Roman"/>
              </a:rPr>
              <a:t>TÀI</a:t>
            </a:r>
            <a:r>
              <a:rPr sz="2400" spc="-45" dirty="0">
                <a:solidFill>
                  <a:srgbClr val="FF0000"/>
                </a:solidFill>
                <a:latin typeface="Times New Roman"/>
                <a:cs typeface="Times New Roman"/>
              </a:rPr>
              <a:t> </a:t>
            </a:r>
            <a:r>
              <a:rPr sz="2400" dirty="0">
                <a:solidFill>
                  <a:srgbClr val="FF0000"/>
                </a:solidFill>
                <a:latin typeface="Times New Roman"/>
                <a:cs typeface="Times New Roman"/>
              </a:rPr>
              <a:t>TRỢ</a:t>
            </a:r>
            <a:endParaRPr sz="2400">
              <a:latin typeface="Times New Roman"/>
              <a:cs typeface="Times New Roman"/>
            </a:endParaRPr>
          </a:p>
          <a:p>
            <a:pPr algn="ctr">
              <a:lnSpc>
                <a:spcPct val="100000"/>
              </a:lnSpc>
            </a:pPr>
            <a:r>
              <a:rPr sz="2400" spc="-5" dirty="0">
                <a:solidFill>
                  <a:srgbClr val="FF0000"/>
                </a:solidFill>
                <a:latin typeface="Times New Roman"/>
                <a:cs typeface="Times New Roman"/>
              </a:rPr>
              <a:t>ĐỂ QUẢNG </a:t>
            </a:r>
            <a:r>
              <a:rPr sz="2400" dirty="0">
                <a:solidFill>
                  <a:srgbClr val="FF0000"/>
                </a:solidFill>
                <a:latin typeface="Times New Roman"/>
                <a:cs typeface="Times New Roman"/>
              </a:rPr>
              <a:t>CÁO THUỐC</a:t>
            </a:r>
            <a:r>
              <a:rPr sz="2400" spc="-125" dirty="0">
                <a:solidFill>
                  <a:srgbClr val="FF0000"/>
                </a:solidFill>
                <a:latin typeface="Times New Roman"/>
                <a:cs typeface="Times New Roman"/>
              </a:rPr>
              <a:t> </a:t>
            </a:r>
            <a:r>
              <a:rPr sz="2400" dirty="0">
                <a:solidFill>
                  <a:srgbClr val="FF0000"/>
                </a:solidFill>
                <a:latin typeface="Times New Roman"/>
                <a:cs typeface="Times New Roman"/>
              </a:rPr>
              <a:t>LÁ</a:t>
            </a:r>
            <a:endParaRPr sz="2400">
              <a:latin typeface="Times New Roman"/>
              <a:cs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390525">
              <a:lnSpc>
                <a:spcPct val="100000"/>
              </a:lnSpc>
              <a:spcBef>
                <a:spcPts val="100"/>
              </a:spcBef>
            </a:pPr>
            <a:r>
              <a:rPr spc="-5" dirty="0"/>
              <a:t>Các </a:t>
            </a:r>
            <a:r>
              <a:rPr dirty="0"/>
              <a:t>hành </a:t>
            </a:r>
            <a:r>
              <a:rPr spc="-5" dirty="0"/>
              <a:t>vi </a:t>
            </a:r>
            <a:r>
              <a:rPr dirty="0"/>
              <a:t>bị nghiêm</a:t>
            </a:r>
            <a:r>
              <a:rPr spc="-90" dirty="0"/>
              <a:t> </a:t>
            </a:r>
            <a:r>
              <a:rPr spc="-5" dirty="0"/>
              <a:t>cấm</a:t>
            </a:r>
          </a:p>
        </p:txBody>
      </p:sp>
      <p:grpSp>
        <p:nvGrpSpPr>
          <p:cNvPr id="3" name="object 3"/>
          <p:cNvGrpSpPr/>
          <p:nvPr/>
        </p:nvGrpSpPr>
        <p:grpSpPr>
          <a:xfrm>
            <a:off x="1909965" y="3933444"/>
            <a:ext cx="7778115" cy="3124200"/>
            <a:chOff x="1909965" y="3933444"/>
            <a:chExt cx="7778115" cy="3124200"/>
          </a:xfrm>
        </p:grpSpPr>
        <p:sp>
          <p:nvSpPr>
            <p:cNvPr id="4" name="object 4"/>
            <p:cNvSpPr/>
            <p:nvPr/>
          </p:nvSpPr>
          <p:spPr>
            <a:xfrm>
              <a:off x="5496953" y="3933444"/>
              <a:ext cx="4191000" cy="31242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915553" y="5000244"/>
              <a:ext cx="5702935" cy="1219200"/>
            </a:xfrm>
            <a:custGeom>
              <a:avLst/>
              <a:gdLst/>
              <a:ahLst/>
              <a:cxnLst/>
              <a:rect l="l" t="t" r="r" b="b"/>
              <a:pathLst>
                <a:path w="5702934" h="1219200">
                  <a:moveTo>
                    <a:pt x="5702808" y="1117853"/>
                  </a:moveTo>
                  <a:lnTo>
                    <a:pt x="2209800" y="710945"/>
                  </a:lnTo>
                  <a:lnTo>
                    <a:pt x="2209800" y="0"/>
                  </a:lnTo>
                  <a:lnTo>
                    <a:pt x="0" y="0"/>
                  </a:lnTo>
                  <a:lnTo>
                    <a:pt x="0" y="1219200"/>
                  </a:lnTo>
                  <a:lnTo>
                    <a:pt x="2209800" y="1219199"/>
                  </a:lnTo>
                  <a:lnTo>
                    <a:pt x="2209800" y="1015745"/>
                  </a:lnTo>
                  <a:lnTo>
                    <a:pt x="5702808" y="1117853"/>
                  </a:lnTo>
                  <a:close/>
                </a:path>
              </a:pathLst>
            </a:custGeom>
            <a:solidFill>
              <a:srgbClr val="FFFFFF"/>
            </a:solidFill>
          </p:spPr>
          <p:txBody>
            <a:bodyPr wrap="square" lIns="0" tIns="0" rIns="0" bIns="0" rtlCol="0"/>
            <a:lstStyle/>
            <a:p>
              <a:endParaRPr/>
            </a:p>
          </p:txBody>
        </p:sp>
        <p:sp>
          <p:nvSpPr>
            <p:cNvPr id="6" name="object 6"/>
            <p:cNvSpPr/>
            <p:nvPr/>
          </p:nvSpPr>
          <p:spPr>
            <a:xfrm>
              <a:off x="1916315" y="5000244"/>
              <a:ext cx="5702935" cy="1219200"/>
            </a:xfrm>
            <a:custGeom>
              <a:avLst/>
              <a:gdLst/>
              <a:ahLst/>
              <a:cxnLst/>
              <a:rect l="l" t="t" r="r" b="b"/>
              <a:pathLst>
                <a:path w="5702934" h="1219200">
                  <a:moveTo>
                    <a:pt x="0" y="0"/>
                  </a:moveTo>
                  <a:lnTo>
                    <a:pt x="2209800" y="0"/>
                  </a:lnTo>
                  <a:lnTo>
                    <a:pt x="2209800" y="711707"/>
                  </a:lnTo>
                  <a:lnTo>
                    <a:pt x="5702808" y="1118615"/>
                  </a:lnTo>
                  <a:lnTo>
                    <a:pt x="2209800" y="1016507"/>
                  </a:lnTo>
                  <a:lnTo>
                    <a:pt x="2209800" y="1219199"/>
                  </a:lnTo>
                  <a:lnTo>
                    <a:pt x="0" y="1219200"/>
                  </a:lnTo>
                  <a:lnTo>
                    <a:pt x="0" y="0"/>
                  </a:lnTo>
                  <a:close/>
                </a:path>
              </a:pathLst>
            </a:custGeom>
            <a:ln w="12700">
              <a:solidFill>
                <a:srgbClr val="00B050"/>
              </a:solidFill>
            </a:ln>
          </p:spPr>
          <p:txBody>
            <a:bodyPr wrap="square" lIns="0" tIns="0" rIns="0" bIns="0" rtlCol="0"/>
            <a:lstStyle/>
            <a:p>
              <a:endParaRPr/>
            </a:p>
          </p:txBody>
        </p:sp>
      </p:grpSp>
      <p:sp>
        <p:nvSpPr>
          <p:cNvPr id="7" name="object 7"/>
          <p:cNvSpPr txBox="1"/>
          <p:nvPr/>
        </p:nvSpPr>
        <p:spPr>
          <a:xfrm>
            <a:off x="2144407" y="5398261"/>
            <a:ext cx="1752600"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0000CC"/>
                </a:solidFill>
                <a:latin typeface="Arial"/>
                <a:cs typeface="Arial"/>
              </a:rPr>
              <a:t>Khuyến</a:t>
            </a:r>
            <a:r>
              <a:rPr sz="2400" b="1" spc="-80" dirty="0">
                <a:solidFill>
                  <a:srgbClr val="0000CC"/>
                </a:solidFill>
                <a:latin typeface="Arial"/>
                <a:cs typeface="Arial"/>
              </a:rPr>
              <a:t> </a:t>
            </a:r>
            <a:r>
              <a:rPr sz="2400" b="1" spc="-5" dirty="0">
                <a:solidFill>
                  <a:srgbClr val="0000CC"/>
                </a:solidFill>
                <a:latin typeface="Arial"/>
                <a:cs typeface="Arial"/>
              </a:rPr>
              <a:t>mại</a:t>
            </a:r>
            <a:endParaRPr sz="2400">
              <a:latin typeface="Arial"/>
              <a:cs typeface="Arial"/>
            </a:endParaRPr>
          </a:p>
        </p:txBody>
      </p:sp>
      <p:grpSp>
        <p:nvGrpSpPr>
          <p:cNvPr id="8" name="object 8"/>
          <p:cNvGrpSpPr/>
          <p:nvPr/>
        </p:nvGrpSpPr>
        <p:grpSpPr>
          <a:xfrm>
            <a:off x="1077353" y="1571244"/>
            <a:ext cx="7246620" cy="2867660"/>
            <a:chOff x="1077353" y="1571244"/>
            <a:chExt cx="7246620" cy="2867660"/>
          </a:xfrm>
        </p:grpSpPr>
        <p:sp>
          <p:nvSpPr>
            <p:cNvPr id="9" name="object 9"/>
            <p:cNvSpPr/>
            <p:nvPr/>
          </p:nvSpPr>
          <p:spPr>
            <a:xfrm>
              <a:off x="1077353" y="1571244"/>
              <a:ext cx="4343400" cy="2867405"/>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3891419" y="1876043"/>
              <a:ext cx="4425950" cy="2005330"/>
            </a:xfrm>
            <a:custGeom>
              <a:avLst/>
              <a:gdLst/>
              <a:ahLst/>
              <a:cxnLst/>
              <a:rect l="l" t="t" r="r" b="b"/>
              <a:pathLst>
                <a:path w="4425950" h="2005329">
                  <a:moveTo>
                    <a:pt x="4425696" y="876300"/>
                  </a:moveTo>
                  <a:lnTo>
                    <a:pt x="4424437" y="832572"/>
                  </a:lnTo>
                  <a:lnTo>
                    <a:pt x="4420702" y="789398"/>
                  </a:lnTo>
                  <a:lnTo>
                    <a:pt x="4414549" y="746828"/>
                  </a:lnTo>
                  <a:lnTo>
                    <a:pt x="4406036" y="704913"/>
                  </a:lnTo>
                  <a:lnTo>
                    <a:pt x="4395222" y="663703"/>
                  </a:lnTo>
                  <a:lnTo>
                    <a:pt x="4382167" y="623248"/>
                  </a:lnTo>
                  <a:lnTo>
                    <a:pt x="4366928" y="583598"/>
                  </a:lnTo>
                  <a:lnTo>
                    <a:pt x="4349565" y="544804"/>
                  </a:lnTo>
                  <a:lnTo>
                    <a:pt x="4330137" y="506916"/>
                  </a:lnTo>
                  <a:lnTo>
                    <a:pt x="4308702" y="469983"/>
                  </a:lnTo>
                  <a:lnTo>
                    <a:pt x="4285318" y="434057"/>
                  </a:lnTo>
                  <a:lnTo>
                    <a:pt x="4260046" y="399188"/>
                  </a:lnTo>
                  <a:lnTo>
                    <a:pt x="4232942" y="365425"/>
                  </a:lnTo>
                  <a:lnTo>
                    <a:pt x="4204068" y="332820"/>
                  </a:lnTo>
                  <a:lnTo>
                    <a:pt x="4173480" y="301422"/>
                  </a:lnTo>
                  <a:lnTo>
                    <a:pt x="4141238" y="271281"/>
                  </a:lnTo>
                  <a:lnTo>
                    <a:pt x="4107401" y="242449"/>
                  </a:lnTo>
                  <a:lnTo>
                    <a:pt x="4072027" y="214974"/>
                  </a:lnTo>
                  <a:lnTo>
                    <a:pt x="4035175" y="188908"/>
                  </a:lnTo>
                  <a:lnTo>
                    <a:pt x="3996904" y="164300"/>
                  </a:lnTo>
                  <a:lnTo>
                    <a:pt x="3957273" y="141201"/>
                  </a:lnTo>
                  <a:lnTo>
                    <a:pt x="3916341" y="119662"/>
                  </a:lnTo>
                  <a:lnTo>
                    <a:pt x="3874166" y="99731"/>
                  </a:lnTo>
                  <a:lnTo>
                    <a:pt x="3830807" y="81461"/>
                  </a:lnTo>
                  <a:lnTo>
                    <a:pt x="3786322" y="64900"/>
                  </a:lnTo>
                  <a:lnTo>
                    <a:pt x="3740772" y="50099"/>
                  </a:lnTo>
                  <a:lnTo>
                    <a:pt x="3694213" y="37109"/>
                  </a:lnTo>
                  <a:lnTo>
                    <a:pt x="3646706" y="25979"/>
                  </a:lnTo>
                  <a:lnTo>
                    <a:pt x="3598309" y="16761"/>
                  </a:lnTo>
                  <a:lnTo>
                    <a:pt x="3549081" y="9503"/>
                  </a:lnTo>
                  <a:lnTo>
                    <a:pt x="3499080" y="4257"/>
                  </a:lnTo>
                  <a:lnTo>
                    <a:pt x="3448365" y="1072"/>
                  </a:lnTo>
                  <a:lnTo>
                    <a:pt x="3396996" y="0"/>
                  </a:lnTo>
                  <a:lnTo>
                    <a:pt x="3345626" y="1072"/>
                  </a:lnTo>
                  <a:lnTo>
                    <a:pt x="3294911" y="4257"/>
                  </a:lnTo>
                  <a:lnTo>
                    <a:pt x="3244910" y="9503"/>
                  </a:lnTo>
                  <a:lnTo>
                    <a:pt x="3195682" y="16761"/>
                  </a:lnTo>
                  <a:lnTo>
                    <a:pt x="3147285" y="25979"/>
                  </a:lnTo>
                  <a:lnTo>
                    <a:pt x="3099778" y="37109"/>
                  </a:lnTo>
                  <a:lnTo>
                    <a:pt x="3053219" y="50099"/>
                  </a:lnTo>
                  <a:lnTo>
                    <a:pt x="3007669" y="64900"/>
                  </a:lnTo>
                  <a:lnTo>
                    <a:pt x="2963184" y="81461"/>
                  </a:lnTo>
                  <a:lnTo>
                    <a:pt x="2919825" y="99731"/>
                  </a:lnTo>
                  <a:lnTo>
                    <a:pt x="2877650" y="119662"/>
                  </a:lnTo>
                  <a:lnTo>
                    <a:pt x="2836718" y="141201"/>
                  </a:lnTo>
                  <a:lnTo>
                    <a:pt x="2797087" y="164300"/>
                  </a:lnTo>
                  <a:lnTo>
                    <a:pt x="2758816" y="188908"/>
                  </a:lnTo>
                  <a:lnTo>
                    <a:pt x="2721964" y="214974"/>
                  </a:lnTo>
                  <a:lnTo>
                    <a:pt x="2686590" y="242449"/>
                  </a:lnTo>
                  <a:lnTo>
                    <a:pt x="2652753" y="271281"/>
                  </a:lnTo>
                  <a:lnTo>
                    <a:pt x="2620511" y="301422"/>
                  </a:lnTo>
                  <a:lnTo>
                    <a:pt x="2589923" y="332820"/>
                  </a:lnTo>
                  <a:lnTo>
                    <a:pt x="2561049" y="365425"/>
                  </a:lnTo>
                  <a:lnTo>
                    <a:pt x="2533945" y="399188"/>
                  </a:lnTo>
                  <a:lnTo>
                    <a:pt x="2508673" y="434057"/>
                  </a:lnTo>
                  <a:lnTo>
                    <a:pt x="2485289" y="469983"/>
                  </a:lnTo>
                  <a:lnTo>
                    <a:pt x="2463854" y="506916"/>
                  </a:lnTo>
                  <a:lnTo>
                    <a:pt x="2444426" y="544804"/>
                  </a:lnTo>
                  <a:lnTo>
                    <a:pt x="2427063" y="583598"/>
                  </a:lnTo>
                  <a:lnTo>
                    <a:pt x="2411824" y="623248"/>
                  </a:lnTo>
                  <a:lnTo>
                    <a:pt x="2398769" y="663703"/>
                  </a:lnTo>
                  <a:lnTo>
                    <a:pt x="2387955" y="704913"/>
                  </a:lnTo>
                  <a:lnTo>
                    <a:pt x="2379442" y="746828"/>
                  </a:lnTo>
                  <a:lnTo>
                    <a:pt x="2373289" y="789398"/>
                  </a:lnTo>
                  <a:lnTo>
                    <a:pt x="2369554" y="832572"/>
                  </a:lnTo>
                  <a:lnTo>
                    <a:pt x="2368296" y="876300"/>
                  </a:lnTo>
                  <a:lnTo>
                    <a:pt x="2369296" y="916150"/>
                  </a:lnTo>
                  <a:lnTo>
                    <a:pt x="2372296" y="955643"/>
                  </a:lnTo>
                  <a:lnTo>
                    <a:pt x="2377297" y="994707"/>
                  </a:lnTo>
                  <a:lnTo>
                    <a:pt x="2384298" y="1033272"/>
                  </a:lnTo>
                  <a:lnTo>
                    <a:pt x="0" y="2004822"/>
                  </a:lnTo>
                  <a:lnTo>
                    <a:pt x="2526792" y="1344168"/>
                  </a:lnTo>
                  <a:lnTo>
                    <a:pt x="2555252" y="1380345"/>
                  </a:lnTo>
                  <a:lnTo>
                    <a:pt x="2585722" y="1415227"/>
                  </a:lnTo>
                  <a:lnTo>
                    <a:pt x="2618130" y="1448754"/>
                  </a:lnTo>
                  <a:lnTo>
                    <a:pt x="2652406" y="1480864"/>
                  </a:lnTo>
                  <a:lnTo>
                    <a:pt x="2688478" y="1511498"/>
                  </a:lnTo>
                  <a:lnTo>
                    <a:pt x="2726277" y="1540594"/>
                  </a:lnTo>
                  <a:lnTo>
                    <a:pt x="2765731" y="1568093"/>
                  </a:lnTo>
                  <a:lnTo>
                    <a:pt x="2806769" y="1593933"/>
                  </a:lnTo>
                  <a:lnTo>
                    <a:pt x="2849320" y="1618054"/>
                  </a:lnTo>
                  <a:lnTo>
                    <a:pt x="2893314" y="1640395"/>
                  </a:lnTo>
                  <a:lnTo>
                    <a:pt x="2938679" y="1660896"/>
                  </a:lnTo>
                  <a:lnTo>
                    <a:pt x="2985345" y="1679496"/>
                  </a:lnTo>
                  <a:lnTo>
                    <a:pt x="3033241" y="1696135"/>
                  </a:lnTo>
                  <a:lnTo>
                    <a:pt x="3082296" y="1710752"/>
                  </a:lnTo>
                  <a:lnTo>
                    <a:pt x="3132439" y="1723286"/>
                  </a:lnTo>
                  <a:lnTo>
                    <a:pt x="3183599" y="1733678"/>
                  </a:lnTo>
                  <a:lnTo>
                    <a:pt x="3235706" y="1741865"/>
                  </a:lnTo>
                  <a:lnTo>
                    <a:pt x="3288688" y="1747788"/>
                  </a:lnTo>
                  <a:lnTo>
                    <a:pt x="3342475" y="1751387"/>
                  </a:lnTo>
                  <a:lnTo>
                    <a:pt x="3396996" y="1752600"/>
                  </a:lnTo>
                  <a:lnTo>
                    <a:pt x="3448365" y="1751527"/>
                  </a:lnTo>
                  <a:lnTo>
                    <a:pt x="3499080" y="1748342"/>
                  </a:lnTo>
                  <a:lnTo>
                    <a:pt x="3549081" y="1743096"/>
                  </a:lnTo>
                  <a:lnTo>
                    <a:pt x="3598309" y="1735838"/>
                  </a:lnTo>
                  <a:lnTo>
                    <a:pt x="3646706" y="1726620"/>
                  </a:lnTo>
                  <a:lnTo>
                    <a:pt x="3694213" y="1715490"/>
                  </a:lnTo>
                  <a:lnTo>
                    <a:pt x="3740772" y="1702500"/>
                  </a:lnTo>
                  <a:lnTo>
                    <a:pt x="3786322" y="1687699"/>
                  </a:lnTo>
                  <a:lnTo>
                    <a:pt x="3830807" y="1671138"/>
                  </a:lnTo>
                  <a:lnTo>
                    <a:pt x="3874166" y="1652868"/>
                  </a:lnTo>
                  <a:lnTo>
                    <a:pt x="3916341" y="1632937"/>
                  </a:lnTo>
                  <a:lnTo>
                    <a:pt x="3957273" y="1611398"/>
                  </a:lnTo>
                  <a:lnTo>
                    <a:pt x="3996904" y="1588299"/>
                  </a:lnTo>
                  <a:lnTo>
                    <a:pt x="4035175" y="1563691"/>
                  </a:lnTo>
                  <a:lnTo>
                    <a:pt x="4072027" y="1537625"/>
                  </a:lnTo>
                  <a:lnTo>
                    <a:pt x="4107401" y="1510150"/>
                  </a:lnTo>
                  <a:lnTo>
                    <a:pt x="4141238" y="1481318"/>
                  </a:lnTo>
                  <a:lnTo>
                    <a:pt x="4173480" y="1451177"/>
                  </a:lnTo>
                  <a:lnTo>
                    <a:pt x="4204068" y="1419779"/>
                  </a:lnTo>
                  <a:lnTo>
                    <a:pt x="4232942" y="1387174"/>
                  </a:lnTo>
                  <a:lnTo>
                    <a:pt x="4260046" y="1353411"/>
                  </a:lnTo>
                  <a:lnTo>
                    <a:pt x="4285318" y="1318542"/>
                  </a:lnTo>
                  <a:lnTo>
                    <a:pt x="4308702" y="1282616"/>
                  </a:lnTo>
                  <a:lnTo>
                    <a:pt x="4330137" y="1245683"/>
                  </a:lnTo>
                  <a:lnTo>
                    <a:pt x="4349565" y="1207795"/>
                  </a:lnTo>
                  <a:lnTo>
                    <a:pt x="4366928" y="1169001"/>
                  </a:lnTo>
                  <a:lnTo>
                    <a:pt x="4382167" y="1129351"/>
                  </a:lnTo>
                  <a:lnTo>
                    <a:pt x="4395222" y="1088896"/>
                  </a:lnTo>
                  <a:lnTo>
                    <a:pt x="4406036" y="1047686"/>
                  </a:lnTo>
                  <a:lnTo>
                    <a:pt x="4414549" y="1005771"/>
                  </a:lnTo>
                  <a:lnTo>
                    <a:pt x="4420702" y="963201"/>
                  </a:lnTo>
                  <a:lnTo>
                    <a:pt x="4424437" y="920027"/>
                  </a:lnTo>
                  <a:lnTo>
                    <a:pt x="4425696" y="876300"/>
                  </a:lnTo>
                  <a:close/>
                </a:path>
              </a:pathLst>
            </a:custGeom>
            <a:solidFill>
              <a:srgbClr val="FFFFFF"/>
            </a:solidFill>
          </p:spPr>
          <p:txBody>
            <a:bodyPr wrap="square" lIns="0" tIns="0" rIns="0" bIns="0" rtlCol="0"/>
            <a:lstStyle/>
            <a:p>
              <a:endParaRPr/>
            </a:p>
          </p:txBody>
        </p:sp>
        <p:sp>
          <p:nvSpPr>
            <p:cNvPr id="11" name="object 11"/>
            <p:cNvSpPr/>
            <p:nvPr/>
          </p:nvSpPr>
          <p:spPr>
            <a:xfrm>
              <a:off x="3891419" y="1876043"/>
              <a:ext cx="4425950" cy="2005330"/>
            </a:xfrm>
            <a:custGeom>
              <a:avLst/>
              <a:gdLst/>
              <a:ahLst/>
              <a:cxnLst/>
              <a:rect l="l" t="t" r="r" b="b"/>
              <a:pathLst>
                <a:path w="4425950" h="2005329">
                  <a:moveTo>
                    <a:pt x="0" y="2004822"/>
                  </a:moveTo>
                  <a:lnTo>
                    <a:pt x="2385060" y="1033272"/>
                  </a:lnTo>
                  <a:lnTo>
                    <a:pt x="2377618" y="994707"/>
                  </a:lnTo>
                  <a:lnTo>
                    <a:pt x="2372391" y="955643"/>
                  </a:lnTo>
                  <a:lnTo>
                    <a:pt x="2369308" y="916150"/>
                  </a:lnTo>
                  <a:lnTo>
                    <a:pt x="2368296" y="876300"/>
                  </a:lnTo>
                  <a:lnTo>
                    <a:pt x="2369554" y="832572"/>
                  </a:lnTo>
                  <a:lnTo>
                    <a:pt x="2373289" y="789398"/>
                  </a:lnTo>
                  <a:lnTo>
                    <a:pt x="2379442" y="746828"/>
                  </a:lnTo>
                  <a:lnTo>
                    <a:pt x="2387955" y="704913"/>
                  </a:lnTo>
                  <a:lnTo>
                    <a:pt x="2398769" y="663703"/>
                  </a:lnTo>
                  <a:lnTo>
                    <a:pt x="2411824" y="623248"/>
                  </a:lnTo>
                  <a:lnTo>
                    <a:pt x="2427063" y="583598"/>
                  </a:lnTo>
                  <a:lnTo>
                    <a:pt x="2444426" y="544804"/>
                  </a:lnTo>
                  <a:lnTo>
                    <a:pt x="2463854" y="506916"/>
                  </a:lnTo>
                  <a:lnTo>
                    <a:pt x="2485289" y="469983"/>
                  </a:lnTo>
                  <a:lnTo>
                    <a:pt x="2508673" y="434057"/>
                  </a:lnTo>
                  <a:lnTo>
                    <a:pt x="2533945" y="399188"/>
                  </a:lnTo>
                  <a:lnTo>
                    <a:pt x="2561049" y="365425"/>
                  </a:lnTo>
                  <a:lnTo>
                    <a:pt x="2589923" y="332820"/>
                  </a:lnTo>
                  <a:lnTo>
                    <a:pt x="2620511" y="301422"/>
                  </a:lnTo>
                  <a:lnTo>
                    <a:pt x="2652753" y="271281"/>
                  </a:lnTo>
                  <a:lnTo>
                    <a:pt x="2686590" y="242449"/>
                  </a:lnTo>
                  <a:lnTo>
                    <a:pt x="2721964" y="214974"/>
                  </a:lnTo>
                  <a:lnTo>
                    <a:pt x="2758816" y="188908"/>
                  </a:lnTo>
                  <a:lnTo>
                    <a:pt x="2797087" y="164300"/>
                  </a:lnTo>
                  <a:lnTo>
                    <a:pt x="2836718" y="141201"/>
                  </a:lnTo>
                  <a:lnTo>
                    <a:pt x="2877650" y="119662"/>
                  </a:lnTo>
                  <a:lnTo>
                    <a:pt x="2919825" y="99731"/>
                  </a:lnTo>
                  <a:lnTo>
                    <a:pt x="2963184" y="81461"/>
                  </a:lnTo>
                  <a:lnTo>
                    <a:pt x="3007669" y="64900"/>
                  </a:lnTo>
                  <a:lnTo>
                    <a:pt x="3053219" y="50099"/>
                  </a:lnTo>
                  <a:lnTo>
                    <a:pt x="3099778" y="37109"/>
                  </a:lnTo>
                  <a:lnTo>
                    <a:pt x="3147285" y="25979"/>
                  </a:lnTo>
                  <a:lnTo>
                    <a:pt x="3195682" y="16761"/>
                  </a:lnTo>
                  <a:lnTo>
                    <a:pt x="3244910" y="9503"/>
                  </a:lnTo>
                  <a:lnTo>
                    <a:pt x="3294911" y="4257"/>
                  </a:lnTo>
                  <a:lnTo>
                    <a:pt x="3345626" y="1072"/>
                  </a:lnTo>
                  <a:lnTo>
                    <a:pt x="3396996" y="0"/>
                  </a:lnTo>
                  <a:lnTo>
                    <a:pt x="3448365" y="1072"/>
                  </a:lnTo>
                  <a:lnTo>
                    <a:pt x="3499080" y="4257"/>
                  </a:lnTo>
                  <a:lnTo>
                    <a:pt x="3549081" y="9503"/>
                  </a:lnTo>
                  <a:lnTo>
                    <a:pt x="3598309" y="16761"/>
                  </a:lnTo>
                  <a:lnTo>
                    <a:pt x="3646706" y="25979"/>
                  </a:lnTo>
                  <a:lnTo>
                    <a:pt x="3694213" y="37109"/>
                  </a:lnTo>
                  <a:lnTo>
                    <a:pt x="3740772" y="50099"/>
                  </a:lnTo>
                  <a:lnTo>
                    <a:pt x="3786322" y="64900"/>
                  </a:lnTo>
                  <a:lnTo>
                    <a:pt x="3830807" y="81461"/>
                  </a:lnTo>
                  <a:lnTo>
                    <a:pt x="3874166" y="99731"/>
                  </a:lnTo>
                  <a:lnTo>
                    <a:pt x="3916341" y="119662"/>
                  </a:lnTo>
                  <a:lnTo>
                    <a:pt x="3957273" y="141201"/>
                  </a:lnTo>
                  <a:lnTo>
                    <a:pt x="3996904" y="164300"/>
                  </a:lnTo>
                  <a:lnTo>
                    <a:pt x="4035175" y="188908"/>
                  </a:lnTo>
                  <a:lnTo>
                    <a:pt x="4072027" y="214974"/>
                  </a:lnTo>
                  <a:lnTo>
                    <a:pt x="4107401" y="242449"/>
                  </a:lnTo>
                  <a:lnTo>
                    <a:pt x="4141238" y="271281"/>
                  </a:lnTo>
                  <a:lnTo>
                    <a:pt x="4173480" y="301422"/>
                  </a:lnTo>
                  <a:lnTo>
                    <a:pt x="4204068" y="332820"/>
                  </a:lnTo>
                  <a:lnTo>
                    <a:pt x="4232942" y="365425"/>
                  </a:lnTo>
                  <a:lnTo>
                    <a:pt x="4260046" y="399188"/>
                  </a:lnTo>
                  <a:lnTo>
                    <a:pt x="4285318" y="434057"/>
                  </a:lnTo>
                  <a:lnTo>
                    <a:pt x="4308702" y="469983"/>
                  </a:lnTo>
                  <a:lnTo>
                    <a:pt x="4330137" y="506916"/>
                  </a:lnTo>
                  <a:lnTo>
                    <a:pt x="4349565" y="544804"/>
                  </a:lnTo>
                  <a:lnTo>
                    <a:pt x="4366928" y="583598"/>
                  </a:lnTo>
                  <a:lnTo>
                    <a:pt x="4382167" y="623248"/>
                  </a:lnTo>
                  <a:lnTo>
                    <a:pt x="4395222" y="663703"/>
                  </a:lnTo>
                  <a:lnTo>
                    <a:pt x="4406036" y="704913"/>
                  </a:lnTo>
                  <a:lnTo>
                    <a:pt x="4414549" y="746828"/>
                  </a:lnTo>
                  <a:lnTo>
                    <a:pt x="4420702" y="789398"/>
                  </a:lnTo>
                  <a:lnTo>
                    <a:pt x="4424437" y="832572"/>
                  </a:lnTo>
                  <a:lnTo>
                    <a:pt x="4425696" y="876300"/>
                  </a:lnTo>
                  <a:lnTo>
                    <a:pt x="4424437" y="920027"/>
                  </a:lnTo>
                  <a:lnTo>
                    <a:pt x="4420702" y="963201"/>
                  </a:lnTo>
                  <a:lnTo>
                    <a:pt x="4414549" y="1005771"/>
                  </a:lnTo>
                  <a:lnTo>
                    <a:pt x="4406036" y="1047686"/>
                  </a:lnTo>
                  <a:lnTo>
                    <a:pt x="4395222" y="1088896"/>
                  </a:lnTo>
                  <a:lnTo>
                    <a:pt x="4382167" y="1129351"/>
                  </a:lnTo>
                  <a:lnTo>
                    <a:pt x="4366928" y="1169001"/>
                  </a:lnTo>
                  <a:lnTo>
                    <a:pt x="4349565" y="1207795"/>
                  </a:lnTo>
                  <a:lnTo>
                    <a:pt x="4330137" y="1245683"/>
                  </a:lnTo>
                  <a:lnTo>
                    <a:pt x="4308702" y="1282616"/>
                  </a:lnTo>
                  <a:lnTo>
                    <a:pt x="4285318" y="1318542"/>
                  </a:lnTo>
                  <a:lnTo>
                    <a:pt x="4260046" y="1353411"/>
                  </a:lnTo>
                  <a:lnTo>
                    <a:pt x="4232942" y="1387174"/>
                  </a:lnTo>
                  <a:lnTo>
                    <a:pt x="4204068" y="1419779"/>
                  </a:lnTo>
                  <a:lnTo>
                    <a:pt x="4173480" y="1451177"/>
                  </a:lnTo>
                  <a:lnTo>
                    <a:pt x="4141238" y="1481318"/>
                  </a:lnTo>
                  <a:lnTo>
                    <a:pt x="4107401" y="1510150"/>
                  </a:lnTo>
                  <a:lnTo>
                    <a:pt x="4072027" y="1537625"/>
                  </a:lnTo>
                  <a:lnTo>
                    <a:pt x="4035175" y="1563691"/>
                  </a:lnTo>
                  <a:lnTo>
                    <a:pt x="3996904" y="1588299"/>
                  </a:lnTo>
                  <a:lnTo>
                    <a:pt x="3957273" y="1611398"/>
                  </a:lnTo>
                  <a:lnTo>
                    <a:pt x="3916341" y="1632937"/>
                  </a:lnTo>
                  <a:lnTo>
                    <a:pt x="3874166" y="1652868"/>
                  </a:lnTo>
                  <a:lnTo>
                    <a:pt x="3830807" y="1671138"/>
                  </a:lnTo>
                  <a:lnTo>
                    <a:pt x="3786322" y="1687699"/>
                  </a:lnTo>
                  <a:lnTo>
                    <a:pt x="3740772" y="1702500"/>
                  </a:lnTo>
                  <a:lnTo>
                    <a:pt x="3694213" y="1715490"/>
                  </a:lnTo>
                  <a:lnTo>
                    <a:pt x="3646706" y="1726620"/>
                  </a:lnTo>
                  <a:lnTo>
                    <a:pt x="3598309" y="1735838"/>
                  </a:lnTo>
                  <a:lnTo>
                    <a:pt x="3549081" y="1743096"/>
                  </a:lnTo>
                  <a:lnTo>
                    <a:pt x="3499080" y="1748342"/>
                  </a:lnTo>
                  <a:lnTo>
                    <a:pt x="3448365" y="1751527"/>
                  </a:lnTo>
                  <a:lnTo>
                    <a:pt x="3396996" y="1752600"/>
                  </a:lnTo>
                  <a:lnTo>
                    <a:pt x="3342475" y="1751387"/>
                  </a:lnTo>
                  <a:lnTo>
                    <a:pt x="3288689" y="1747789"/>
                  </a:lnTo>
                  <a:lnTo>
                    <a:pt x="3235708" y="1741868"/>
                  </a:lnTo>
                  <a:lnTo>
                    <a:pt x="3183605" y="1733684"/>
                  </a:lnTo>
                  <a:lnTo>
                    <a:pt x="3132451" y="1723298"/>
                  </a:lnTo>
                  <a:lnTo>
                    <a:pt x="3082316" y="1710773"/>
                  </a:lnTo>
                  <a:lnTo>
                    <a:pt x="3033273" y="1696168"/>
                  </a:lnTo>
                  <a:lnTo>
                    <a:pt x="2985394" y="1679545"/>
                  </a:lnTo>
                  <a:lnTo>
                    <a:pt x="2938748" y="1660965"/>
                  </a:lnTo>
                  <a:lnTo>
                    <a:pt x="2893409" y="1640490"/>
                  </a:lnTo>
                  <a:lnTo>
                    <a:pt x="2849447" y="1618181"/>
                  </a:lnTo>
                  <a:lnTo>
                    <a:pt x="2806933" y="1594097"/>
                  </a:lnTo>
                  <a:lnTo>
                    <a:pt x="2765940" y="1568302"/>
                  </a:lnTo>
                  <a:lnTo>
                    <a:pt x="2726538" y="1540856"/>
                  </a:lnTo>
                  <a:lnTo>
                    <a:pt x="2688800" y="1511819"/>
                  </a:lnTo>
                  <a:lnTo>
                    <a:pt x="2652796" y="1481254"/>
                  </a:lnTo>
                  <a:lnTo>
                    <a:pt x="2618598" y="1449222"/>
                  </a:lnTo>
                  <a:lnTo>
                    <a:pt x="2586277" y="1415783"/>
                  </a:lnTo>
                  <a:lnTo>
                    <a:pt x="2555905" y="1380998"/>
                  </a:lnTo>
                  <a:lnTo>
                    <a:pt x="2527554" y="1344930"/>
                  </a:lnTo>
                  <a:lnTo>
                    <a:pt x="0" y="2004822"/>
                  </a:lnTo>
                  <a:close/>
                </a:path>
              </a:pathLst>
            </a:custGeom>
            <a:ln w="12700">
              <a:solidFill>
                <a:srgbClr val="FFC000"/>
              </a:solidFill>
            </a:ln>
          </p:spPr>
          <p:txBody>
            <a:bodyPr wrap="square" lIns="0" tIns="0" rIns="0" bIns="0" rtlCol="0"/>
            <a:lstStyle/>
            <a:p>
              <a:endParaRPr/>
            </a:p>
          </p:txBody>
        </p:sp>
      </p:grpSp>
      <p:sp>
        <p:nvSpPr>
          <p:cNvPr id="12" name="object 12"/>
          <p:cNvSpPr txBox="1"/>
          <p:nvPr/>
        </p:nvSpPr>
        <p:spPr>
          <a:xfrm>
            <a:off x="6714108" y="2354071"/>
            <a:ext cx="1148080" cy="756920"/>
          </a:xfrm>
          <a:prstGeom prst="rect">
            <a:avLst/>
          </a:prstGeom>
        </p:spPr>
        <p:txBody>
          <a:bodyPr vert="horz" wrap="square" lIns="0" tIns="12700" rIns="0" bIns="0" rtlCol="0">
            <a:spAutoFit/>
          </a:bodyPr>
          <a:lstStyle/>
          <a:p>
            <a:pPr marL="12700" marR="5080" indent="51435">
              <a:lnSpc>
                <a:spcPct val="100000"/>
              </a:lnSpc>
              <a:spcBef>
                <a:spcPts val="100"/>
              </a:spcBef>
            </a:pPr>
            <a:r>
              <a:rPr sz="2400" b="1" spc="-15" dirty="0">
                <a:solidFill>
                  <a:srgbClr val="0000CC"/>
                </a:solidFill>
                <a:latin typeface="Times New Roman"/>
                <a:cs typeface="Times New Roman"/>
              </a:rPr>
              <a:t>Tiếp </a:t>
            </a:r>
            <a:r>
              <a:rPr sz="2400" b="1" spc="-5" dirty="0">
                <a:solidFill>
                  <a:srgbClr val="0000CC"/>
                </a:solidFill>
                <a:latin typeface="Times New Roman"/>
                <a:cs typeface="Times New Roman"/>
              </a:rPr>
              <a:t>thị  </a:t>
            </a:r>
            <a:r>
              <a:rPr sz="2400" b="1" dirty="0">
                <a:solidFill>
                  <a:srgbClr val="0000CC"/>
                </a:solidFill>
                <a:latin typeface="Times New Roman"/>
                <a:cs typeface="Times New Roman"/>
              </a:rPr>
              <a:t>trực</a:t>
            </a:r>
            <a:r>
              <a:rPr sz="2400" b="1" spc="-100" dirty="0">
                <a:solidFill>
                  <a:srgbClr val="0000CC"/>
                </a:solidFill>
                <a:latin typeface="Times New Roman"/>
                <a:cs typeface="Times New Roman"/>
              </a:rPr>
              <a:t> </a:t>
            </a:r>
            <a:r>
              <a:rPr sz="2400" b="1" dirty="0">
                <a:solidFill>
                  <a:srgbClr val="0000CC"/>
                </a:solidFill>
                <a:latin typeface="Times New Roman"/>
                <a:cs typeface="Times New Roman"/>
              </a:rPr>
              <a:t>tiếp</a:t>
            </a:r>
            <a:endParaRPr sz="2400">
              <a:latin typeface="Times New Roman"/>
              <a:cs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98461" y="391668"/>
            <a:ext cx="9055100" cy="6726555"/>
            <a:chOff x="798461" y="391668"/>
            <a:chExt cx="9055100" cy="6726555"/>
          </a:xfrm>
        </p:grpSpPr>
        <p:sp>
          <p:nvSpPr>
            <p:cNvPr id="3" name="object 3"/>
            <p:cNvSpPr/>
            <p:nvPr/>
          </p:nvSpPr>
          <p:spPr>
            <a:xfrm>
              <a:off x="1382153" y="1418843"/>
              <a:ext cx="4343400" cy="301294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487553" y="1418843"/>
              <a:ext cx="2948177" cy="48768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763153" y="3893820"/>
              <a:ext cx="4289297" cy="3163823"/>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12700" rIns="0" bIns="0" rtlCol="0">
            <a:spAutoFit/>
          </a:bodyPr>
          <a:lstStyle/>
          <a:p>
            <a:pPr marL="390525">
              <a:lnSpc>
                <a:spcPct val="100000"/>
              </a:lnSpc>
              <a:spcBef>
                <a:spcPts val="100"/>
              </a:spcBef>
            </a:pPr>
            <a:r>
              <a:rPr spc="-5" dirty="0"/>
              <a:t>Các </a:t>
            </a:r>
            <a:r>
              <a:rPr dirty="0"/>
              <a:t>hành </a:t>
            </a:r>
            <a:r>
              <a:rPr spc="-5" dirty="0"/>
              <a:t>vi </a:t>
            </a:r>
            <a:r>
              <a:rPr dirty="0"/>
              <a:t>bị nghiêm</a:t>
            </a:r>
            <a:r>
              <a:rPr spc="-90" dirty="0"/>
              <a:t> </a:t>
            </a:r>
            <a:r>
              <a:rPr spc="-5" dirty="0"/>
              <a:t>cấm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87851" y="646430"/>
            <a:ext cx="3293745" cy="391160"/>
          </a:xfrm>
          <a:prstGeom prst="rect">
            <a:avLst/>
          </a:prstGeom>
        </p:spPr>
        <p:txBody>
          <a:bodyPr vert="horz" wrap="square" lIns="0" tIns="12700" rIns="0" bIns="0" rtlCol="0">
            <a:spAutoFit/>
          </a:bodyPr>
          <a:lstStyle/>
          <a:p>
            <a:pPr marL="12700">
              <a:lnSpc>
                <a:spcPct val="100000"/>
              </a:lnSpc>
              <a:spcBef>
                <a:spcPts val="100"/>
              </a:spcBef>
            </a:pPr>
            <a:r>
              <a:rPr sz="2400" spc="-5" dirty="0"/>
              <a:t>NỘI DUNG </a:t>
            </a:r>
            <a:r>
              <a:rPr sz="2400" dirty="0"/>
              <a:t>TRÌNH</a:t>
            </a:r>
            <a:r>
              <a:rPr sz="2400" spc="-85" dirty="0"/>
              <a:t> </a:t>
            </a:r>
            <a:r>
              <a:rPr sz="2400" spc="-5" dirty="0"/>
              <a:t>BÀY</a:t>
            </a:r>
            <a:endParaRPr sz="2400"/>
          </a:p>
        </p:txBody>
      </p:sp>
      <p:grpSp>
        <p:nvGrpSpPr>
          <p:cNvPr id="3" name="object 3"/>
          <p:cNvGrpSpPr/>
          <p:nvPr/>
        </p:nvGrpSpPr>
        <p:grpSpPr>
          <a:xfrm>
            <a:off x="1292237" y="1571244"/>
            <a:ext cx="4225290" cy="5181600"/>
            <a:chOff x="1292237" y="1571244"/>
            <a:chExt cx="4225290" cy="5181600"/>
          </a:xfrm>
        </p:grpSpPr>
        <p:sp>
          <p:nvSpPr>
            <p:cNvPr id="4" name="object 4"/>
            <p:cNvSpPr/>
            <p:nvPr/>
          </p:nvSpPr>
          <p:spPr>
            <a:xfrm>
              <a:off x="5372747" y="1882140"/>
              <a:ext cx="144779" cy="14477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372747" y="2649474"/>
              <a:ext cx="144779" cy="15925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372747" y="3981450"/>
              <a:ext cx="144779" cy="144779"/>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292237" y="1571244"/>
              <a:ext cx="3595878" cy="5181600"/>
            </a:xfrm>
            <a:prstGeom prst="rect">
              <a:avLst/>
            </a:prstGeom>
            <a:blipFill>
              <a:blip r:embed="rId4" cstate="print"/>
              <a:stretch>
                <a:fillRect/>
              </a:stretch>
            </a:blipFill>
          </p:spPr>
          <p:txBody>
            <a:bodyPr wrap="square" lIns="0" tIns="0" rIns="0" bIns="0" rtlCol="0"/>
            <a:lstStyle/>
            <a:p>
              <a:endParaRPr/>
            </a:p>
          </p:txBody>
        </p:sp>
      </p:grpSp>
      <p:sp>
        <p:nvSpPr>
          <p:cNvPr id="8" name="object 8"/>
          <p:cNvSpPr txBox="1"/>
          <p:nvPr/>
        </p:nvSpPr>
        <p:spPr>
          <a:xfrm>
            <a:off x="5636640" y="1740661"/>
            <a:ext cx="3918585" cy="4688840"/>
          </a:xfrm>
          <a:prstGeom prst="rect">
            <a:avLst/>
          </a:prstGeom>
        </p:spPr>
        <p:txBody>
          <a:bodyPr vert="horz" wrap="square" lIns="0" tIns="12700" rIns="0" bIns="0" rtlCol="0">
            <a:spAutoFit/>
          </a:bodyPr>
          <a:lstStyle/>
          <a:p>
            <a:pPr marL="12700" algn="just">
              <a:lnSpc>
                <a:spcPct val="100000"/>
              </a:lnSpc>
              <a:spcBef>
                <a:spcPts val="100"/>
              </a:spcBef>
            </a:pPr>
            <a:r>
              <a:rPr sz="2400" spc="-5" dirty="0">
                <a:latin typeface="Arial"/>
                <a:cs typeface="Arial"/>
              </a:rPr>
              <a:t>Phần I. Tổng</a:t>
            </a:r>
            <a:r>
              <a:rPr sz="2400" spc="-60" dirty="0">
                <a:latin typeface="Arial"/>
                <a:cs typeface="Arial"/>
              </a:rPr>
              <a:t> </a:t>
            </a:r>
            <a:r>
              <a:rPr sz="2400" spc="-5" dirty="0">
                <a:latin typeface="Arial"/>
                <a:cs typeface="Arial"/>
              </a:rPr>
              <a:t>quan.</a:t>
            </a:r>
            <a:endParaRPr sz="2400">
              <a:latin typeface="Arial"/>
              <a:cs typeface="Arial"/>
            </a:endParaRPr>
          </a:p>
          <a:p>
            <a:pPr marL="12700" marR="5080" algn="just">
              <a:lnSpc>
                <a:spcPct val="150000"/>
              </a:lnSpc>
              <a:spcBef>
                <a:spcPts val="1800"/>
              </a:spcBef>
            </a:pPr>
            <a:r>
              <a:rPr sz="2400" spc="120" dirty="0">
                <a:latin typeface="Arial"/>
                <a:cs typeface="Arial"/>
              </a:rPr>
              <a:t>Phần </a:t>
            </a:r>
            <a:r>
              <a:rPr sz="2400" spc="110" dirty="0">
                <a:latin typeface="Arial"/>
                <a:cs typeface="Arial"/>
              </a:rPr>
              <a:t>II. Nội </a:t>
            </a:r>
            <a:r>
              <a:rPr sz="2400" spc="120" dirty="0">
                <a:latin typeface="Arial"/>
                <a:cs typeface="Arial"/>
              </a:rPr>
              <a:t>dung </a:t>
            </a:r>
            <a:r>
              <a:rPr sz="2400" spc="80" dirty="0">
                <a:latin typeface="Arial"/>
                <a:cs typeface="Arial"/>
              </a:rPr>
              <a:t>cơ </a:t>
            </a:r>
            <a:r>
              <a:rPr sz="2400" spc="165" dirty="0">
                <a:latin typeface="Arial"/>
                <a:cs typeface="Arial"/>
              </a:rPr>
              <a:t>bản  </a:t>
            </a:r>
            <a:r>
              <a:rPr sz="2400" spc="-5" dirty="0">
                <a:latin typeface="Arial"/>
                <a:cs typeface="Arial"/>
              </a:rPr>
              <a:t>của</a:t>
            </a:r>
            <a:r>
              <a:rPr sz="2400" spc="-10" dirty="0">
                <a:latin typeface="Arial"/>
                <a:cs typeface="Arial"/>
              </a:rPr>
              <a:t> </a:t>
            </a:r>
            <a:r>
              <a:rPr sz="2400" spc="-5" dirty="0">
                <a:latin typeface="Arial"/>
                <a:cs typeface="Arial"/>
              </a:rPr>
              <a:t>Luật.</a:t>
            </a:r>
            <a:endParaRPr sz="2400">
              <a:latin typeface="Arial"/>
              <a:cs typeface="Arial"/>
            </a:endParaRPr>
          </a:p>
          <a:p>
            <a:pPr marL="12700" marR="7620" algn="just">
              <a:lnSpc>
                <a:spcPct val="150000"/>
              </a:lnSpc>
              <a:spcBef>
                <a:spcPts val="1800"/>
              </a:spcBef>
            </a:pPr>
            <a:r>
              <a:rPr sz="2400" spc="40" dirty="0">
                <a:latin typeface="Arial"/>
                <a:cs typeface="Arial"/>
              </a:rPr>
              <a:t>Phần III. Giới thiệu </a:t>
            </a:r>
            <a:r>
              <a:rPr sz="2400" spc="25" dirty="0">
                <a:latin typeface="Arial"/>
                <a:cs typeface="Arial"/>
              </a:rPr>
              <a:t>dự </a:t>
            </a:r>
            <a:r>
              <a:rPr sz="2400" spc="55" dirty="0">
                <a:latin typeface="Arial"/>
                <a:cs typeface="Arial"/>
              </a:rPr>
              <a:t>thảo  </a:t>
            </a:r>
            <a:r>
              <a:rPr sz="2400" spc="30" dirty="0">
                <a:latin typeface="Arial"/>
                <a:cs typeface="Arial"/>
              </a:rPr>
              <a:t>Nghị định Quy định </a:t>
            </a:r>
            <a:r>
              <a:rPr sz="2400" spc="25" dirty="0">
                <a:latin typeface="Arial"/>
                <a:cs typeface="Arial"/>
              </a:rPr>
              <a:t>xử </a:t>
            </a:r>
            <a:r>
              <a:rPr sz="2400" spc="50" dirty="0">
                <a:latin typeface="Arial"/>
                <a:cs typeface="Arial"/>
              </a:rPr>
              <a:t>phạt  </a:t>
            </a:r>
            <a:r>
              <a:rPr sz="2400" spc="70" dirty="0">
                <a:latin typeface="Arial"/>
                <a:cs typeface="Arial"/>
              </a:rPr>
              <a:t>vi </a:t>
            </a:r>
            <a:r>
              <a:rPr sz="2400" spc="105" dirty="0">
                <a:latin typeface="Arial"/>
                <a:cs typeface="Arial"/>
              </a:rPr>
              <a:t>phạm hành </a:t>
            </a:r>
            <a:r>
              <a:rPr sz="2400" spc="114" dirty="0">
                <a:latin typeface="Arial"/>
                <a:cs typeface="Arial"/>
              </a:rPr>
              <a:t>chính </a:t>
            </a:r>
            <a:r>
              <a:rPr sz="2400" spc="145" dirty="0">
                <a:latin typeface="Arial"/>
                <a:cs typeface="Arial"/>
              </a:rPr>
              <a:t>trong  </a:t>
            </a:r>
            <a:r>
              <a:rPr sz="2400" spc="45" dirty="0">
                <a:latin typeface="Arial"/>
                <a:cs typeface="Arial"/>
              </a:rPr>
              <a:t>lĩnh </a:t>
            </a:r>
            <a:r>
              <a:rPr sz="2400" spc="40" dirty="0">
                <a:latin typeface="Arial"/>
                <a:cs typeface="Arial"/>
              </a:rPr>
              <a:t>vực </a:t>
            </a:r>
            <a:r>
              <a:rPr sz="2400" dirty="0">
                <a:latin typeface="Arial"/>
                <a:cs typeface="Arial"/>
              </a:rPr>
              <a:t>y </a:t>
            </a:r>
            <a:r>
              <a:rPr sz="2400" spc="30" dirty="0">
                <a:latin typeface="Arial"/>
                <a:cs typeface="Arial"/>
              </a:rPr>
              <a:t>tế </a:t>
            </a:r>
            <a:r>
              <a:rPr sz="2400" spc="50" dirty="0">
                <a:latin typeface="Arial"/>
                <a:cs typeface="Arial"/>
              </a:rPr>
              <a:t>(phần </a:t>
            </a:r>
            <a:r>
              <a:rPr sz="2400" spc="30" dirty="0">
                <a:latin typeface="Arial"/>
                <a:cs typeface="Arial"/>
              </a:rPr>
              <a:t>xử </a:t>
            </a:r>
            <a:r>
              <a:rPr sz="2400" spc="65" dirty="0">
                <a:latin typeface="Arial"/>
                <a:cs typeface="Arial"/>
              </a:rPr>
              <a:t>phạt  </a:t>
            </a:r>
            <a:r>
              <a:rPr sz="2400" spc="-5" dirty="0">
                <a:latin typeface="Arial"/>
                <a:cs typeface="Arial"/>
              </a:rPr>
              <a:t>về PCTH </a:t>
            </a:r>
            <a:r>
              <a:rPr sz="2400" dirty="0">
                <a:latin typeface="Arial"/>
                <a:cs typeface="Arial"/>
              </a:rPr>
              <a:t>thuốc</a:t>
            </a:r>
            <a:r>
              <a:rPr sz="2400" spc="-10" dirty="0">
                <a:latin typeface="Arial"/>
                <a:cs typeface="Arial"/>
              </a:rPr>
              <a:t> </a:t>
            </a:r>
            <a:r>
              <a:rPr sz="2400" spc="-5" dirty="0">
                <a:latin typeface="Arial"/>
                <a:cs typeface="Arial"/>
              </a:rPr>
              <a:t>lá).</a:t>
            </a:r>
            <a:endParaRPr sz="240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390525">
              <a:lnSpc>
                <a:spcPct val="100000"/>
              </a:lnSpc>
              <a:spcBef>
                <a:spcPts val="100"/>
              </a:spcBef>
            </a:pPr>
            <a:r>
              <a:rPr spc="-5" dirty="0"/>
              <a:t>Các </a:t>
            </a:r>
            <a:r>
              <a:rPr dirty="0"/>
              <a:t>hành </a:t>
            </a:r>
            <a:r>
              <a:rPr spc="-5" dirty="0"/>
              <a:t>vi </a:t>
            </a:r>
            <a:r>
              <a:rPr dirty="0"/>
              <a:t>bị nghiêm</a:t>
            </a:r>
            <a:r>
              <a:rPr spc="-90" dirty="0"/>
              <a:t> </a:t>
            </a:r>
            <a:r>
              <a:rPr spc="-5" dirty="0"/>
              <a:t>cấm</a:t>
            </a:r>
          </a:p>
        </p:txBody>
      </p:sp>
      <p:sp>
        <p:nvSpPr>
          <p:cNvPr id="3" name="object 3"/>
          <p:cNvSpPr txBox="1"/>
          <p:nvPr/>
        </p:nvSpPr>
        <p:spPr>
          <a:xfrm>
            <a:off x="6012307" y="5962651"/>
            <a:ext cx="3465195" cy="330200"/>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00B050"/>
                </a:solidFill>
                <a:latin typeface="Times New Roman"/>
                <a:cs typeface="Times New Roman"/>
              </a:rPr>
              <a:t>QUẢNG </a:t>
            </a:r>
            <a:r>
              <a:rPr sz="2000" b="1" spc="-5" dirty="0">
                <a:solidFill>
                  <a:srgbClr val="00B050"/>
                </a:solidFill>
                <a:latin typeface="Times New Roman"/>
                <a:cs typeface="Times New Roman"/>
              </a:rPr>
              <a:t>CÁO TẠI ĐIỂM</a:t>
            </a:r>
            <a:r>
              <a:rPr sz="2000" b="1" spc="-110" dirty="0">
                <a:solidFill>
                  <a:srgbClr val="00B050"/>
                </a:solidFill>
                <a:latin typeface="Times New Roman"/>
                <a:cs typeface="Times New Roman"/>
              </a:rPr>
              <a:t> </a:t>
            </a:r>
            <a:r>
              <a:rPr sz="2000" b="1" dirty="0">
                <a:solidFill>
                  <a:srgbClr val="00B050"/>
                </a:solidFill>
                <a:latin typeface="Times New Roman"/>
                <a:cs typeface="Times New Roman"/>
              </a:rPr>
              <a:t>BÁN</a:t>
            </a:r>
            <a:endParaRPr sz="2000">
              <a:latin typeface="Times New Roman"/>
              <a:cs typeface="Times New Roman"/>
            </a:endParaRPr>
          </a:p>
        </p:txBody>
      </p:sp>
      <p:grpSp>
        <p:nvGrpSpPr>
          <p:cNvPr id="4" name="object 4"/>
          <p:cNvGrpSpPr/>
          <p:nvPr/>
        </p:nvGrpSpPr>
        <p:grpSpPr>
          <a:xfrm>
            <a:off x="773315" y="1342644"/>
            <a:ext cx="9099550" cy="5867400"/>
            <a:chOff x="773315" y="1342644"/>
            <a:chExt cx="9099550" cy="5867400"/>
          </a:xfrm>
        </p:grpSpPr>
        <p:sp>
          <p:nvSpPr>
            <p:cNvPr id="5" name="object 5"/>
            <p:cNvSpPr/>
            <p:nvPr/>
          </p:nvSpPr>
          <p:spPr>
            <a:xfrm>
              <a:off x="773315" y="1342644"/>
              <a:ext cx="5561838" cy="39624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773315" y="4771644"/>
              <a:ext cx="4331208" cy="24384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5115953" y="1342644"/>
              <a:ext cx="4756403" cy="3962400"/>
            </a:xfrm>
            <a:prstGeom prst="rect">
              <a:avLst/>
            </a:prstGeom>
            <a:blipFill>
              <a:blip r:embed="rId4" cstate="print"/>
              <a:stretch>
                <a:fillRect/>
              </a:stretch>
            </a:blipFill>
          </p:spPr>
          <p:txBody>
            <a:bodyPr wrap="square" lIns="0" tIns="0" rIns="0" bIns="0" rtlCol="0"/>
            <a:lstStyle/>
            <a:p>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79858" y="1492757"/>
            <a:ext cx="8537575" cy="5242560"/>
          </a:xfrm>
          <a:prstGeom prst="rect">
            <a:avLst/>
          </a:prstGeom>
        </p:spPr>
        <p:txBody>
          <a:bodyPr vert="horz" wrap="square" lIns="0" tIns="12700" rIns="0" bIns="0" rtlCol="0">
            <a:spAutoFit/>
          </a:bodyPr>
          <a:lstStyle/>
          <a:p>
            <a:pPr marL="12700" marR="1377950">
              <a:lnSpc>
                <a:spcPct val="139800"/>
              </a:lnSpc>
              <a:spcBef>
                <a:spcPts val="100"/>
              </a:spcBef>
              <a:tabLst>
                <a:tab pos="1268730" algn="l"/>
              </a:tabLst>
            </a:pPr>
            <a:r>
              <a:rPr sz="2300" spc="-5" dirty="0">
                <a:solidFill>
                  <a:srgbClr val="FF0000"/>
                </a:solidFill>
                <a:latin typeface="Arial"/>
                <a:cs typeface="Arial"/>
              </a:rPr>
              <a:t>Điều</a:t>
            </a:r>
            <a:r>
              <a:rPr sz="2300" dirty="0">
                <a:solidFill>
                  <a:srgbClr val="FF0000"/>
                </a:solidFill>
                <a:latin typeface="Arial"/>
                <a:cs typeface="Arial"/>
              </a:rPr>
              <a:t> 10.	</a:t>
            </a:r>
            <a:r>
              <a:rPr sz="2300" dirty="0">
                <a:solidFill>
                  <a:srgbClr val="0000CC"/>
                </a:solidFill>
                <a:latin typeface="Arial"/>
                <a:cs typeface="Arial"/>
              </a:rPr>
              <a:t>Thông tin, </a:t>
            </a:r>
            <a:r>
              <a:rPr sz="2300" spc="-5" dirty="0">
                <a:solidFill>
                  <a:srgbClr val="0000CC"/>
                </a:solidFill>
                <a:latin typeface="Arial"/>
                <a:cs typeface="Arial"/>
              </a:rPr>
              <a:t>giáo dục, </a:t>
            </a:r>
            <a:r>
              <a:rPr sz="2300" dirty="0">
                <a:solidFill>
                  <a:srgbClr val="0000CC"/>
                </a:solidFill>
                <a:latin typeface="Arial"/>
                <a:cs typeface="Arial"/>
              </a:rPr>
              <a:t>truyền thông về</a:t>
            </a:r>
            <a:r>
              <a:rPr sz="2300" spc="-80" dirty="0">
                <a:solidFill>
                  <a:srgbClr val="0000CC"/>
                </a:solidFill>
                <a:latin typeface="Arial"/>
                <a:cs typeface="Arial"/>
              </a:rPr>
              <a:t> </a:t>
            </a:r>
            <a:r>
              <a:rPr sz="2300" dirty="0">
                <a:solidFill>
                  <a:srgbClr val="0000CC"/>
                </a:solidFill>
                <a:latin typeface="Arial"/>
                <a:cs typeface="Arial"/>
              </a:rPr>
              <a:t>PCTHTL  </a:t>
            </a:r>
            <a:r>
              <a:rPr sz="2300" spc="-5" dirty="0">
                <a:solidFill>
                  <a:srgbClr val="FF0000"/>
                </a:solidFill>
                <a:latin typeface="Arial"/>
                <a:cs typeface="Arial"/>
              </a:rPr>
              <a:t>Điều</a:t>
            </a:r>
            <a:r>
              <a:rPr sz="2300" dirty="0">
                <a:solidFill>
                  <a:srgbClr val="FF0000"/>
                </a:solidFill>
                <a:latin typeface="Arial"/>
                <a:cs typeface="Arial"/>
              </a:rPr>
              <a:t> 11.	</a:t>
            </a:r>
            <a:r>
              <a:rPr sz="2300" b="1" spc="-5" dirty="0">
                <a:solidFill>
                  <a:srgbClr val="585858"/>
                </a:solidFill>
                <a:latin typeface="Arial"/>
                <a:cs typeface="Arial"/>
              </a:rPr>
              <a:t>Địa </a:t>
            </a:r>
            <a:r>
              <a:rPr sz="2300" b="1" dirty="0">
                <a:solidFill>
                  <a:srgbClr val="585858"/>
                </a:solidFill>
                <a:latin typeface="Arial"/>
                <a:cs typeface="Arial"/>
              </a:rPr>
              <a:t>điểm </a:t>
            </a:r>
            <a:r>
              <a:rPr sz="2300" b="1" spc="-5" dirty="0">
                <a:solidFill>
                  <a:srgbClr val="585858"/>
                </a:solidFill>
                <a:latin typeface="Arial"/>
                <a:cs typeface="Arial"/>
              </a:rPr>
              <a:t>cấm </a:t>
            </a:r>
            <a:r>
              <a:rPr sz="2300" b="1" dirty="0">
                <a:solidFill>
                  <a:srgbClr val="585858"/>
                </a:solidFill>
                <a:latin typeface="Arial"/>
                <a:cs typeface="Arial"/>
              </a:rPr>
              <a:t>hút thuốc lá hoàn</a:t>
            </a:r>
            <a:r>
              <a:rPr sz="2300" b="1" spc="-30" dirty="0">
                <a:solidFill>
                  <a:srgbClr val="585858"/>
                </a:solidFill>
                <a:latin typeface="Arial"/>
                <a:cs typeface="Arial"/>
              </a:rPr>
              <a:t> </a:t>
            </a:r>
            <a:r>
              <a:rPr sz="2300" b="1" dirty="0">
                <a:solidFill>
                  <a:srgbClr val="585858"/>
                </a:solidFill>
                <a:latin typeface="Arial"/>
                <a:cs typeface="Arial"/>
              </a:rPr>
              <a:t>toàn</a:t>
            </a:r>
            <a:endParaRPr sz="2300">
              <a:latin typeface="Arial"/>
              <a:cs typeface="Arial"/>
            </a:endParaRPr>
          </a:p>
          <a:p>
            <a:pPr marL="1268730" marR="5715" indent="-1256665">
              <a:lnSpc>
                <a:spcPct val="114799"/>
              </a:lnSpc>
              <a:spcBef>
                <a:spcPts val="695"/>
              </a:spcBef>
              <a:tabLst>
                <a:tab pos="1332230" algn="l"/>
              </a:tabLst>
            </a:pPr>
            <a:r>
              <a:rPr sz="2300" spc="30" dirty="0">
                <a:solidFill>
                  <a:srgbClr val="FF0000"/>
                </a:solidFill>
                <a:latin typeface="Arial"/>
                <a:cs typeface="Arial"/>
              </a:rPr>
              <a:t>Điều</a:t>
            </a:r>
            <a:r>
              <a:rPr sz="2300" spc="105" dirty="0">
                <a:solidFill>
                  <a:srgbClr val="FF0000"/>
                </a:solidFill>
                <a:latin typeface="Arial"/>
                <a:cs typeface="Arial"/>
              </a:rPr>
              <a:t> </a:t>
            </a:r>
            <a:r>
              <a:rPr sz="2300" spc="30" dirty="0">
                <a:solidFill>
                  <a:srgbClr val="FF0000"/>
                </a:solidFill>
                <a:latin typeface="Arial"/>
                <a:cs typeface="Arial"/>
              </a:rPr>
              <a:t>12.		</a:t>
            </a:r>
            <a:r>
              <a:rPr sz="2300" b="1" spc="30" dirty="0">
                <a:solidFill>
                  <a:srgbClr val="585858"/>
                </a:solidFill>
                <a:latin typeface="Arial"/>
                <a:cs typeface="Arial"/>
              </a:rPr>
              <a:t>Địa </a:t>
            </a:r>
            <a:r>
              <a:rPr sz="2300" b="1" spc="35" dirty="0">
                <a:solidFill>
                  <a:srgbClr val="585858"/>
                </a:solidFill>
                <a:latin typeface="Arial"/>
                <a:cs typeface="Arial"/>
              </a:rPr>
              <a:t>điểm </a:t>
            </a:r>
            <a:r>
              <a:rPr sz="2300" b="1" spc="30" dirty="0">
                <a:solidFill>
                  <a:srgbClr val="585858"/>
                </a:solidFill>
                <a:latin typeface="Arial"/>
                <a:cs typeface="Arial"/>
              </a:rPr>
              <a:t>cấm hút </a:t>
            </a:r>
            <a:r>
              <a:rPr sz="2300" b="1" spc="40" dirty="0">
                <a:solidFill>
                  <a:srgbClr val="585858"/>
                </a:solidFill>
                <a:latin typeface="Arial"/>
                <a:cs typeface="Arial"/>
              </a:rPr>
              <a:t>thuốc </a:t>
            </a:r>
            <a:r>
              <a:rPr sz="2300" b="1" spc="25" dirty="0">
                <a:solidFill>
                  <a:srgbClr val="585858"/>
                </a:solidFill>
                <a:latin typeface="Arial"/>
                <a:cs typeface="Arial"/>
              </a:rPr>
              <a:t>lá </a:t>
            </a:r>
            <a:r>
              <a:rPr sz="2300" b="1" spc="40" dirty="0">
                <a:solidFill>
                  <a:srgbClr val="585858"/>
                </a:solidFill>
                <a:latin typeface="Arial"/>
                <a:cs typeface="Arial"/>
              </a:rPr>
              <a:t>trong </a:t>
            </a:r>
            <a:r>
              <a:rPr sz="2300" b="1" spc="30" dirty="0">
                <a:solidFill>
                  <a:srgbClr val="585858"/>
                </a:solidFill>
                <a:latin typeface="Arial"/>
                <a:cs typeface="Arial"/>
              </a:rPr>
              <a:t>nhà </a:t>
            </a:r>
            <a:r>
              <a:rPr sz="2300" b="1" spc="40" dirty="0">
                <a:solidFill>
                  <a:srgbClr val="585858"/>
                </a:solidFill>
                <a:latin typeface="Arial"/>
                <a:cs typeface="Arial"/>
              </a:rPr>
              <a:t>nhưng </a:t>
            </a:r>
            <a:r>
              <a:rPr sz="2300" b="1" spc="50" dirty="0">
                <a:solidFill>
                  <a:srgbClr val="585858"/>
                </a:solidFill>
                <a:latin typeface="Arial"/>
                <a:cs typeface="Arial"/>
              </a:rPr>
              <a:t>được  </a:t>
            </a:r>
            <a:r>
              <a:rPr sz="2300" b="1" dirty="0">
                <a:solidFill>
                  <a:srgbClr val="585858"/>
                </a:solidFill>
                <a:latin typeface="Arial"/>
                <a:cs typeface="Arial"/>
              </a:rPr>
              <a:t>phép </a:t>
            </a:r>
            <a:r>
              <a:rPr sz="2300" b="1" spc="-5" dirty="0">
                <a:solidFill>
                  <a:srgbClr val="585858"/>
                </a:solidFill>
                <a:latin typeface="Arial"/>
                <a:cs typeface="Arial"/>
              </a:rPr>
              <a:t>có </a:t>
            </a:r>
            <a:r>
              <a:rPr sz="2300" b="1" dirty="0">
                <a:solidFill>
                  <a:srgbClr val="585858"/>
                </a:solidFill>
                <a:latin typeface="Arial"/>
                <a:cs typeface="Arial"/>
              </a:rPr>
              <a:t>nơi dành </a:t>
            </a:r>
            <a:r>
              <a:rPr sz="2300" b="1" spc="-5" dirty="0">
                <a:solidFill>
                  <a:srgbClr val="585858"/>
                </a:solidFill>
                <a:latin typeface="Arial"/>
                <a:cs typeface="Arial"/>
              </a:rPr>
              <a:t>riêng cho </a:t>
            </a:r>
            <a:r>
              <a:rPr sz="2300" b="1" dirty="0">
                <a:solidFill>
                  <a:srgbClr val="585858"/>
                </a:solidFill>
                <a:latin typeface="Arial"/>
                <a:cs typeface="Arial"/>
              </a:rPr>
              <a:t>người hút thuốc</a:t>
            </a:r>
            <a:r>
              <a:rPr sz="2300" b="1" spc="-40" dirty="0">
                <a:solidFill>
                  <a:srgbClr val="585858"/>
                </a:solidFill>
                <a:latin typeface="Arial"/>
                <a:cs typeface="Arial"/>
              </a:rPr>
              <a:t> </a:t>
            </a:r>
            <a:r>
              <a:rPr sz="2300" b="1" dirty="0">
                <a:solidFill>
                  <a:srgbClr val="585858"/>
                </a:solidFill>
                <a:latin typeface="Arial"/>
                <a:cs typeface="Arial"/>
              </a:rPr>
              <a:t>lá</a:t>
            </a:r>
            <a:endParaRPr sz="2300">
              <a:latin typeface="Arial"/>
              <a:cs typeface="Arial"/>
            </a:endParaRPr>
          </a:p>
          <a:p>
            <a:pPr marL="12700">
              <a:lnSpc>
                <a:spcPct val="100000"/>
              </a:lnSpc>
              <a:spcBef>
                <a:spcPts val="1095"/>
              </a:spcBef>
              <a:tabLst>
                <a:tab pos="1268730" algn="l"/>
              </a:tabLst>
            </a:pPr>
            <a:r>
              <a:rPr sz="2300" dirty="0">
                <a:solidFill>
                  <a:srgbClr val="FF0000"/>
                </a:solidFill>
                <a:latin typeface="Arial"/>
                <a:cs typeface="Arial"/>
              </a:rPr>
              <a:t>Điều 13.	</a:t>
            </a:r>
            <a:r>
              <a:rPr sz="2300" b="1" spc="-5" dirty="0">
                <a:solidFill>
                  <a:srgbClr val="585858"/>
                </a:solidFill>
                <a:latin typeface="Arial"/>
                <a:cs typeface="Arial"/>
              </a:rPr>
              <a:t>Nghĩa vụ của </a:t>
            </a:r>
            <a:r>
              <a:rPr sz="2300" b="1" dirty="0">
                <a:solidFill>
                  <a:srgbClr val="585858"/>
                </a:solidFill>
                <a:latin typeface="Arial"/>
                <a:cs typeface="Arial"/>
              </a:rPr>
              <a:t>người hút thuốc lá</a:t>
            </a:r>
            <a:endParaRPr sz="2300">
              <a:latin typeface="Arial"/>
              <a:cs typeface="Arial"/>
            </a:endParaRPr>
          </a:p>
          <a:p>
            <a:pPr marL="1268730" marR="5080" indent="-1256665">
              <a:lnSpc>
                <a:spcPct val="114799"/>
              </a:lnSpc>
              <a:spcBef>
                <a:spcPts val="695"/>
              </a:spcBef>
              <a:tabLst>
                <a:tab pos="1301750" algn="l"/>
              </a:tabLst>
            </a:pPr>
            <a:r>
              <a:rPr sz="2300" spc="15" dirty="0">
                <a:solidFill>
                  <a:srgbClr val="FF0000"/>
                </a:solidFill>
                <a:latin typeface="Arial"/>
                <a:cs typeface="Arial"/>
              </a:rPr>
              <a:t>Điều</a:t>
            </a:r>
            <a:r>
              <a:rPr sz="2300" spc="60" dirty="0">
                <a:solidFill>
                  <a:srgbClr val="FF0000"/>
                </a:solidFill>
                <a:latin typeface="Arial"/>
                <a:cs typeface="Arial"/>
              </a:rPr>
              <a:t> </a:t>
            </a:r>
            <a:r>
              <a:rPr sz="2300" spc="15" dirty="0">
                <a:solidFill>
                  <a:srgbClr val="FF0000"/>
                </a:solidFill>
                <a:latin typeface="Arial"/>
                <a:cs typeface="Arial"/>
              </a:rPr>
              <a:t>14.		</a:t>
            </a:r>
            <a:r>
              <a:rPr sz="2300" b="1" spc="20" dirty="0">
                <a:solidFill>
                  <a:srgbClr val="585858"/>
                </a:solidFill>
                <a:latin typeface="Arial"/>
                <a:cs typeface="Arial"/>
              </a:rPr>
              <a:t>Quyền </a:t>
            </a:r>
            <a:r>
              <a:rPr sz="2300" b="1" spc="15" dirty="0">
                <a:solidFill>
                  <a:srgbClr val="585858"/>
                </a:solidFill>
                <a:latin typeface="Arial"/>
                <a:cs typeface="Arial"/>
              </a:rPr>
              <a:t>và </a:t>
            </a:r>
            <a:r>
              <a:rPr sz="2300" b="1" spc="20" dirty="0">
                <a:solidFill>
                  <a:srgbClr val="585858"/>
                </a:solidFill>
                <a:latin typeface="Arial"/>
                <a:cs typeface="Arial"/>
              </a:rPr>
              <a:t>trách nhiệm của người đứng đầu, </a:t>
            </a:r>
            <a:r>
              <a:rPr sz="2300" b="1" spc="30" dirty="0">
                <a:solidFill>
                  <a:srgbClr val="585858"/>
                </a:solidFill>
                <a:latin typeface="Arial"/>
                <a:cs typeface="Arial"/>
              </a:rPr>
              <a:t>người  </a:t>
            </a:r>
            <a:r>
              <a:rPr sz="2300" b="1" dirty="0">
                <a:solidFill>
                  <a:srgbClr val="585858"/>
                </a:solidFill>
                <a:latin typeface="Arial"/>
                <a:cs typeface="Arial"/>
              </a:rPr>
              <a:t>quản lý địa điểm </a:t>
            </a:r>
            <a:r>
              <a:rPr sz="2300" b="1" spc="-5" dirty="0">
                <a:solidFill>
                  <a:srgbClr val="585858"/>
                </a:solidFill>
                <a:latin typeface="Arial"/>
                <a:cs typeface="Arial"/>
              </a:rPr>
              <a:t>cấm </a:t>
            </a:r>
            <a:r>
              <a:rPr sz="2300" b="1" dirty="0">
                <a:solidFill>
                  <a:srgbClr val="585858"/>
                </a:solidFill>
                <a:latin typeface="Arial"/>
                <a:cs typeface="Arial"/>
              </a:rPr>
              <a:t>hút thuốc</a:t>
            </a:r>
            <a:r>
              <a:rPr sz="2300" b="1" spc="-15" dirty="0">
                <a:solidFill>
                  <a:srgbClr val="585858"/>
                </a:solidFill>
                <a:latin typeface="Arial"/>
                <a:cs typeface="Arial"/>
              </a:rPr>
              <a:t> </a:t>
            </a:r>
            <a:r>
              <a:rPr sz="2300" b="1" dirty="0">
                <a:solidFill>
                  <a:srgbClr val="585858"/>
                </a:solidFill>
                <a:latin typeface="Arial"/>
                <a:cs typeface="Arial"/>
              </a:rPr>
              <a:t>lá</a:t>
            </a:r>
            <a:endParaRPr sz="2300">
              <a:latin typeface="Arial"/>
              <a:cs typeface="Arial"/>
            </a:endParaRPr>
          </a:p>
          <a:p>
            <a:pPr marL="12700">
              <a:lnSpc>
                <a:spcPct val="100000"/>
              </a:lnSpc>
              <a:spcBef>
                <a:spcPts val="1100"/>
              </a:spcBef>
              <a:tabLst>
                <a:tab pos="1268730" algn="l"/>
              </a:tabLst>
            </a:pPr>
            <a:r>
              <a:rPr sz="2300" dirty="0">
                <a:solidFill>
                  <a:srgbClr val="FF0000"/>
                </a:solidFill>
                <a:latin typeface="Arial"/>
                <a:cs typeface="Arial"/>
              </a:rPr>
              <a:t>Điều 15.	</a:t>
            </a:r>
            <a:r>
              <a:rPr sz="2300" b="1" dirty="0">
                <a:solidFill>
                  <a:srgbClr val="585858"/>
                </a:solidFill>
                <a:latin typeface="Arial"/>
                <a:cs typeface="Arial"/>
              </a:rPr>
              <a:t>Ghi nhãn, in </a:t>
            </a:r>
            <a:r>
              <a:rPr sz="2300" b="1" spc="-5" dirty="0">
                <a:solidFill>
                  <a:srgbClr val="585858"/>
                </a:solidFill>
                <a:latin typeface="Arial"/>
                <a:cs typeface="Arial"/>
              </a:rPr>
              <a:t>cảnh </a:t>
            </a:r>
            <a:r>
              <a:rPr sz="2300" b="1" dirty="0">
                <a:solidFill>
                  <a:srgbClr val="585858"/>
                </a:solidFill>
                <a:latin typeface="Arial"/>
                <a:cs typeface="Arial"/>
              </a:rPr>
              <a:t>báo </a:t>
            </a:r>
            <a:r>
              <a:rPr sz="2300" b="1" spc="-5" dirty="0">
                <a:solidFill>
                  <a:srgbClr val="585858"/>
                </a:solidFill>
                <a:latin typeface="Arial"/>
                <a:cs typeface="Arial"/>
              </a:rPr>
              <a:t>sức khỏe </a:t>
            </a:r>
            <a:r>
              <a:rPr sz="2300" b="1" dirty="0">
                <a:solidFill>
                  <a:srgbClr val="585858"/>
                </a:solidFill>
                <a:latin typeface="Arial"/>
                <a:cs typeface="Arial"/>
              </a:rPr>
              <a:t>trên bao bì thuốc</a:t>
            </a:r>
            <a:r>
              <a:rPr sz="2300" b="1" spc="-65" dirty="0">
                <a:solidFill>
                  <a:srgbClr val="585858"/>
                </a:solidFill>
                <a:latin typeface="Arial"/>
                <a:cs typeface="Arial"/>
              </a:rPr>
              <a:t> </a:t>
            </a:r>
            <a:r>
              <a:rPr sz="2300" b="1" dirty="0">
                <a:solidFill>
                  <a:srgbClr val="585858"/>
                </a:solidFill>
                <a:latin typeface="Arial"/>
                <a:cs typeface="Arial"/>
              </a:rPr>
              <a:t>lá</a:t>
            </a:r>
            <a:endParaRPr sz="2300">
              <a:latin typeface="Arial"/>
              <a:cs typeface="Arial"/>
            </a:endParaRPr>
          </a:p>
          <a:p>
            <a:pPr marL="12700" marR="4758055">
              <a:lnSpc>
                <a:spcPct val="139800"/>
              </a:lnSpc>
              <a:spcBef>
                <a:spcPts val="5"/>
              </a:spcBef>
              <a:tabLst>
                <a:tab pos="1268730" algn="l"/>
              </a:tabLst>
            </a:pPr>
            <a:r>
              <a:rPr sz="2300" dirty="0">
                <a:solidFill>
                  <a:srgbClr val="FF0000"/>
                </a:solidFill>
                <a:latin typeface="Arial"/>
                <a:cs typeface="Arial"/>
              </a:rPr>
              <a:t>Điều 16.	</a:t>
            </a:r>
            <a:r>
              <a:rPr sz="2300" dirty="0">
                <a:solidFill>
                  <a:srgbClr val="0000CC"/>
                </a:solidFill>
                <a:latin typeface="Arial"/>
                <a:cs typeface="Arial"/>
              </a:rPr>
              <a:t>Hoạt động tài trợ  </a:t>
            </a:r>
            <a:r>
              <a:rPr sz="2300" spc="-5" dirty="0">
                <a:solidFill>
                  <a:srgbClr val="FF0000"/>
                </a:solidFill>
                <a:latin typeface="Arial"/>
                <a:cs typeface="Arial"/>
              </a:rPr>
              <a:t>Điều</a:t>
            </a:r>
            <a:r>
              <a:rPr sz="2300" dirty="0">
                <a:solidFill>
                  <a:srgbClr val="FF0000"/>
                </a:solidFill>
                <a:latin typeface="Arial"/>
                <a:cs typeface="Arial"/>
              </a:rPr>
              <a:t> 17.	</a:t>
            </a:r>
            <a:r>
              <a:rPr sz="2300" spc="-5" dirty="0">
                <a:solidFill>
                  <a:srgbClr val="0000CC"/>
                </a:solidFill>
                <a:latin typeface="Arial"/>
                <a:cs typeface="Arial"/>
              </a:rPr>
              <a:t>Cai nghiện </a:t>
            </a:r>
            <a:r>
              <a:rPr sz="2300" dirty="0">
                <a:solidFill>
                  <a:srgbClr val="0000CC"/>
                </a:solidFill>
                <a:latin typeface="Arial"/>
                <a:cs typeface="Arial"/>
              </a:rPr>
              <a:t>thuốc</a:t>
            </a:r>
            <a:r>
              <a:rPr sz="2300" spc="-80" dirty="0">
                <a:solidFill>
                  <a:srgbClr val="0000CC"/>
                </a:solidFill>
                <a:latin typeface="Arial"/>
                <a:cs typeface="Arial"/>
              </a:rPr>
              <a:t> </a:t>
            </a:r>
            <a:r>
              <a:rPr sz="2300" dirty="0">
                <a:solidFill>
                  <a:srgbClr val="0000CC"/>
                </a:solidFill>
                <a:latin typeface="Arial"/>
                <a:cs typeface="Arial"/>
              </a:rPr>
              <a:t>lá</a:t>
            </a:r>
            <a:endParaRPr sz="2300">
              <a:latin typeface="Arial"/>
              <a:cs typeface="Arial"/>
            </a:endParaRPr>
          </a:p>
          <a:p>
            <a:pPr marL="12700">
              <a:lnSpc>
                <a:spcPct val="100000"/>
              </a:lnSpc>
              <a:spcBef>
                <a:spcPts val="1100"/>
              </a:spcBef>
              <a:tabLst>
                <a:tab pos="1263650" algn="l"/>
              </a:tabLst>
            </a:pPr>
            <a:r>
              <a:rPr sz="2300" spc="-5" dirty="0">
                <a:solidFill>
                  <a:srgbClr val="FF0000"/>
                </a:solidFill>
                <a:latin typeface="Arial"/>
                <a:cs typeface="Arial"/>
              </a:rPr>
              <a:t>Điều</a:t>
            </a:r>
            <a:r>
              <a:rPr sz="2300" dirty="0">
                <a:solidFill>
                  <a:srgbClr val="FF0000"/>
                </a:solidFill>
                <a:latin typeface="Arial"/>
                <a:cs typeface="Arial"/>
              </a:rPr>
              <a:t> </a:t>
            </a:r>
            <a:r>
              <a:rPr sz="2300" spc="-5" dirty="0">
                <a:solidFill>
                  <a:srgbClr val="FF0000"/>
                </a:solidFill>
                <a:latin typeface="Arial"/>
                <a:cs typeface="Arial"/>
              </a:rPr>
              <a:t>18.	</a:t>
            </a:r>
            <a:r>
              <a:rPr sz="2300" spc="-25" dirty="0">
                <a:solidFill>
                  <a:srgbClr val="0000CC"/>
                </a:solidFill>
                <a:latin typeface="Arial"/>
                <a:cs typeface="Arial"/>
              </a:rPr>
              <a:t>Trách </a:t>
            </a:r>
            <a:r>
              <a:rPr sz="2300" spc="-5" dirty="0">
                <a:solidFill>
                  <a:srgbClr val="0000CC"/>
                </a:solidFill>
                <a:latin typeface="Arial"/>
                <a:cs typeface="Arial"/>
              </a:rPr>
              <a:t>nhiệm </a:t>
            </a:r>
            <a:r>
              <a:rPr sz="2300" dirty="0">
                <a:solidFill>
                  <a:srgbClr val="0000CC"/>
                </a:solidFill>
                <a:latin typeface="Arial"/>
                <a:cs typeface="Arial"/>
              </a:rPr>
              <a:t>trong </a:t>
            </a:r>
            <a:r>
              <a:rPr sz="2300" spc="-5" dirty="0">
                <a:solidFill>
                  <a:srgbClr val="0000CC"/>
                </a:solidFill>
                <a:latin typeface="Arial"/>
                <a:cs typeface="Arial"/>
              </a:rPr>
              <a:t>hỗ </a:t>
            </a:r>
            <a:r>
              <a:rPr sz="2300" dirty="0">
                <a:solidFill>
                  <a:srgbClr val="0000CC"/>
                </a:solidFill>
                <a:latin typeface="Arial"/>
                <a:cs typeface="Arial"/>
              </a:rPr>
              <a:t>trợ cai </a:t>
            </a:r>
            <a:r>
              <a:rPr sz="2300" spc="-5" dirty="0">
                <a:solidFill>
                  <a:srgbClr val="0000CC"/>
                </a:solidFill>
                <a:latin typeface="Arial"/>
                <a:cs typeface="Arial"/>
              </a:rPr>
              <a:t>nghiện </a:t>
            </a:r>
            <a:r>
              <a:rPr sz="2300" dirty="0">
                <a:solidFill>
                  <a:srgbClr val="0000CC"/>
                </a:solidFill>
                <a:latin typeface="Arial"/>
                <a:cs typeface="Arial"/>
              </a:rPr>
              <a:t>thuốc</a:t>
            </a:r>
            <a:r>
              <a:rPr sz="2300" spc="20" dirty="0">
                <a:solidFill>
                  <a:srgbClr val="0000CC"/>
                </a:solidFill>
                <a:latin typeface="Arial"/>
                <a:cs typeface="Arial"/>
              </a:rPr>
              <a:t> </a:t>
            </a:r>
            <a:r>
              <a:rPr sz="2300" dirty="0">
                <a:solidFill>
                  <a:srgbClr val="0000CC"/>
                </a:solidFill>
                <a:latin typeface="Arial"/>
                <a:cs typeface="Arial"/>
              </a:rPr>
              <a:t>lá</a:t>
            </a:r>
            <a:endParaRPr sz="2300">
              <a:latin typeface="Arial"/>
              <a:cs typeface="Arial"/>
            </a:endParaRPr>
          </a:p>
        </p:txBody>
      </p:sp>
      <p:sp>
        <p:nvSpPr>
          <p:cNvPr id="3" name="object 3"/>
          <p:cNvSpPr txBox="1">
            <a:spLocks noGrp="1"/>
          </p:cNvSpPr>
          <p:nvPr>
            <p:ph type="title"/>
          </p:nvPr>
        </p:nvSpPr>
        <p:spPr>
          <a:xfrm>
            <a:off x="1774825" y="450595"/>
            <a:ext cx="7977505" cy="756920"/>
          </a:xfrm>
          <a:prstGeom prst="rect">
            <a:avLst/>
          </a:prstGeom>
        </p:spPr>
        <p:txBody>
          <a:bodyPr vert="horz" wrap="square" lIns="0" tIns="12700" rIns="0" bIns="0" rtlCol="0">
            <a:spAutoFit/>
          </a:bodyPr>
          <a:lstStyle/>
          <a:p>
            <a:pPr algn="ctr">
              <a:lnSpc>
                <a:spcPct val="100000"/>
              </a:lnSpc>
              <a:spcBef>
                <a:spcPts val="100"/>
              </a:spcBef>
            </a:pPr>
            <a:r>
              <a:rPr sz="2400" spc="-5" dirty="0">
                <a:latin typeface="Times New Roman"/>
                <a:cs typeface="Times New Roman"/>
              </a:rPr>
              <a:t>Chương </a:t>
            </a:r>
            <a:r>
              <a:rPr sz="2400" dirty="0">
                <a:latin typeface="Times New Roman"/>
                <a:cs typeface="Times New Roman"/>
              </a:rPr>
              <a:t>II.</a:t>
            </a:r>
            <a:endParaRPr sz="2400">
              <a:latin typeface="Times New Roman"/>
              <a:cs typeface="Times New Roman"/>
            </a:endParaRPr>
          </a:p>
          <a:p>
            <a:pPr algn="ctr">
              <a:lnSpc>
                <a:spcPct val="100000"/>
              </a:lnSpc>
            </a:pPr>
            <a:r>
              <a:rPr sz="2400" spc="-5" dirty="0">
                <a:latin typeface="Times New Roman"/>
                <a:cs typeface="Times New Roman"/>
              </a:rPr>
              <a:t>CÁC </a:t>
            </a:r>
            <a:r>
              <a:rPr sz="2400" dirty="0">
                <a:latin typeface="Times New Roman"/>
                <a:cs typeface="Times New Roman"/>
              </a:rPr>
              <a:t>BIỆN PHÁP GIẢM </a:t>
            </a:r>
            <a:r>
              <a:rPr sz="2400" spc="-5" dirty="0">
                <a:latin typeface="Times New Roman"/>
                <a:cs typeface="Times New Roman"/>
              </a:rPr>
              <a:t>NHU CẦU SỬ DỤNG </a:t>
            </a:r>
            <a:r>
              <a:rPr sz="2400" dirty="0">
                <a:latin typeface="Times New Roman"/>
                <a:cs typeface="Times New Roman"/>
              </a:rPr>
              <a:t>THUỐC</a:t>
            </a:r>
            <a:r>
              <a:rPr sz="2400" spc="-235" dirty="0">
                <a:latin typeface="Times New Roman"/>
                <a:cs typeface="Times New Roman"/>
              </a:rPr>
              <a:t> </a:t>
            </a:r>
            <a:r>
              <a:rPr sz="2400" dirty="0">
                <a:latin typeface="Times New Roman"/>
                <a:cs typeface="Times New Roman"/>
              </a:rPr>
              <a:t>LÁ</a:t>
            </a:r>
            <a:endParaRPr sz="2400">
              <a:latin typeface="Times New Roman"/>
              <a:cs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00148" y="604776"/>
            <a:ext cx="7671434" cy="452120"/>
          </a:xfrm>
          <a:prstGeom prst="rect">
            <a:avLst/>
          </a:prstGeom>
        </p:spPr>
        <p:txBody>
          <a:bodyPr vert="horz" wrap="square" lIns="0" tIns="12700" rIns="0" bIns="0" rtlCol="0">
            <a:spAutoFit/>
          </a:bodyPr>
          <a:lstStyle/>
          <a:p>
            <a:pPr marL="12700">
              <a:lnSpc>
                <a:spcPct val="100000"/>
              </a:lnSpc>
              <a:spcBef>
                <a:spcPts val="100"/>
              </a:spcBef>
            </a:pPr>
            <a:r>
              <a:rPr spc="-5" dirty="0"/>
              <a:t>Điều </a:t>
            </a:r>
            <a:r>
              <a:rPr spc="-55" dirty="0"/>
              <a:t>11. </a:t>
            </a:r>
            <a:r>
              <a:rPr spc="-5" dirty="0"/>
              <a:t>Địa </a:t>
            </a:r>
            <a:r>
              <a:rPr dirty="0"/>
              <a:t>điểm </a:t>
            </a:r>
            <a:r>
              <a:rPr spc="-5" dirty="0"/>
              <a:t>cấm </a:t>
            </a:r>
            <a:r>
              <a:rPr dirty="0"/>
              <a:t>hút </a:t>
            </a:r>
            <a:r>
              <a:rPr spc="-5" dirty="0"/>
              <a:t>thuốc </a:t>
            </a:r>
            <a:r>
              <a:rPr dirty="0"/>
              <a:t>lá hoàn</a:t>
            </a:r>
            <a:r>
              <a:rPr spc="-25" dirty="0"/>
              <a:t> </a:t>
            </a:r>
            <a:r>
              <a:rPr spc="-5" dirty="0"/>
              <a:t>toàn</a:t>
            </a:r>
          </a:p>
        </p:txBody>
      </p:sp>
      <p:sp>
        <p:nvSpPr>
          <p:cNvPr id="3" name="object 3"/>
          <p:cNvSpPr txBox="1"/>
          <p:nvPr/>
        </p:nvSpPr>
        <p:spPr>
          <a:xfrm>
            <a:off x="1003687" y="1659621"/>
            <a:ext cx="5804535" cy="4445635"/>
          </a:xfrm>
          <a:prstGeom prst="rect">
            <a:avLst/>
          </a:prstGeom>
        </p:spPr>
        <p:txBody>
          <a:bodyPr vert="horz" wrap="square" lIns="0" tIns="12700" rIns="0" bIns="0" rtlCol="0">
            <a:spAutoFit/>
          </a:bodyPr>
          <a:lstStyle/>
          <a:p>
            <a:pPr marL="301625" marR="5080" indent="-289560" algn="just">
              <a:lnSpc>
                <a:spcPct val="108700"/>
              </a:lnSpc>
              <a:spcBef>
                <a:spcPts val="100"/>
              </a:spcBef>
            </a:pPr>
            <a:r>
              <a:rPr sz="2300" spc="70" dirty="0">
                <a:latin typeface="Arial"/>
                <a:cs typeface="Arial"/>
              </a:rPr>
              <a:t>1. </a:t>
            </a:r>
            <a:r>
              <a:rPr sz="2300" spc="90" dirty="0">
                <a:latin typeface="Arial"/>
                <a:cs typeface="Arial"/>
              </a:rPr>
              <a:t>Địa </a:t>
            </a:r>
            <a:r>
              <a:rPr sz="2300" spc="105" dirty="0">
                <a:latin typeface="Arial"/>
                <a:cs typeface="Arial"/>
              </a:rPr>
              <a:t>điểm </a:t>
            </a:r>
            <a:r>
              <a:rPr sz="2300" spc="90" dirty="0">
                <a:latin typeface="Arial"/>
                <a:cs typeface="Arial"/>
              </a:rPr>
              <a:t>cấm hút </a:t>
            </a:r>
            <a:r>
              <a:rPr sz="2300" spc="114" dirty="0">
                <a:latin typeface="Arial"/>
                <a:cs typeface="Arial"/>
              </a:rPr>
              <a:t>thuốc </a:t>
            </a:r>
            <a:r>
              <a:rPr sz="2300" spc="70" dirty="0">
                <a:latin typeface="Arial"/>
                <a:cs typeface="Arial"/>
              </a:rPr>
              <a:t>lá </a:t>
            </a:r>
            <a:r>
              <a:rPr sz="2300" spc="105" dirty="0">
                <a:latin typeface="Arial"/>
                <a:cs typeface="Arial"/>
              </a:rPr>
              <a:t>hoàn </a:t>
            </a:r>
            <a:r>
              <a:rPr sz="2300" spc="140" dirty="0">
                <a:latin typeface="Arial"/>
                <a:cs typeface="Arial"/>
              </a:rPr>
              <a:t>toàn  </a:t>
            </a:r>
            <a:r>
              <a:rPr sz="2300" spc="85" dirty="0">
                <a:latin typeface="Arial"/>
                <a:cs typeface="Arial"/>
              </a:rPr>
              <a:t>trong </a:t>
            </a:r>
            <a:r>
              <a:rPr sz="2300" spc="70" dirty="0">
                <a:latin typeface="Arial"/>
                <a:cs typeface="Arial"/>
              </a:rPr>
              <a:t>nhà </a:t>
            </a:r>
            <a:r>
              <a:rPr sz="2300" spc="55" dirty="0">
                <a:latin typeface="Arial"/>
                <a:cs typeface="Arial"/>
              </a:rPr>
              <a:t>và </a:t>
            </a:r>
            <a:r>
              <a:rPr sz="2300" spc="85" dirty="0">
                <a:latin typeface="Arial"/>
                <a:cs typeface="Arial"/>
              </a:rPr>
              <a:t>trong </a:t>
            </a:r>
            <a:r>
              <a:rPr sz="2300" spc="75" dirty="0">
                <a:latin typeface="Arial"/>
                <a:cs typeface="Arial"/>
              </a:rPr>
              <a:t>phạm </a:t>
            </a:r>
            <a:r>
              <a:rPr sz="2300" spc="55" dirty="0">
                <a:latin typeface="Arial"/>
                <a:cs typeface="Arial"/>
              </a:rPr>
              <a:t>vi </a:t>
            </a:r>
            <a:r>
              <a:rPr sz="2300" spc="85" dirty="0">
                <a:latin typeface="Arial"/>
                <a:cs typeface="Arial"/>
              </a:rPr>
              <a:t>khuôn </a:t>
            </a:r>
            <a:r>
              <a:rPr sz="2300" spc="110" dirty="0">
                <a:latin typeface="Arial"/>
                <a:cs typeface="Arial"/>
              </a:rPr>
              <a:t>viên  </a:t>
            </a:r>
            <a:r>
              <a:rPr sz="2300" spc="-5" dirty="0">
                <a:latin typeface="Arial"/>
                <a:cs typeface="Arial"/>
              </a:rPr>
              <a:t>bao gồm:</a:t>
            </a:r>
            <a:endParaRPr sz="2300">
              <a:latin typeface="Arial"/>
              <a:cs typeface="Arial"/>
            </a:endParaRPr>
          </a:p>
          <a:p>
            <a:pPr marL="353695" indent="-341630" algn="just">
              <a:lnSpc>
                <a:spcPct val="100000"/>
              </a:lnSpc>
              <a:spcBef>
                <a:spcPts val="1440"/>
              </a:spcBef>
              <a:buAutoNum type="alphaLcParenR"/>
              <a:tabLst>
                <a:tab pos="354330" algn="l"/>
              </a:tabLst>
            </a:pPr>
            <a:r>
              <a:rPr sz="2300" spc="-5" dirty="0">
                <a:latin typeface="Arial"/>
                <a:cs typeface="Arial"/>
              </a:rPr>
              <a:t>Cơ </a:t>
            </a:r>
            <a:r>
              <a:rPr sz="2300" dirty="0">
                <a:latin typeface="Arial"/>
                <a:cs typeface="Arial"/>
              </a:rPr>
              <a:t>sở y</a:t>
            </a:r>
            <a:r>
              <a:rPr sz="2300" spc="-5" dirty="0">
                <a:latin typeface="Arial"/>
                <a:cs typeface="Arial"/>
              </a:rPr>
              <a:t> </a:t>
            </a:r>
            <a:r>
              <a:rPr sz="2300" dirty="0">
                <a:latin typeface="Arial"/>
                <a:cs typeface="Arial"/>
              </a:rPr>
              <a:t>tế;</a:t>
            </a:r>
            <a:endParaRPr sz="2300">
              <a:latin typeface="Arial"/>
              <a:cs typeface="Arial"/>
            </a:endParaRPr>
          </a:p>
          <a:p>
            <a:pPr marL="301625" marR="14604" indent="-289560">
              <a:lnSpc>
                <a:spcPct val="108700"/>
              </a:lnSpc>
              <a:spcBef>
                <a:spcPts val="1200"/>
              </a:spcBef>
              <a:buAutoNum type="alphaLcParenR"/>
              <a:tabLst>
                <a:tab pos="377825" algn="l"/>
              </a:tabLst>
            </a:pPr>
            <a:r>
              <a:rPr sz="2300" spc="30" dirty="0">
                <a:latin typeface="Arial"/>
                <a:cs typeface="Arial"/>
              </a:rPr>
              <a:t>Cơ sở </a:t>
            </a:r>
            <a:r>
              <a:rPr sz="2300" spc="45" dirty="0">
                <a:latin typeface="Arial"/>
                <a:cs typeface="Arial"/>
              </a:rPr>
              <a:t>giáo dục, </a:t>
            </a:r>
            <a:r>
              <a:rPr sz="2300" spc="40" dirty="0">
                <a:latin typeface="Arial"/>
                <a:cs typeface="Arial"/>
              </a:rPr>
              <a:t>trừ các </a:t>
            </a:r>
            <a:r>
              <a:rPr sz="2300" spc="30" dirty="0">
                <a:latin typeface="Arial"/>
                <a:cs typeface="Arial"/>
              </a:rPr>
              <a:t>cơ sở </a:t>
            </a:r>
            <a:r>
              <a:rPr sz="2300" spc="40" dirty="0">
                <a:latin typeface="Arial"/>
                <a:cs typeface="Arial"/>
              </a:rPr>
              <a:t>quy </a:t>
            </a:r>
            <a:r>
              <a:rPr sz="2300" spc="60" dirty="0">
                <a:latin typeface="Arial"/>
                <a:cs typeface="Arial"/>
              </a:rPr>
              <a:t>định  </a:t>
            </a:r>
            <a:r>
              <a:rPr sz="2300" dirty="0">
                <a:latin typeface="Arial"/>
                <a:cs typeface="Arial"/>
              </a:rPr>
              <a:t>tại </a:t>
            </a:r>
            <a:r>
              <a:rPr sz="2300" spc="-5" dirty="0">
                <a:latin typeface="Arial"/>
                <a:cs typeface="Arial"/>
              </a:rPr>
              <a:t>điểm </a:t>
            </a:r>
            <a:r>
              <a:rPr sz="2300" dirty="0">
                <a:latin typeface="Arial"/>
                <a:cs typeface="Arial"/>
              </a:rPr>
              <a:t>b khoản 2 </a:t>
            </a:r>
            <a:r>
              <a:rPr sz="2300" spc="-5" dirty="0">
                <a:latin typeface="Arial"/>
                <a:cs typeface="Arial"/>
              </a:rPr>
              <a:t>Điều</a:t>
            </a:r>
            <a:r>
              <a:rPr sz="2300" spc="-15" dirty="0">
                <a:latin typeface="Arial"/>
                <a:cs typeface="Arial"/>
              </a:rPr>
              <a:t> </a:t>
            </a:r>
            <a:r>
              <a:rPr sz="2300" dirty="0">
                <a:latin typeface="Arial"/>
                <a:cs typeface="Arial"/>
              </a:rPr>
              <a:t>này;</a:t>
            </a:r>
            <a:endParaRPr sz="2300">
              <a:latin typeface="Arial"/>
              <a:cs typeface="Arial"/>
            </a:endParaRPr>
          </a:p>
          <a:p>
            <a:pPr marL="301625" marR="13335" indent="-289560">
              <a:lnSpc>
                <a:spcPct val="108700"/>
              </a:lnSpc>
              <a:spcBef>
                <a:spcPts val="1200"/>
              </a:spcBef>
              <a:buFont typeface="Arial"/>
              <a:buAutoNum type="alphaLcParenR"/>
              <a:tabLst>
                <a:tab pos="364490" algn="l"/>
              </a:tabLst>
            </a:pPr>
            <a:r>
              <a:rPr dirty="0"/>
              <a:t>	</a:t>
            </a:r>
            <a:r>
              <a:rPr sz="2300" spc="35" dirty="0">
                <a:latin typeface="Arial"/>
                <a:cs typeface="Arial"/>
              </a:rPr>
              <a:t>Cơ sở </a:t>
            </a:r>
            <a:r>
              <a:rPr sz="2300" spc="50" dirty="0">
                <a:latin typeface="Arial"/>
                <a:cs typeface="Arial"/>
              </a:rPr>
              <a:t>chăm sóc, nuôi </a:t>
            </a:r>
            <a:r>
              <a:rPr sz="2300" spc="55" dirty="0">
                <a:latin typeface="Arial"/>
                <a:cs typeface="Arial"/>
              </a:rPr>
              <a:t>dưỡng, </a:t>
            </a:r>
            <a:r>
              <a:rPr sz="2300" spc="45" dirty="0">
                <a:latin typeface="Arial"/>
                <a:cs typeface="Arial"/>
              </a:rPr>
              <a:t>vui </a:t>
            </a:r>
            <a:r>
              <a:rPr sz="2300" spc="70" dirty="0">
                <a:latin typeface="Arial"/>
                <a:cs typeface="Arial"/>
              </a:rPr>
              <a:t>chơi,  </a:t>
            </a:r>
            <a:r>
              <a:rPr sz="2300" spc="-5" dirty="0">
                <a:latin typeface="Arial"/>
                <a:cs typeface="Arial"/>
              </a:rPr>
              <a:t>giải </a:t>
            </a:r>
            <a:r>
              <a:rPr sz="2300" dirty="0">
                <a:latin typeface="Arial"/>
                <a:cs typeface="Arial"/>
              </a:rPr>
              <a:t>trí </a:t>
            </a:r>
            <a:r>
              <a:rPr sz="2300" spc="-5" dirty="0">
                <a:latin typeface="Arial"/>
                <a:cs typeface="Arial"/>
              </a:rPr>
              <a:t>dành </a:t>
            </a:r>
            <a:r>
              <a:rPr sz="2300" dirty="0">
                <a:latin typeface="Arial"/>
                <a:cs typeface="Arial"/>
              </a:rPr>
              <a:t>riêng cho trẻ</a:t>
            </a:r>
            <a:r>
              <a:rPr sz="2300" spc="-15" dirty="0">
                <a:latin typeface="Arial"/>
                <a:cs typeface="Arial"/>
              </a:rPr>
              <a:t> </a:t>
            </a:r>
            <a:r>
              <a:rPr sz="2300" spc="-5" dirty="0">
                <a:latin typeface="Arial"/>
                <a:cs typeface="Arial"/>
              </a:rPr>
              <a:t>em;</a:t>
            </a:r>
            <a:endParaRPr sz="2300">
              <a:latin typeface="Arial"/>
              <a:cs typeface="Arial"/>
            </a:endParaRPr>
          </a:p>
          <a:p>
            <a:pPr marL="301625" marR="96520" indent="-289560">
              <a:lnSpc>
                <a:spcPct val="108700"/>
              </a:lnSpc>
              <a:spcBef>
                <a:spcPts val="1200"/>
              </a:spcBef>
              <a:buFont typeface="Arial"/>
              <a:buAutoNum type="alphaLcParenR"/>
              <a:tabLst>
                <a:tab pos="354330" algn="l"/>
              </a:tabLst>
            </a:pPr>
            <a:r>
              <a:rPr dirty="0"/>
              <a:t>	</a:t>
            </a:r>
            <a:r>
              <a:rPr sz="2300" spc="-5" dirty="0">
                <a:latin typeface="Arial"/>
                <a:cs typeface="Arial"/>
              </a:rPr>
              <a:t>Cơ </a:t>
            </a:r>
            <a:r>
              <a:rPr sz="2300" dirty="0">
                <a:latin typeface="Arial"/>
                <a:cs typeface="Arial"/>
              </a:rPr>
              <a:t>sở hoặc khu vực có nguy cơ </a:t>
            </a:r>
            <a:r>
              <a:rPr sz="2300" spc="-35" dirty="0">
                <a:latin typeface="Arial"/>
                <a:cs typeface="Arial"/>
              </a:rPr>
              <a:t>cháy,</a:t>
            </a:r>
            <a:r>
              <a:rPr sz="2300" spc="-90" dirty="0">
                <a:latin typeface="Arial"/>
                <a:cs typeface="Arial"/>
              </a:rPr>
              <a:t> </a:t>
            </a:r>
            <a:r>
              <a:rPr sz="2300" dirty="0">
                <a:latin typeface="Arial"/>
                <a:cs typeface="Arial"/>
              </a:rPr>
              <a:t>nổ  </a:t>
            </a:r>
            <a:r>
              <a:rPr sz="2300" spc="-5" dirty="0">
                <a:latin typeface="Arial"/>
                <a:cs typeface="Arial"/>
              </a:rPr>
              <a:t>cao.</a:t>
            </a:r>
            <a:endParaRPr sz="2300">
              <a:latin typeface="Arial"/>
              <a:cs typeface="Arial"/>
            </a:endParaRPr>
          </a:p>
        </p:txBody>
      </p:sp>
      <p:sp>
        <p:nvSpPr>
          <p:cNvPr id="4" name="object 4"/>
          <p:cNvSpPr/>
          <p:nvPr/>
        </p:nvSpPr>
        <p:spPr>
          <a:xfrm>
            <a:off x="6944753" y="2577845"/>
            <a:ext cx="2838450" cy="226999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00148" y="680976"/>
            <a:ext cx="7671434" cy="452120"/>
          </a:xfrm>
          <a:prstGeom prst="rect">
            <a:avLst/>
          </a:prstGeom>
        </p:spPr>
        <p:txBody>
          <a:bodyPr vert="horz" wrap="square" lIns="0" tIns="12700" rIns="0" bIns="0" rtlCol="0">
            <a:spAutoFit/>
          </a:bodyPr>
          <a:lstStyle/>
          <a:p>
            <a:pPr marL="12700">
              <a:lnSpc>
                <a:spcPct val="100000"/>
              </a:lnSpc>
              <a:spcBef>
                <a:spcPts val="100"/>
              </a:spcBef>
            </a:pPr>
            <a:r>
              <a:rPr spc="-5" dirty="0"/>
              <a:t>Điều </a:t>
            </a:r>
            <a:r>
              <a:rPr spc="-55" dirty="0"/>
              <a:t>11. </a:t>
            </a:r>
            <a:r>
              <a:rPr spc="-5" dirty="0"/>
              <a:t>Địa </a:t>
            </a:r>
            <a:r>
              <a:rPr dirty="0"/>
              <a:t>điểm </a:t>
            </a:r>
            <a:r>
              <a:rPr spc="-5" dirty="0"/>
              <a:t>cấm </a:t>
            </a:r>
            <a:r>
              <a:rPr dirty="0"/>
              <a:t>hút </a:t>
            </a:r>
            <a:r>
              <a:rPr spc="-5" dirty="0"/>
              <a:t>thuốc </a:t>
            </a:r>
            <a:r>
              <a:rPr dirty="0"/>
              <a:t>lá hoàn</a:t>
            </a:r>
            <a:r>
              <a:rPr spc="-25" dirty="0"/>
              <a:t> </a:t>
            </a:r>
            <a:r>
              <a:rPr spc="-5" dirty="0"/>
              <a:t>toàn</a:t>
            </a:r>
          </a:p>
        </p:txBody>
      </p:sp>
      <p:sp>
        <p:nvSpPr>
          <p:cNvPr id="3" name="object 3"/>
          <p:cNvSpPr txBox="1"/>
          <p:nvPr/>
        </p:nvSpPr>
        <p:spPr>
          <a:xfrm>
            <a:off x="1079887" y="1489709"/>
            <a:ext cx="5417820" cy="5537200"/>
          </a:xfrm>
          <a:prstGeom prst="rect">
            <a:avLst/>
          </a:prstGeom>
        </p:spPr>
        <p:txBody>
          <a:bodyPr vert="horz" wrap="square" lIns="0" tIns="12700" rIns="0" bIns="0" rtlCol="0">
            <a:spAutoFit/>
          </a:bodyPr>
          <a:lstStyle/>
          <a:p>
            <a:pPr marL="301625" marR="8890" indent="-289560" algn="just">
              <a:lnSpc>
                <a:spcPct val="139800"/>
              </a:lnSpc>
              <a:spcBef>
                <a:spcPts val="100"/>
              </a:spcBef>
            </a:pPr>
            <a:r>
              <a:rPr sz="2300" spc="30" dirty="0">
                <a:latin typeface="Arial"/>
                <a:cs typeface="Arial"/>
              </a:rPr>
              <a:t>2. </a:t>
            </a:r>
            <a:r>
              <a:rPr sz="2300" spc="40" dirty="0">
                <a:latin typeface="Arial"/>
                <a:cs typeface="Arial"/>
              </a:rPr>
              <a:t>Địa </a:t>
            </a:r>
            <a:r>
              <a:rPr sz="2300" spc="45" dirty="0">
                <a:latin typeface="Arial"/>
                <a:cs typeface="Arial"/>
              </a:rPr>
              <a:t>điểm </a:t>
            </a:r>
            <a:r>
              <a:rPr sz="2300" spc="40" dirty="0">
                <a:latin typeface="Arial"/>
                <a:cs typeface="Arial"/>
              </a:rPr>
              <a:t>cấm hút </a:t>
            </a:r>
            <a:r>
              <a:rPr sz="2300" spc="45" dirty="0">
                <a:latin typeface="Arial"/>
                <a:cs typeface="Arial"/>
              </a:rPr>
              <a:t>thuốc </a:t>
            </a:r>
            <a:r>
              <a:rPr sz="2300" spc="30" dirty="0">
                <a:latin typeface="Arial"/>
                <a:cs typeface="Arial"/>
              </a:rPr>
              <a:t>lá </a:t>
            </a:r>
            <a:r>
              <a:rPr sz="2300" spc="45" dirty="0">
                <a:latin typeface="Arial"/>
                <a:cs typeface="Arial"/>
              </a:rPr>
              <a:t>hoàn </a:t>
            </a:r>
            <a:r>
              <a:rPr sz="2300" spc="60" dirty="0">
                <a:latin typeface="Arial"/>
                <a:cs typeface="Arial"/>
              </a:rPr>
              <a:t>toàn  </a:t>
            </a:r>
            <a:r>
              <a:rPr sz="2300" dirty="0">
                <a:latin typeface="Arial"/>
                <a:cs typeface="Arial"/>
              </a:rPr>
              <a:t>trong nhà bao</a:t>
            </a:r>
            <a:r>
              <a:rPr sz="2300" spc="-10" dirty="0">
                <a:latin typeface="Arial"/>
                <a:cs typeface="Arial"/>
              </a:rPr>
              <a:t> </a:t>
            </a:r>
            <a:r>
              <a:rPr sz="2300" dirty="0">
                <a:latin typeface="Arial"/>
                <a:cs typeface="Arial"/>
              </a:rPr>
              <a:t>gồm:</a:t>
            </a:r>
            <a:endParaRPr sz="2300">
              <a:latin typeface="Arial"/>
              <a:cs typeface="Arial"/>
            </a:endParaRPr>
          </a:p>
          <a:p>
            <a:pPr>
              <a:lnSpc>
                <a:spcPct val="100000"/>
              </a:lnSpc>
            </a:pPr>
            <a:endParaRPr sz="2000">
              <a:latin typeface="Arial"/>
              <a:cs typeface="Arial"/>
            </a:endParaRPr>
          </a:p>
          <a:p>
            <a:pPr marL="353060" indent="-340995" algn="just">
              <a:lnSpc>
                <a:spcPct val="100000"/>
              </a:lnSpc>
              <a:buAutoNum type="alphaLcParenR"/>
              <a:tabLst>
                <a:tab pos="353695" algn="l"/>
              </a:tabLst>
            </a:pPr>
            <a:r>
              <a:rPr sz="2300" spc="-5" dirty="0">
                <a:latin typeface="Arial"/>
                <a:cs typeface="Arial"/>
              </a:rPr>
              <a:t>Nơi làm</a:t>
            </a:r>
            <a:r>
              <a:rPr sz="2300" dirty="0">
                <a:latin typeface="Arial"/>
                <a:cs typeface="Arial"/>
              </a:rPr>
              <a:t> việc;</a:t>
            </a:r>
            <a:endParaRPr sz="2300">
              <a:latin typeface="Arial"/>
              <a:cs typeface="Arial"/>
            </a:endParaRPr>
          </a:p>
          <a:p>
            <a:pPr>
              <a:lnSpc>
                <a:spcPct val="100000"/>
              </a:lnSpc>
              <a:buFont typeface="Arial"/>
              <a:buAutoNum type="alphaLcParenR"/>
            </a:pPr>
            <a:endParaRPr sz="2000">
              <a:latin typeface="Arial"/>
              <a:cs typeface="Arial"/>
            </a:endParaRPr>
          </a:p>
          <a:p>
            <a:pPr marL="347345" indent="-335280" algn="just">
              <a:lnSpc>
                <a:spcPct val="100000"/>
              </a:lnSpc>
              <a:buAutoNum type="alphaLcParenR"/>
              <a:tabLst>
                <a:tab pos="347980" algn="l"/>
              </a:tabLst>
            </a:pPr>
            <a:r>
              <a:rPr sz="2300" spc="-15" dirty="0">
                <a:latin typeface="Arial"/>
                <a:cs typeface="Arial"/>
              </a:rPr>
              <a:t>Trường </a:t>
            </a:r>
            <a:r>
              <a:rPr sz="2300" dirty="0">
                <a:latin typeface="Arial"/>
                <a:cs typeface="Arial"/>
              </a:rPr>
              <a:t>cao </a:t>
            </a:r>
            <a:r>
              <a:rPr sz="2300" spc="-5" dirty="0">
                <a:latin typeface="Arial"/>
                <a:cs typeface="Arial"/>
              </a:rPr>
              <a:t>đẳng, đại học, học</a:t>
            </a:r>
            <a:r>
              <a:rPr sz="2300" spc="-15" dirty="0">
                <a:latin typeface="Arial"/>
                <a:cs typeface="Arial"/>
              </a:rPr>
              <a:t> </a:t>
            </a:r>
            <a:r>
              <a:rPr sz="2300" dirty="0">
                <a:latin typeface="Arial"/>
                <a:cs typeface="Arial"/>
              </a:rPr>
              <a:t>viện;</a:t>
            </a:r>
            <a:endParaRPr sz="2300">
              <a:latin typeface="Arial"/>
              <a:cs typeface="Arial"/>
            </a:endParaRPr>
          </a:p>
          <a:p>
            <a:pPr marL="301625" marR="5080" indent="-289560" algn="just">
              <a:lnSpc>
                <a:spcPct val="139900"/>
              </a:lnSpc>
              <a:spcBef>
                <a:spcPts val="1195"/>
              </a:spcBef>
              <a:buFont typeface="Arial"/>
              <a:buAutoNum type="alphaLcParenR"/>
              <a:tabLst>
                <a:tab pos="373380" algn="l"/>
              </a:tabLst>
            </a:pPr>
            <a:r>
              <a:rPr dirty="0"/>
              <a:t>	</a:t>
            </a:r>
            <a:r>
              <a:rPr sz="2300" spc="60" dirty="0">
                <a:latin typeface="Arial"/>
                <a:cs typeface="Arial"/>
              </a:rPr>
              <a:t>Địa </a:t>
            </a:r>
            <a:r>
              <a:rPr sz="2300" spc="65" dirty="0">
                <a:latin typeface="Arial"/>
                <a:cs typeface="Arial"/>
              </a:rPr>
              <a:t>điểm công </a:t>
            </a:r>
            <a:r>
              <a:rPr sz="2300" spc="70" dirty="0">
                <a:latin typeface="Arial"/>
                <a:cs typeface="Arial"/>
              </a:rPr>
              <a:t>cộng, </a:t>
            </a:r>
            <a:r>
              <a:rPr sz="2300" spc="60" dirty="0">
                <a:latin typeface="Arial"/>
                <a:cs typeface="Arial"/>
              </a:rPr>
              <a:t>trừ các </a:t>
            </a:r>
            <a:r>
              <a:rPr sz="2300" spc="90" dirty="0">
                <a:latin typeface="Arial"/>
                <a:cs typeface="Arial"/>
              </a:rPr>
              <a:t>trường  </a:t>
            </a:r>
            <a:r>
              <a:rPr sz="2300" spc="35" dirty="0">
                <a:latin typeface="Arial"/>
                <a:cs typeface="Arial"/>
              </a:rPr>
              <a:t>hợp quy </a:t>
            </a:r>
            <a:r>
              <a:rPr sz="2300" spc="40" dirty="0">
                <a:latin typeface="Arial"/>
                <a:cs typeface="Arial"/>
              </a:rPr>
              <a:t>định </a:t>
            </a:r>
            <a:r>
              <a:rPr sz="2300" spc="35" dirty="0">
                <a:latin typeface="Arial"/>
                <a:cs typeface="Arial"/>
              </a:rPr>
              <a:t>tại </a:t>
            </a:r>
            <a:r>
              <a:rPr sz="2300" spc="40" dirty="0">
                <a:latin typeface="Arial"/>
                <a:cs typeface="Arial"/>
              </a:rPr>
              <a:t>khoản </a:t>
            </a:r>
            <a:r>
              <a:rPr sz="2300" dirty="0">
                <a:latin typeface="Arial"/>
                <a:cs typeface="Arial"/>
              </a:rPr>
              <a:t>1 </a:t>
            </a:r>
            <a:r>
              <a:rPr sz="2300" spc="40" dirty="0">
                <a:latin typeface="Arial"/>
                <a:cs typeface="Arial"/>
              </a:rPr>
              <a:t>Điều </a:t>
            </a:r>
            <a:r>
              <a:rPr sz="2300" spc="35" dirty="0">
                <a:latin typeface="Arial"/>
                <a:cs typeface="Arial"/>
              </a:rPr>
              <a:t>này </a:t>
            </a:r>
            <a:r>
              <a:rPr sz="2300" spc="55" dirty="0">
                <a:latin typeface="Arial"/>
                <a:cs typeface="Arial"/>
              </a:rPr>
              <a:t>và  </a:t>
            </a:r>
            <a:r>
              <a:rPr sz="2300" dirty="0">
                <a:latin typeface="Arial"/>
                <a:cs typeface="Arial"/>
              </a:rPr>
              <a:t>khoản 1 </a:t>
            </a:r>
            <a:r>
              <a:rPr sz="2300" spc="-5" dirty="0">
                <a:latin typeface="Arial"/>
                <a:cs typeface="Arial"/>
              </a:rPr>
              <a:t>Điều </a:t>
            </a:r>
            <a:r>
              <a:rPr sz="2300" dirty="0">
                <a:latin typeface="Arial"/>
                <a:cs typeface="Arial"/>
              </a:rPr>
              <a:t>12 của Luật</a:t>
            </a:r>
            <a:r>
              <a:rPr sz="2300" spc="-25" dirty="0">
                <a:latin typeface="Arial"/>
                <a:cs typeface="Arial"/>
              </a:rPr>
              <a:t> </a:t>
            </a:r>
            <a:r>
              <a:rPr sz="2300" spc="-45" dirty="0">
                <a:latin typeface="Arial"/>
                <a:cs typeface="Arial"/>
              </a:rPr>
              <a:t>này.</a:t>
            </a:r>
            <a:endParaRPr sz="2300">
              <a:latin typeface="Arial"/>
              <a:cs typeface="Arial"/>
            </a:endParaRPr>
          </a:p>
          <a:p>
            <a:pPr marL="301625" marR="9525" indent="-289560" algn="just">
              <a:lnSpc>
                <a:spcPct val="139900"/>
              </a:lnSpc>
              <a:spcBef>
                <a:spcPts val="1200"/>
              </a:spcBef>
            </a:pPr>
            <a:r>
              <a:rPr sz="2300" spc="25" dirty="0">
                <a:latin typeface="Arial"/>
                <a:cs typeface="Arial"/>
              </a:rPr>
              <a:t>3. </a:t>
            </a:r>
            <a:r>
              <a:rPr sz="2300" spc="40" dirty="0">
                <a:latin typeface="Arial"/>
                <a:cs typeface="Arial"/>
              </a:rPr>
              <a:t>Phương </a:t>
            </a:r>
            <a:r>
              <a:rPr sz="2300" spc="35" dirty="0">
                <a:latin typeface="Arial"/>
                <a:cs typeface="Arial"/>
              </a:rPr>
              <a:t>tiện giao </a:t>
            </a:r>
            <a:r>
              <a:rPr sz="2300" spc="40" dirty="0">
                <a:latin typeface="Arial"/>
                <a:cs typeface="Arial"/>
              </a:rPr>
              <a:t>thông </a:t>
            </a:r>
            <a:r>
              <a:rPr sz="2300" spc="35" dirty="0">
                <a:latin typeface="Arial"/>
                <a:cs typeface="Arial"/>
              </a:rPr>
              <a:t>công cộng </a:t>
            </a:r>
            <a:r>
              <a:rPr sz="2300" spc="50" dirty="0">
                <a:latin typeface="Arial"/>
                <a:cs typeface="Arial"/>
              </a:rPr>
              <a:t>bị  </a:t>
            </a:r>
            <a:r>
              <a:rPr sz="2300" spc="10" dirty="0">
                <a:latin typeface="Arial"/>
                <a:cs typeface="Arial"/>
              </a:rPr>
              <a:t>cấm hút </a:t>
            </a:r>
            <a:r>
              <a:rPr sz="2300" spc="15" dirty="0">
                <a:latin typeface="Arial"/>
                <a:cs typeface="Arial"/>
              </a:rPr>
              <a:t>thuốc </a:t>
            </a:r>
            <a:r>
              <a:rPr sz="2300" spc="10" dirty="0">
                <a:latin typeface="Arial"/>
                <a:cs typeface="Arial"/>
              </a:rPr>
              <a:t>lá </a:t>
            </a:r>
            <a:r>
              <a:rPr sz="2300" spc="15" dirty="0">
                <a:latin typeface="Arial"/>
                <a:cs typeface="Arial"/>
              </a:rPr>
              <a:t>hoàn toàn </a:t>
            </a:r>
            <a:r>
              <a:rPr sz="2300" spc="10" dirty="0">
                <a:latin typeface="Arial"/>
                <a:cs typeface="Arial"/>
              </a:rPr>
              <a:t>bao gồm </a:t>
            </a:r>
            <a:r>
              <a:rPr sz="2300" dirty="0">
                <a:latin typeface="Arial"/>
                <a:cs typeface="Arial"/>
              </a:rPr>
              <a:t>ô  tô, tàu </a:t>
            </a:r>
            <a:r>
              <a:rPr sz="2300" spc="-45" dirty="0">
                <a:latin typeface="Arial"/>
                <a:cs typeface="Arial"/>
              </a:rPr>
              <a:t>bay, </a:t>
            </a:r>
            <a:r>
              <a:rPr sz="2300" dirty="0">
                <a:latin typeface="Arial"/>
                <a:cs typeface="Arial"/>
              </a:rPr>
              <a:t>tàu</a:t>
            </a:r>
            <a:r>
              <a:rPr sz="2300" spc="30" dirty="0">
                <a:latin typeface="Arial"/>
                <a:cs typeface="Arial"/>
              </a:rPr>
              <a:t> </a:t>
            </a:r>
            <a:r>
              <a:rPr sz="2300" dirty="0">
                <a:latin typeface="Arial"/>
                <a:cs typeface="Arial"/>
              </a:rPr>
              <a:t>điện.</a:t>
            </a:r>
            <a:endParaRPr sz="2300">
              <a:latin typeface="Arial"/>
              <a:cs typeface="Arial"/>
            </a:endParaRPr>
          </a:p>
        </p:txBody>
      </p:sp>
      <p:sp>
        <p:nvSpPr>
          <p:cNvPr id="4" name="object 4"/>
          <p:cNvSpPr/>
          <p:nvPr/>
        </p:nvSpPr>
        <p:spPr>
          <a:xfrm>
            <a:off x="6887603" y="2638044"/>
            <a:ext cx="2952750" cy="23622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91410" y="503173"/>
            <a:ext cx="7794625" cy="772160"/>
          </a:xfrm>
          <a:prstGeom prst="rect">
            <a:avLst/>
          </a:prstGeom>
        </p:spPr>
        <p:txBody>
          <a:bodyPr vert="horz" wrap="square" lIns="0" tIns="12700" rIns="0" bIns="0" rtlCol="0">
            <a:spAutoFit/>
          </a:bodyPr>
          <a:lstStyle/>
          <a:p>
            <a:pPr marL="105410" marR="5080" indent="-93345">
              <a:lnSpc>
                <a:spcPts val="3000"/>
              </a:lnSpc>
              <a:spcBef>
                <a:spcPts val="100"/>
              </a:spcBef>
            </a:pPr>
            <a:r>
              <a:rPr sz="2400" spc="-5" dirty="0"/>
              <a:t>Điều 12. Địa </a:t>
            </a:r>
            <a:r>
              <a:rPr sz="2400" dirty="0"/>
              <a:t>điểm </a:t>
            </a:r>
            <a:r>
              <a:rPr sz="2400" spc="-5" dirty="0"/>
              <a:t>cấm </a:t>
            </a:r>
            <a:r>
              <a:rPr sz="2400" dirty="0"/>
              <a:t>hút </a:t>
            </a:r>
            <a:r>
              <a:rPr sz="2400" spc="-5" dirty="0"/>
              <a:t>thuốc </a:t>
            </a:r>
            <a:r>
              <a:rPr sz="2400" dirty="0"/>
              <a:t>lá </a:t>
            </a:r>
            <a:r>
              <a:rPr sz="2400" spc="-5" dirty="0"/>
              <a:t>trong </a:t>
            </a:r>
            <a:r>
              <a:rPr sz="2400" dirty="0"/>
              <a:t>nhà nhưng  được phép </a:t>
            </a:r>
            <a:r>
              <a:rPr sz="2400" spc="-5" dirty="0"/>
              <a:t>có </a:t>
            </a:r>
            <a:r>
              <a:rPr sz="2400" dirty="0"/>
              <a:t>nơi dành </a:t>
            </a:r>
            <a:r>
              <a:rPr sz="2400" spc="-5" dirty="0"/>
              <a:t>riêng cho </a:t>
            </a:r>
            <a:r>
              <a:rPr sz="2400" dirty="0"/>
              <a:t>người hút </a:t>
            </a:r>
            <a:r>
              <a:rPr sz="2400" spc="-5" dirty="0"/>
              <a:t>thuốc</a:t>
            </a:r>
            <a:r>
              <a:rPr sz="2400" spc="-114" dirty="0"/>
              <a:t> </a:t>
            </a:r>
            <a:r>
              <a:rPr sz="2400" dirty="0"/>
              <a:t>lá</a:t>
            </a:r>
            <a:endParaRPr sz="2400"/>
          </a:p>
        </p:txBody>
      </p:sp>
      <p:sp>
        <p:nvSpPr>
          <p:cNvPr id="3" name="object 3"/>
          <p:cNvSpPr txBox="1"/>
          <p:nvPr/>
        </p:nvSpPr>
        <p:spPr>
          <a:xfrm>
            <a:off x="1156087" y="1718309"/>
            <a:ext cx="5128260" cy="4632960"/>
          </a:xfrm>
          <a:prstGeom prst="rect">
            <a:avLst/>
          </a:prstGeom>
        </p:spPr>
        <p:txBody>
          <a:bodyPr vert="horz" wrap="square" lIns="0" tIns="12065" rIns="0" bIns="0" rtlCol="0">
            <a:spAutoFit/>
          </a:bodyPr>
          <a:lstStyle/>
          <a:p>
            <a:pPr marL="301625" marR="88265" indent="-289560" algn="just">
              <a:lnSpc>
                <a:spcPct val="139900"/>
              </a:lnSpc>
              <a:spcBef>
                <a:spcPts val="95"/>
              </a:spcBef>
            </a:pPr>
            <a:r>
              <a:rPr sz="2300" spc="-5" dirty="0">
                <a:latin typeface="Arial"/>
                <a:cs typeface="Arial"/>
              </a:rPr>
              <a:t>1. Địa điểm </a:t>
            </a:r>
            <a:r>
              <a:rPr sz="2300" dirty="0">
                <a:latin typeface="Arial"/>
                <a:cs typeface="Arial"/>
              </a:rPr>
              <a:t>cấm </a:t>
            </a:r>
            <a:r>
              <a:rPr sz="2300" spc="-5" dirty="0">
                <a:latin typeface="Arial"/>
                <a:cs typeface="Arial"/>
              </a:rPr>
              <a:t>hút </a:t>
            </a:r>
            <a:r>
              <a:rPr sz="2300" dirty="0">
                <a:latin typeface="Arial"/>
                <a:cs typeface="Arial"/>
              </a:rPr>
              <a:t>thuốc </a:t>
            </a:r>
            <a:r>
              <a:rPr sz="2300" spc="-5" dirty="0">
                <a:latin typeface="Arial"/>
                <a:cs typeface="Arial"/>
              </a:rPr>
              <a:t>lá </a:t>
            </a:r>
            <a:r>
              <a:rPr sz="2300" dirty="0">
                <a:latin typeface="Arial"/>
                <a:cs typeface="Arial"/>
              </a:rPr>
              <a:t>trong </a:t>
            </a:r>
            <a:r>
              <a:rPr sz="2300" spc="-5" dirty="0">
                <a:latin typeface="Arial"/>
                <a:cs typeface="Arial"/>
              </a:rPr>
              <a:t>nhà  </a:t>
            </a:r>
            <a:r>
              <a:rPr sz="2300" dirty="0">
                <a:latin typeface="Arial"/>
                <a:cs typeface="Arial"/>
              </a:rPr>
              <a:t>nhưng được phép có nơi dành riêng  cho </a:t>
            </a:r>
            <a:r>
              <a:rPr sz="2300" spc="-5" dirty="0">
                <a:latin typeface="Arial"/>
                <a:cs typeface="Arial"/>
              </a:rPr>
              <a:t>người hút </a:t>
            </a:r>
            <a:r>
              <a:rPr sz="2300" dirty="0">
                <a:latin typeface="Arial"/>
                <a:cs typeface="Arial"/>
              </a:rPr>
              <a:t>thuốc </a:t>
            </a:r>
            <a:r>
              <a:rPr sz="2300" spc="-5" dirty="0">
                <a:latin typeface="Arial"/>
                <a:cs typeface="Arial"/>
              </a:rPr>
              <a:t>lá bao</a:t>
            </a:r>
            <a:r>
              <a:rPr sz="2300" spc="-25" dirty="0">
                <a:latin typeface="Arial"/>
                <a:cs typeface="Arial"/>
              </a:rPr>
              <a:t> </a:t>
            </a:r>
            <a:r>
              <a:rPr sz="2300" dirty="0">
                <a:latin typeface="Arial"/>
                <a:cs typeface="Arial"/>
              </a:rPr>
              <a:t>gồm:</a:t>
            </a:r>
            <a:endParaRPr sz="2300">
              <a:latin typeface="Arial"/>
              <a:cs typeface="Arial"/>
            </a:endParaRPr>
          </a:p>
          <a:p>
            <a:pPr>
              <a:lnSpc>
                <a:spcPct val="100000"/>
              </a:lnSpc>
              <a:spcBef>
                <a:spcPts val="25"/>
              </a:spcBef>
            </a:pPr>
            <a:endParaRPr sz="2500">
              <a:latin typeface="Arial"/>
              <a:cs typeface="Arial"/>
            </a:endParaRPr>
          </a:p>
          <a:p>
            <a:pPr marL="353695" indent="-341630">
              <a:lnSpc>
                <a:spcPct val="100000"/>
              </a:lnSpc>
              <a:buAutoNum type="alphaLcParenR"/>
              <a:tabLst>
                <a:tab pos="354330" algn="l"/>
              </a:tabLst>
            </a:pPr>
            <a:r>
              <a:rPr sz="2300" dirty="0">
                <a:latin typeface="Arial"/>
                <a:cs typeface="Arial"/>
              </a:rPr>
              <a:t>Khu vực cách </a:t>
            </a:r>
            <a:r>
              <a:rPr sz="2300" spc="-5" dirty="0">
                <a:latin typeface="Arial"/>
                <a:cs typeface="Arial"/>
              </a:rPr>
              <a:t>ly </a:t>
            </a:r>
            <a:r>
              <a:rPr sz="2300" dirty="0">
                <a:latin typeface="Arial"/>
                <a:cs typeface="Arial"/>
              </a:rPr>
              <a:t>của sân</a:t>
            </a:r>
            <a:r>
              <a:rPr sz="2300" spc="-90" dirty="0">
                <a:latin typeface="Arial"/>
                <a:cs typeface="Arial"/>
              </a:rPr>
              <a:t> </a:t>
            </a:r>
            <a:r>
              <a:rPr sz="2300" dirty="0">
                <a:latin typeface="Arial"/>
                <a:cs typeface="Arial"/>
              </a:rPr>
              <a:t>bay;</a:t>
            </a:r>
            <a:endParaRPr sz="2300">
              <a:latin typeface="Arial"/>
              <a:cs typeface="Arial"/>
            </a:endParaRPr>
          </a:p>
          <a:p>
            <a:pPr marL="301625" marR="5080" indent="-289560">
              <a:lnSpc>
                <a:spcPct val="140000"/>
              </a:lnSpc>
              <a:spcBef>
                <a:spcPts val="1789"/>
              </a:spcBef>
              <a:buAutoNum type="alphaLcParenR"/>
              <a:tabLst>
                <a:tab pos="431165" algn="l"/>
                <a:tab pos="431800" algn="l"/>
                <a:tab pos="1357630" algn="l"/>
                <a:tab pos="2056130" algn="l"/>
                <a:tab pos="3492500" algn="l"/>
                <a:tab pos="3960495" algn="l"/>
              </a:tabLst>
            </a:pPr>
            <a:r>
              <a:rPr sz="2300" spc="150" dirty="0">
                <a:latin typeface="Arial"/>
                <a:cs typeface="Arial"/>
              </a:rPr>
              <a:t>Quán	</a:t>
            </a:r>
            <a:r>
              <a:rPr sz="2300" spc="120" dirty="0">
                <a:latin typeface="Arial"/>
                <a:cs typeface="Arial"/>
              </a:rPr>
              <a:t>bar,	</a:t>
            </a:r>
            <a:r>
              <a:rPr sz="2300" spc="175" dirty="0">
                <a:latin typeface="Arial"/>
                <a:cs typeface="Arial"/>
              </a:rPr>
              <a:t>karaoke,	</a:t>
            </a:r>
            <a:r>
              <a:rPr sz="2300" spc="100" dirty="0">
                <a:latin typeface="Arial"/>
                <a:cs typeface="Arial"/>
              </a:rPr>
              <a:t>vũ	</a:t>
            </a:r>
            <a:r>
              <a:rPr sz="2300" spc="175" dirty="0">
                <a:latin typeface="Arial"/>
                <a:cs typeface="Arial"/>
              </a:rPr>
              <a:t>trường,  </a:t>
            </a:r>
            <a:r>
              <a:rPr sz="2300" dirty="0">
                <a:latin typeface="Arial"/>
                <a:cs typeface="Arial"/>
              </a:rPr>
              <a:t>khách sạn và cơ sở </a:t>
            </a:r>
            <a:r>
              <a:rPr sz="2300" spc="-5" dirty="0">
                <a:latin typeface="Arial"/>
                <a:cs typeface="Arial"/>
              </a:rPr>
              <a:t>lưu </a:t>
            </a:r>
            <a:r>
              <a:rPr sz="2300" dirty="0">
                <a:latin typeface="Arial"/>
                <a:cs typeface="Arial"/>
              </a:rPr>
              <a:t>trú </a:t>
            </a:r>
            <a:r>
              <a:rPr sz="2300" spc="-5" dirty="0">
                <a:latin typeface="Arial"/>
                <a:cs typeface="Arial"/>
              </a:rPr>
              <a:t>du</a:t>
            </a:r>
            <a:r>
              <a:rPr sz="2300" spc="-55" dirty="0">
                <a:latin typeface="Arial"/>
                <a:cs typeface="Arial"/>
              </a:rPr>
              <a:t> </a:t>
            </a:r>
            <a:r>
              <a:rPr sz="2300" dirty="0">
                <a:latin typeface="Arial"/>
                <a:cs typeface="Arial"/>
              </a:rPr>
              <a:t>lịch;</a:t>
            </a:r>
            <a:endParaRPr sz="2300">
              <a:latin typeface="Arial"/>
              <a:cs typeface="Arial"/>
            </a:endParaRPr>
          </a:p>
          <a:p>
            <a:pPr marL="301625" marR="24130" indent="-289560">
              <a:lnSpc>
                <a:spcPct val="139800"/>
              </a:lnSpc>
              <a:spcBef>
                <a:spcPts val="1800"/>
              </a:spcBef>
              <a:buFont typeface="Arial"/>
              <a:buAutoNum type="alphaLcParenR"/>
              <a:tabLst>
                <a:tab pos="360045" algn="l"/>
              </a:tabLst>
            </a:pPr>
            <a:r>
              <a:rPr dirty="0"/>
              <a:t>	</a:t>
            </a:r>
            <a:r>
              <a:rPr sz="2300" spc="45" dirty="0">
                <a:latin typeface="Arial"/>
                <a:cs typeface="Arial"/>
              </a:rPr>
              <a:t>Phương </a:t>
            </a:r>
            <a:r>
              <a:rPr sz="2300" spc="40" dirty="0">
                <a:latin typeface="Arial"/>
                <a:cs typeface="Arial"/>
              </a:rPr>
              <a:t>tiện giao thông công </a:t>
            </a:r>
            <a:r>
              <a:rPr sz="2300" spc="55" dirty="0">
                <a:latin typeface="Arial"/>
                <a:cs typeface="Arial"/>
              </a:rPr>
              <a:t>cộng  </a:t>
            </a:r>
            <a:r>
              <a:rPr sz="2300" dirty="0">
                <a:latin typeface="Arial"/>
                <a:cs typeface="Arial"/>
              </a:rPr>
              <a:t>là tàu </a:t>
            </a:r>
            <a:r>
              <a:rPr sz="2300" spc="-40" dirty="0">
                <a:latin typeface="Arial"/>
                <a:cs typeface="Arial"/>
              </a:rPr>
              <a:t>thủy, </a:t>
            </a:r>
            <a:r>
              <a:rPr sz="2300" dirty="0">
                <a:latin typeface="Arial"/>
                <a:cs typeface="Arial"/>
              </a:rPr>
              <a:t>tàu</a:t>
            </a:r>
            <a:r>
              <a:rPr sz="2300" spc="25" dirty="0">
                <a:latin typeface="Arial"/>
                <a:cs typeface="Arial"/>
              </a:rPr>
              <a:t> </a:t>
            </a:r>
            <a:r>
              <a:rPr sz="2300" dirty="0">
                <a:latin typeface="Arial"/>
                <a:cs typeface="Arial"/>
              </a:rPr>
              <a:t>hỏa.</a:t>
            </a:r>
            <a:endParaRPr sz="2300">
              <a:latin typeface="Arial"/>
              <a:cs typeface="Arial"/>
            </a:endParaRPr>
          </a:p>
        </p:txBody>
      </p:sp>
      <p:sp>
        <p:nvSpPr>
          <p:cNvPr id="4" name="object 4"/>
          <p:cNvSpPr/>
          <p:nvPr/>
        </p:nvSpPr>
        <p:spPr>
          <a:xfrm>
            <a:off x="6792353" y="2607564"/>
            <a:ext cx="2990850" cy="239267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98461" y="391668"/>
            <a:ext cx="9055100" cy="6726555"/>
            <a:chOff x="798461" y="391668"/>
            <a:chExt cx="9055100" cy="6726555"/>
          </a:xfrm>
        </p:grpSpPr>
        <p:sp>
          <p:nvSpPr>
            <p:cNvPr id="3" name="object 3"/>
            <p:cNvSpPr/>
            <p:nvPr/>
          </p:nvSpPr>
          <p:spPr>
            <a:xfrm>
              <a:off x="836561" y="422147"/>
              <a:ext cx="9013825" cy="6692900"/>
            </a:xfrm>
            <a:custGeom>
              <a:avLst/>
              <a:gdLst/>
              <a:ahLst/>
              <a:cxnLst/>
              <a:rect l="l" t="t" r="r" b="b"/>
              <a:pathLst>
                <a:path w="9013825" h="6692900">
                  <a:moveTo>
                    <a:pt x="0" y="329946"/>
                  </a:moveTo>
                  <a:lnTo>
                    <a:pt x="3579" y="281212"/>
                  </a:lnTo>
                  <a:lnTo>
                    <a:pt x="13978" y="234691"/>
                  </a:lnTo>
                  <a:lnTo>
                    <a:pt x="30683" y="190895"/>
                  </a:lnTo>
                  <a:lnTo>
                    <a:pt x="53183" y="150333"/>
                  </a:lnTo>
                  <a:lnTo>
                    <a:pt x="80966" y="113520"/>
                  </a:lnTo>
                  <a:lnTo>
                    <a:pt x="113520" y="80966"/>
                  </a:lnTo>
                  <a:lnTo>
                    <a:pt x="150333" y="53183"/>
                  </a:lnTo>
                  <a:lnTo>
                    <a:pt x="190895" y="30683"/>
                  </a:lnTo>
                  <a:lnTo>
                    <a:pt x="234691" y="13978"/>
                  </a:lnTo>
                  <a:lnTo>
                    <a:pt x="281212" y="3579"/>
                  </a:lnTo>
                  <a:lnTo>
                    <a:pt x="329946" y="0"/>
                  </a:lnTo>
                  <a:lnTo>
                    <a:pt x="8683752" y="0"/>
                  </a:lnTo>
                  <a:lnTo>
                    <a:pt x="8732485" y="3579"/>
                  </a:lnTo>
                  <a:lnTo>
                    <a:pt x="8779006" y="13978"/>
                  </a:lnTo>
                  <a:lnTo>
                    <a:pt x="8822802" y="30683"/>
                  </a:lnTo>
                  <a:lnTo>
                    <a:pt x="8863364" y="53183"/>
                  </a:lnTo>
                  <a:lnTo>
                    <a:pt x="8900177" y="80966"/>
                  </a:lnTo>
                  <a:lnTo>
                    <a:pt x="8932731" y="113520"/>
                  </a:lnTo>
                  <a:lnTo>
                    <a:pt x="8960514" y="150333"/>
                  </a:lnTo>
                  <a:lnTo>
                    <a:pt x="8983014" y="190895"/>
                  </a:lnTo>
                  <a:lnTo>
                    <a:pt x="8999719" y="234691"/>
                  </a:lnTo>
                  <a:lnTo>
                    <a:pt x="9010118" y="281212"/>
                  </a:lnTo>
                  <a:lnTo>
                    <a:pt x="9013698" y="329945"/>
                  </a:lnTo>
                  <a:lnTo>
                    <a:pt x="9013698" y="6363461"/>
                  </a:lnTo>
                  <a:lnTo>
                    <a:pt x="9010118" y="6412177"/>
                  </a:lnTo>
                  <a:lnTo>
                    <a:pt x="8999719" y="6458649"/>
                  </a:lnTo>
                  <a:lnTo>
                    <a:pt x="8983014" y="6502373"/>
                  </a:lnTo>
                  <a:lnTo>
                    <a:pt x="8960514" y="6542845"/>
                  </a:lnTo>
                  <a:lnTo>
                    <a:pt x="8932731" y="6579558"/>
                  </a:lnTo>
                  <a:lnTo>
                    <a:pt x="8900177" y="6612009"/>
                  </a:lnTo>
                  <a:lnTo>
                    <a:pt x="8863364" y="6639691"/>
                  </a:lnTo>
                  <a:lnTo>
                    <a:pt x="8822802" y="6662101"/>
                  </a:lnTo>
                  <a:lnTo>
                    <a:pt x="8779006" y="6678734"/>
                  </a:lnTo>
                  <a:lnTo>
                    <a:pt x="8732485" y="6689083"/>
                  </a:lnTo>
                  <a:lnTo>
                    <a:pt x="8683752" y="6692646"/>
                  </a:lnTo>
                  <a:lnTo>
                    <a:pt x="329946" y="6692646"/>
                  </a:lnTo>
                  <a:lnTo>
                    <a:pt x="281212" y="6689083"/>
                  </a:lnTo>
                  <a:lnTo>
                    <a:pt x="234691" y="6678734"/>
                  </a:lnTo>
                  <a:lnTo>
                    <a:pt x="190895" y="6662101"/>
                  </a:lnTo>
                  <a:lnTo>
                    <a:pt x="150333" y="6639691"/>
                  </a:lnTo>
                  <a:lnTo>
                    <a:pt x="113520" y="6612009"/>
                  </a:lnTo>
                  <a:lnTo>
                    <a:pt x="80966" y="6579558"/>
                  </a:lnTo>
                  <a:lnTo>
                    <a:pt x="53183" y="6542845"/>
                  </a:lnTo>
                  <a:lnTo>
                    <a:pt x="30683" y="6502373"/>
                  </a:lnTo>
                  <a:lnTo>
                    <a:pt x="13978" y="6458649"/>
                  </a:lnTo>
                  <a:lnTo>
                    <a:pt x="3579" y="6412177"/>
                  </a:lnTo>
                  <a:lnTo>
                    <a:pt x="0" y="6363462"/>
                  </a:lnTo>
                  <a:lnTo>
                    <a:pt x="0" y="329946"/>
                  </a:lnTo>
                  <a:close/>
                </a:path>
              </a:pathLst>
            </a:custGeom>
            <a:ln w="6350">
              <a:solidFill>
                <a:srgbClr val="000000"/>
              </a:solidFill>
            </a:ln>
          </p:spPr>
          <p:txBody>
            <a:bodyPr wrap="square" lIns="0" tIns="0" rIns="0" bIns="0" rtlCol="0"/>
            <a:lstStyle/>
            <a:p>
              <a:endParaRPr/>
            </a:p>
          </p:txBody>
        </p:sp>
        <p:sp>
          <p:nvSpPr>
            <p:cNvPr id="4" name="object 4"/>
            <p:cNvSpPr/>
            <p:nvPr/>
          </p:nvSpPr>
          <p:spPr>
            <a:xfrm>
              <a:off x="1633613" y="1339596"/>
              <a:ext cx="7801356" cy="7467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98461" y="391668"/>
              <a:ext cx="965453" cy="950975"/>
            </a:xfrm>
            <a:prstGeom prst="rect">
              <a:avLst/>
            </a:prstGeom>
            <a:blipFill>
              <a:blip r:embed="rId3"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2005723" y="544831"/>
            <a:ext cx="7061200" cy="330200"/>
          </a:xfrm>
          <a:prstGeom prst="rect">
            <a:avLst/>
          </a:prstGeom>
        </p:spPr>
        <p:txBody>
          <a:bodyPr vert="horz" wrap="square" lIns="0" tIns="12700" rIns="0" bIns="0" rtlCol="0">
            <a:spAutoFit/>
          </a:bodyPr>
          <a:lstStyle/>
          <a:p>
            <a:pPr marL="12700">
              <a:lnSpc>
                <a:spcPct val="100000"/>
              </a:lnSpc>
              <a:spcBef>
                <a:spcPts val="100"/>
              </a:spcBef>
            </a:pPr>
            <a:r>
              <a:rPr sz="2000" spc="-5" dirty="0"/>
              <a:t>Điều 12. Địa điểm cấm hút thuốc lá trong nhà nhưng</a:t>
            </a:r>
            <a:r>
              <a:rPr sz="2000" spc="-50" dirty="0"/>
              <a:t> </a:t>
            </a:r>
            <a:r>
              <a:rPr sz="2000" spc="-5" dirty="0"/>
              <a:t>được</a:t>
            </a:r>
            <a:endParaRPr sz="2000"/>
          </a:p>
        </p:txBody>
      </p:sp>
      <p:sp>
        <p:nvSpPr>
          <p:cNvPr id="7" name="object 7"/>
          <p:cNvSpPr txBox="1"/>
          <p:nvPr/>
        </p:nvSpPr>
        <p:spPr>
          <a:xfrm>
            <a:off x="1232287" y="1002028"/>
            <a:ext cx="8183880" cy="3350260"/>
          </a:xfrm>
          <a:prstGeom prst="rect">
            <a:avLst/>
          </a:prstGeom>
        </p:spPr>
        <p:txBody>
          <a:bodyPr vert="horz" wrap="square" lIns="0" tIns="12700" rIns="0" bIns="0" rtlCol="0">
            <a:spAutoFit/>
          </a:bodyPr>
          <a:lstStyle/>
          <a:p>
            <a:pPr marL="398145">
              <a:lnSpc>
                <a:spcPct val="100000"/>
              </a:lnSpc>
              <a:spcBef>
                <a:spcPts val="100"/>
              </a:spcBef>
              <a:tabLst>
                <a:tab pos="1618615" algn="l"/>
                <a:tab pos="8170545" algn="l"/>
              </a:tabLst>
            </a:pPr>
            <a:r>
              <a:rPr sz="2000" u="sng" dirty="0">
                <a:solidFill>
                  <a:srgbClr val="FF0000"/>
                </a:solidFill>
                <a:uFill>
                  <a:solidFill>
                    <a:srgbClr val="9B2D1F"/>
                  </a:solidFill>
                </a:uFill>
                <a:latin typeface="Times New Roman"/>
                <a:cs typeface="Times New Roman"/>
              </a:rPr>
              <a:t> 	</a:t>
            </a:r>
            <a:r>
              <a:rPr sz="2000" b="1" u="sng" spc="-5" dirty="0">
                <a:solidFill>
                  <a:srgbClr val="FF0000"/>
                </a:solidFill>
                <a:uFill>
                  <a:solidFill>
                    <a:srgbClr val="9B2D1F"/>
                  </a:solidFill>
                </a:uFill>
                <a:latin typeface="Arial"/>
                <a:cs typeface="Arial"/>
              </a:rPr>
              <a:t>phép có nơi dành riêng cho người hút thuốc</a:t>
            </a:r>
            <a:r>
              <a:rPr sz="2000" b="1" u="sng" spc="-55" dirty="0">
                <a:solidFill>
                  <a:srgbClr val="FF0000"/>
                </a:solidFill>
                <a:uFill>
                  <a:solidFill>
                    <a:srgbClr val="9B2D1F"/>
                  </a:solidFill>
                </a:uFill>
                <a:latin typeface="Arial"/>
                <a:cs typeface="Arial"/>
              </a:rPr>
              <a:t> </a:t>
            </a:r>
            <a:r>
              <a:rPr sz="2000" b="1" u="sng" spc="-5" dirty="0">
                <a:solidFill>
                  <a:srgbClr val="FF0000"/>
                </a:solidFill>
                <a:uFill>
                  <a:solidFill>
                    <a:srgbClr val="9B2D1F"/>
                  </a:solidFill>
                </a:uFill>
                <a:latin typeface="Arial"/>
                <a:cs typeface="Arial"/>
              </a:rPr>
              <a:t>lá	</a:t>
            </a:r>
            <a:endParaRPr sz="2000">
              <a:latin typeface="Arial"/>
              <a:cs typeface="Arial"/>
            </a:endParaRPr>
          </a:p>
          <a:p>
            <a:pPr marL="301625" marR="108585" indent="-289560">
              <a:lnSpc>
                <a:spcPct val="108700"/>
              </a:lnSpc>
              <a:spcBef>
                <a:spcPts val="1575"/>
              </a:spcBef>
            </a:pPr>
            <a:r>
              <a:rPr sz="2300" spc="25" dirty="0">
                <a:latin typeface="Arial"/>
                <a:cs typeface="Arial"/>
              </a:rPr>
              <a:t>2. </a:t>
            </a:r>
            <a:r>
              <a:rPr sz="2300" spc="35" dirty="0">
                <a:latin typeface="Arial"/>
                <a:cs typeface="Arial"/>
              </a:rPr>
              <a:t>Nơi </a:t>
            </a:r>
            <a:r>
              <a:rPr sz="2300" spc="40" dirty="0">
                <a:latin typeface="Arial"/>
                <a:cs typeface="Arial"/>
              </a:rPr>
              <a:t>dành riêng </a:t>
            </a:r>
            <a:r>
              <a:rPr sz="2300" spc="35" dirty="0">
                <a:latin typeface="Arial"/>
                <a:cs typeface="Arial"/>
              </a:rPr>
              <a:t>cho </a:t>
            </a:r>
            <a:r>
              <a:rPr sz="2300" spc="40" dirty="0">
                <a:latin typeface="Arial"/>
                <a:cs typeface="Arial"/>
              </a:rPr>
              <a:t>người </a:t>
            </a:r>
            <a:r>
              <a:rPr sz="2300" spc="35" dirty="0">
                <a:latin typeface="Arial"/>
                <a:cs typeface="Arial"/>
              </a:rPr>
              <a:t>hút </a:t>
            </a:r>
            <a:r>
              <a:rPr sz="2300" spc="40" dirty="0">
                <a:latin typeface="Arial"/>
                <a:cs typeface="Arial"/>
              </a:rPr>
              <a:t>thuốc </a:t>
            </a:r>
            <a:r>
              <a:rPr sz="2300" spc="25" dirty="0">
                <a:latin typeface="Arial"/>
                <a:cs typeface="Arial"/>
              </a:rPr>
              <a:t>lá </a:t>
            </a:r>
            <a:r>
              <a:rPr sz="2300" spc="40" dirty="0">
                <a:latin typeface="Arial"/>
                <a:cs typeface="Arial"/>
              </a:rPr>
              <a:t>phải </a:t>
            </a:r>
            <a:r>
              <a:rPr sz="2300" spc="35" dirty="0">
                <a:latin typeface="Arial"/>
                <a:cs typeface="Arial"/>
              </a:rPr>
              <a:t>bảo đảm </a:t>
            </a:r>
            <a:r>
              <a:rPr sz="2300" spc="55" dirty="0">
                <a:latin typeface="Arial"/>
                <a:cs typeface="Arial"/>
              </a:rPr>
              <a:t>các  </a:t>
            </a:r>
            <a:r>
              <a:rPr sz="2300" dirty="0">
                <a:latin typeface="Arial"/>
                <a:cs typeface="Arial"/>
              </a:rPr>
              <a:t>điều kiện sau</a:t>
            </a:r>
            <a:r>
              <a:rPr sz="2300" spc="-5" dirty="0">
                <a:latin typeface="Arial"/>
                <a:cs typeface="Arial"/>
              </a:rPr>
              <a:t> </a:t>
            </a:r>
            <a:r>
              <a:rPr sz="2300" dirty="0">
                <a:latin typeface="Arial"/>
                <a:cs typeface="Arial"/>
              </a:rPr>
              <a:t>đây:</a:t>
            </a:r>
            <a:endParaRPr sz="2300">
              <a:latin typeface="Arial"/>
              <a:cs typeface="Arial"/>
            </a:endParaRPr>
          </a:p>
          <a:p>
            <a:pPr marL="301625" marR="100965" indent="-289560">
              <a:lnSpc>
                <a:spcPct val="108700"/>
              </a:lnSpc>
              <a:spcBef>
                <a:spcPts val="405"/>
              </a:spcBef>
              <a:buAutoNum type="alphaLcParenR"/>
              <a:tabLst>
                <a:tab pos="395605" algn="l"/>
              </a:tabLst>
            </a:pPr>
            <a:r>
              <a:rPr sz="2300" spc="50" dirty="0">
                <a:latin typeface="Arial"/>
                <a:cs typeface="Arial"/>
              </a:rPr>
              <a:t>Có </a:t>
            </a:r>
            <a:r>
              <a:rPr sz="2300" spc="80" dirty="0">
                <a:latin typeface="Arial"/>
                <a:cs typeface="Arial"/>
              </a:rPr>
              <a:t>phòng </a:t>
            </a:r>
            <a:r>
              <a:rPr sz="2300" spc="55" dirty="0">
                <a:latin typeface="Arial"/>
                <a:cs typeface="Arial"/>
              </a:rPr>
              <a:t>và </a:t>
            </a:r>
            <a:r>
              <a:rPr sz="2300" spc="50" dirty="0">
                <a:latin typeface="Arial"/>
                <a:cs typeface="Arial"/>
              </a:rPr>
              <a:t>hệ </a:t>
            </a:r>
            <a:r>
              <a:rPr sz="2300" spc="85" dirty="0">
                <a:latin typeface="Arial"/>
                <a:cs typeface="Arial"/>
              </a:rPr>
              <a:t>thống thông </a:t>
            </a:r>
            <a:r>
              <a:rPr sz="2300" spc="70" dirty="0">
                <a:latin typeface="Arial"/>
                <a:cs typeface="Arial"/>
              </a:rPr>
              <a:t>khí </a:t>
            </a:r>
            <a:r>
              <a:rPr sz="2300" spc="80" dirty="0">
                <a:latin typeface="Arial"/>
                <a:cs typeface="Arial"/>
              </a:rPr>
              <a:t>tách </a:t>
            </a:r>
            <a:r>
              <a:rPr sz="2300" spc="75" dirty="0">
                <a:latin typeface="Arial"/>
                <a:cs typeface="Arial"/>
              </a:rPr>
              <a:t>biệt </a:t>
            </a:r>
            <a:r>
              <a:rPr sz="2300" spc="70" dirty="0">
                <a:latin typeface="Arial"/>
                <a:cs typeface="Arial"/>
              </a:rPr>
              <a:t>với khu </a:t>
            </a:r>
            <a:r>
              <a:rPr sz="2300" spc="110" dirty="0">
                <a:latin typeface="Arial"/>
                <a:cs typeface="Arial"/>
              </a:rPr>
              <a:t>vực </a:t>
            </a:r>
            <a:r>
              <a:rPr sz="2300" spc="855" dirty="0">
                <a:latin typeface="Arial"/>
                <a:cs typeface="Arial"/>
              </a:rPr>
              <a:t> </a:t>
            </a:r>
            <a:r>
              <a:rPr sz="2300" dirty="0">
                <a:latin typeface="Arial"/>
                <a:cs typeface="Arial"/>
              </a:rPr>
              <a:t>không hút thuốc</a:t>
            </a:r>
            <a:r>
              <a:rPr sz="2300" spc="-5" dirty="0">
                <a:latin typeface="Arial"/>
                <a:cs typeface="Arial"/>
              </a:rPr>
              <a:t> </a:t>
            </a:r>
            <a:r>
              <a:rPr sz="2300" dirty="0">
                <a:latin typeface="Arial"/>
                <a:cs typeface="Arial"/>
              </a:rPr>
              <a:t>lá;</a:t>
            </a:r>
            <a:endParaRPr sz="2300">
              <a:latin typeface="Arial"/>
              <a:cs typeface="Arial"/>
            </a:endParaRPr>
          </a:p>
          <a:p>
            <a:pPr marL="301625" marR="120650" indent="-289560">
              <a:lnSpc>
                <a:spcPct val="108700"/>
              </a:lnSpc>
              <a:spcBef>
                <a:spcPts val="395"/>
              </a:spcBef>
              <a:buFont typeface="Arial"/>
              <a:buAutoNum type="alphaLcParenR"/>
              <a:tabLst>
                <a:tab pos="353695" algn="l"/>
              </a:tabLst>
            </a:pPr>
            <a:r>
              <a:rPr dirty="0"/>
              <a:t>	</a:t>
            </a:r>
            <a:r>
              <a:rPr sz="2300" spc="-5" dirty="0">
                <a:latin typeface="Arial"/>
                <a:cs typeface="Arial"/>
              </a:rPr>
              <a:t>Có dụng </a:t>
            </a:r>
            <a:r>
              <a:rPr sz="2300" dirty="0">
                <a:latin typeface="Arial"/>
                <a:cs typeface="Arial"/>
              </a:rPr>
              <a:t>cụ chứa các mẩu, tàn thuốc </a:t>
            </a:r>
            <a:r>
              <a:rPr sz="2300" spc="-5" dirty="0">
                <a:latin typeface="Arial"/>
                <a:cs typeface="Arial"/>
              </a:rPr>
              <a:t>lá; </a:t>
            </a:r>
            <a:r>
              <a:rPr sz="2300" dirty="0">
                <a:latin typeface="Arial"/>
                <a:cs typeface="Arial"/>
              </a:rPr>
              <a:t>có </a:t>
            </a:r>
            <a:r>
              <a:rPr sz="2300" spc="-5" dirty="0">
                <a:latin typeface="Arial"/>
                <a:cs typeface="Arial"/>
              </a:rPr>
              <a:t>biển báo </a:t>
            </a:r>
            <a:r>
              <a:rPr sz="2300" dirty="0">
                <a:latin typeface="Arial"/>
                <a:cs typeface="Arial"/>
              </a:rPr>
              <a:t>tại các  vị trí phù hợp, dễ quan</a:t>
            </a:r>
            <a:r>
              <a:rPr sz="2300" spc="-15" dirty="0">
                <a:latin typeface="Arial"/>
                <a:cs typeface="Arial"/>
              </a:rPr>
              <a:t> </a:t>
            </a:r>
            <a:r>
              <a:rPr sz="2300" dirty="0">
                <a:latin typeface="Arial"/>
                <a:cs typeface="Arial"/>
              </a:rPr>
              <a:t>sát;</a:t>
            </a:r>
            <a:endParaRPr sz="2300">
              <a:latin typeface="Arial"/>
              <a:cs typeface="Arial"/>
            </a:endParaRPr>
          </a:p>
          <a:p>
            <a:pPr marL="337185" indent="-325120">
              <a:lnSpc>
                <a:spcPct val="100000"/>
              </a:lnSpc>
              <a:spcBef>
                <a:spcPts val="640"/>
              </a:spcBef>
              <a:buAutoNum type="alphaLcParenR"/>
              <a:tabLst>
                <a:tab pos="337820" algn="l"/>
              </a:tabLst>
            </a:pPr>
            <a:r>
              <a:rPr sz="2300" spc="-5" dirty="0">
                <a:latin typeface="Arial"/>
                <a:cs typeface="Arial"/>
              </a:rPr>
              <a:t>Có </a:t>
            </a:r>
            <a:r>
              <a:rPr sz="2300" dirty="0">
                <a:latin typeface="Arial"/>
                <a:cs typeface="Arial"/>
              </a:rPr>
              <a:t>thiết </a:t>
            </a:r>
            <a:r>
              <a:rPr sz="2300" spc="-5" dirty="0">
                <a:latin typeface="Arial"/>
                <a:cs typeface="Arial"/>
              </a:rPr>
              <a:t>bị phòng </a:t>
            </a:r>
            <a:r>
              <a:rPr sz="2300" spc="-35" dirty="0">
                <a:latin typeface="Arial"/>
                <a:cs typeface="Arial"/>
              </a:rPr>
              <a:t>cháy, </a:t>
            </a:r>
            <a:r>
              <a:rPr sz="2300" dirty="0">
                <a:latin typeface="Arial"/>
                <a:cs typeface="Arial"/>
              </a:rPr>
              <a:t>chữa</a:t>
            </a:r>
            <a:r>
              <a:rPr sz="2300" spc="35" dirty="0">
                <a:latin typeface="Arial"/>
                <a:cs typeface="Arial"/>
              </a:rPr>
              <a:t> </a:t>
            </a:r>
            <a:r>
              <a:rPr sz="2300" spc="-35" dirty="0">
                <a:latin typeface="Arial"/>
                <a:cs typeface="Arial"/>
              </a:rPr>
              <a:t>cháy.</a:t>
            </a:r>
            <a:endParaRPr sz="2300">
              <a:latin typeface="Arial"/>
              <a:cs typeface="Arial"/>
            </a:endParaRPr>
          </a:p>
        </p:txBody>
      </p:sp>
      <p:grpSp>
        <p:nvGrpSpPr>
          <p:cNvPr id="8" name="object 8"/>
          <p:cNvGrpSpPr/>
          <p:nvPr/>
        </p:nvGrpSpPr>
        <p:grpSpPr>
          <a:xfrm>
            <a:off x="1534553" y="4543044"/>
            <a:ext cx="7620000" cy="2590800"/>
            <a:chOff x="1534553" y="4543044"/>
            <a:chExt cx="7620000" cy="2590800"/>
          </a:xfrm>
        </p:grpSpPr>
        <p:sp>
          <p:nvSpPr>
            <p:cNvPr id="9" name="object 9"/>
            <p:cNvSpPr/>
            <p:nvPr/>
          </p:nvSpPr>
          <p:spPr>
            <a:xfrm>
              <a:off x="4963553" y="4543044"/>
              <a:ext cx="4191000" cy="2590800"/>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1534553" y="4924044"/>
              <a:ext cx="2735326" cy="2138172"/>
            </a:xfrm>
            <a:prstGeom prst="rect">
              <a:avLst/>
            </a:prstGeom>
            <a:blipFill>
              <a:blip r:embed="rId5" cstate="print"/>
              <a:stretch>
                <a:fillRect/>
              </a:stretch>
            </a:blipFill>
          </p:spPr>
          <p:txBody>
            <a:bodyPr wrap="square" lIns="0" tIns="0" rIns="0" bIns="0" rtlCol="0"/>
            <a:lstStyle/>
            <a:p>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20160" y="680976"/>
            <a:ext cx="4431665" cy="452120"/>
          </a:xfrm>
          <a:prstGeom prst="rect">
            <a:avLst/>
          </a:prstGeom>
        </p:spPr>
        <p:txBody>
          <a:bodyPr vert="horz" wrap="square" lIns="0" tIns="12700" rIns="0" bIns="0" rtlCol="0">
            <a:spAutoFit/>
          </a:bodyPr>
          <a:lstStyle/>
          <a:p>
            <a:pPr marL="12700">
              <a:lnSpc>
                <a:spcPct val="100000"/>
              </a:lnSpc>
              <a:spcBef>
                <a:spcPts val="100"/>
              </a:spcBef>
            </a:pPr>
            <a:r>
              <a:rPr spc="-5" dirty="0"/>
              <a:t>Địa </a:t>
            </a:r>
            <a:r>
              <a:rPr dirty="0"/>
              <a:t>điểm </a:t>
            </a:r>
            <a:r>
              <a:rPr spc="-5" dirty="0"/>
              <a:t>cấm </a:t>
            </a:r>
            <a:r>
              <a:rPr dirty="0"/>
              <a:t>hút </a:t>
            </a:r>
            <a:r>
              <a:rPr spc="-5" dirty="0"/>
              <a:t>thuốc</a:t>
            </a:r>
            <a:r>
              <a:rPr spc="-90" dirty="0"/>
              <a:t> </a:t>
            </a:r>
            <a:r>
              <a:rPr dirty="0"/>
              <a:t>lá</a:t>
            </a:r>
          </a:p>
        </p:txBody>
      </p:sp>
      <p:grpSp>
        <p:nvGrpSpPr>
          <p:cNvPr id="3" name="object 3"/>
          <p:cNvGrpSpPr/>
          <p:nvPr/>
        </p:nvGrpSpPr>
        <p:grpSpPr>
          <a:xfrm>
            <a:off x="1077353" y="1571243"/>
            <a:ext cx="8474710" cy="5410200"/>
            <a:chOff x="1077353" y="1571243"/>
            <a:chExt cx="8474710" cy="5410200"/>
          </a:xfrm>
        </p:grpSpPr>
        <p:sp>
          <p:nvSpPr>
            <p:cNvPr id="4" name="object 4"/>
            <p:cNvSpPr/>
            <p:nvPr/>
          </p:nvSpPr>
          <p:spPr>
            <a:xfrm>
              <a:off x="1077353" y="4238243"/>
              <a:ext cx="4038600" cy="27432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077353" y="1582673"/>
              <a:ext cx="4038600" cy="242697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573153" y="1571243"/>
              <a:ext cx="3962400" cy="240792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5589155" y="4314444"/>
              <a:ext cx="3962400" cy="2511551"/>
            </a:xfrm>
            <a:prstGeom prst="rect">
              <a:avLst/>
            </a:prstGeom>
            <a:blipFill>
              <a:blip r:embed="rId5" cstate="print"/>
              <a:stretch>
                <a:fillRect/>
              </a:stretch>
            </a:blipFill>
          </p:spPr>
          <p:txBody>
            <a:bodyPr wrap="square" lIns="0" tIns="0" rIns="0" bIns="0" rtlCol="0"/>
            <a:lstStyle/>
            <a:p>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98461" y="391668"/>
            <a:ext cx="9055100" cy="6726555"/>
            <a:chOff x="798461" y="391668"/>
            <a:chExt cx="9055100" cy="6726555"/>
          </a:xfrm>
        </p:grpSpPr>
        <p:sp>
          <p:nvSpPr>
            <p:cNvPr id="3" name="object 3"/>
            <p:cNvSpPr/>
            <p:nvPr/>
          </p:nvSpPr>
          <p:spPr>
            <a:xfrm>
              <a:off x="1001153" y="1876043"/>
              <a:ext cx="4495800" cy="29718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801753" y="1418843"/>
              <a:ext cx="3733800" cy="2895600"/>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p:nvPr/>
        </p:nvSpPr>
        <p:spPr>
          <a:xfrm>
            <a:off x="1377073" y="4304792"/>
            <a:ext cx="8387080" cy="834390"/>
          </a:xfrm>
          <a:prstGeom prst="rect">
            <a:avLst/>
          </a:prstGeom>
        </p:spPr>
        <p:txBody>
          <a:bodyPr vert="horz" wrap="square" lIns="0" tIns="12700" rIns="0" bIns="0" rtlCol="0">
            <a:spAutoFit/>
          </a:bodyPr>
          <a:lstStyle/>
          <a:p>
            <a:pPr marL="4437380">
              <a:lnSpc>
                <a:spcPct val="100000"/>
              </a:lnSpc>
              <a:spcBef>
                <a:spcPts val="100"/>
              </a:spcBef>
            </a:pPr>
            <a:r>
              <a:rPr sz="1800" spc="-5" dirty="0">
                <a:latin typeface="Arial"/>
                <a:cs typeface="Arial"/>
              </a:rPr>
              <a:t>Hành lang các </a:t>
            </a:r>
            <a:r>
              <a:rPr sz="1800" dirty="0">
                <a:latin typeface="Arial"/>
                <a:cs typeface="Arial"/>
              </a:rPr>
              <a:t>tòa </a:t>
            </a:r>
            <a:r>
              <a:rPr sz="1800" spc="-5" dirty="0">
                <a:latin typeface="Arial"/>
                <a:cs typeface="Arial"/>
              </a:rPr>
              <a:t>nhà (cấm hút</a:t>
            </a:r>
            <a:r>
              <a:rPr sz="1800" spc="-80" dirty="0">
                <a:latin typeface="Arial"/>
                <a:cs typeface="Arial"/>
              </a:rPr>
              <a:t> </a:t>
            </a:r>
            <a:r>
              <a:rPr sz="1800" spc="-5" dirty="0">
                <a:latin typeface="Arial"/>
                <a:cs typeface="Arial"/>
              </a:rPr>
              <a:t>thuốc)</a:t>
            </a:r>
            <a:endParaRPr sz="1800">
              <a:latin typeface="Arial"/>
              <a:cs typeface="Arial"/>
            </a:endParaRPr>
          </a:p>
          <a:p>
            <a:pPr>
              <a:lnSpc>
                <a:spcPct val="100000"/>
              </a:lnSpc>
              <a:spcBef>
                <a:spcPts val="30"/>
              </a:spcBef>
            </a:pPr>
            <a:endParaRPr sz="1750">
              <a:latin typeface="Arial"/>
              <a:cs typeface="Arial"/>
            </a:endParaRPr>
          </a:p>
          <a:p>
            <a:pPr marL="12700">
              <a:lnSpc>
                <a:spcPct val="100000"/>
              </a:lnSpc>
            </a:pPr>
            <a:r>
              <a:rPr sz="1800" spc="-5" dirty="0">
                <a:solidFill>
                  <a:srgbClr val="696464"/>
                </a:solidFill>
                <a:latin typeface="Arial"/>
                <a:cs typeface="Arial"/>
              </a:rPr>
              <a:t>Nhà chờ xe bus (cấm hút</a:t>
            </a:r>
            <a:r>
              <a:rPr sz="1800" spc="-10" dirty="0">
                <a:solidFill>
                  <a:srgbClr val="696464"/>
                </a:solidFill>
                <a:latin typeface="Arial"/>
                <a:cs typeface="Arial"/>
              </a:rPr>
              <a:t> </a:t>
            </a:r>
            <a:r>
              <a:rPr sz="1800" spc="-5" dirty="0">
                <a:solidFill>
                  <a:srgbClr val="696464"/>
                </a:solidFill>
                <a:latin typeface="Arial"/>
                <a:cs typeface="Arial"/>
              </a:rPr>
              <a:t>thuốc)</a:t>
            </a:r>
            <a:endParaRPr sz="1800">
              <a:latin typeface="Arial"/>
              <a:cs typeface="Arial"/>
            </a:endParaRPr>
          </a:p>
        </p:txBody>
      </p:sp>
      <p:sp>
        <p:nvSpPr>
          <p:cNvPr id="6" name="object 6"/>
          <p:cNvSpPr/>
          <p:nvPr/>
        </p:nvSpPr>
        <p:spPr>
          <a:xfrm>
            <a:off x="5649353" y="4695444"/>
            <a:ext cx="3905250" cy="2362200"/>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2904108" y="6476491"/>
            <a:ext cx="26670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Nhà hàng (cấm hút</a:t>
            </a:r>
            <a:r>
              <a:rPr sz="1800" spc="-80" dirty="0">
                <a:latin typeface="Arial"/>
                <a:cs typeface="Arial"/>
              </a:rPr>
              <a:t> </a:t>
            </a:r>
            <a:r>
              <a:rPr sz="1800" spc="-5" dirty="0">
                <a:latin typeface="Arial"/>
                <a:cs typeface="Arial"/>
              </a:rPr>
              <a:t>thuốc)</a:t>
            </a:r>
            <a:endParaRPr sz="1800">
              <a:latin typeface="Arial"/>
              <a:cs typeface="Arial"/>
            </a:endParaRPr>
          </a:p>
        </p:txBody>
      </p:sp>
      <p:sp>
        <p:nvSpPr>
          <p:cNvPr id="8" name="object 8"/>
          <p:cNvSpPr txBox="1">
            <a:spLocks noGrp="1"/>
          </p:cNvSpPr>
          <p:nvPr>
            <p:ph type="title"/>
          </p:nvPr>
        </p:nvSpPr>
        <p:spPr>
          <a:xfrm>
            <a:off x="3320160" y="680976"/>
            <a:ext cx="4431665" cy="452120"/>
          </a:xfrm>
          <a:prstGeom prst="rect">
            <a:avLst/>
          </a:prstGeom>
        </p:spPr>
        <p:txBody>
          <a:bodyPr vert="horz" wrap="square" lIns="0" tIns="12700" rIns="0" bIns="0" rtlCol="0">
            <a:spAutoFit/>
          </a:bodyPr>
          <a:lstStyle/>
          <a:p>
            <a:pPr marL="12700">
              <a:lnSpc>
                <a:spcPct val="100000"/>
              </a:lnSpc>
              <a:spcBef>
                <a:spcPts val="100"/>
              </a:spcBef>
            </a:pPr>
            <a:r>
              <a:rPr spc="-5" dirty="0"/>
              <a:t>Địa </a:t>
            </a:r>
            <a:r>
              <a:rPr dirty="0"/>
              <a:t>điểm </a:t>
            </a:r>
            <a:r>
              <a:rPr spc="-5" dirty="0"/>
              <a:t>cấm </a:t>
            </a:r>
            <a:r>
              <a:rPr dirty="0"/>
              <a:t>hút </a:t>
            </a:r>
            <a:r>
              <a:rPr spc="-5" dirty="0"/>
              <a:t>thuốc</a:t>
            </a:r>
            <a:r>
              <a:rPr spc="-90" dirty="0"/>
              <a:t> </a:t>
            </a:r>
            <a:r>
              <a:rPr dirty="0"/>
              <a:t>lá</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20160" y="680976"/>
            <a:ext cx="4431665" cy="452120"/>
          </a:xfrm>
          <a:prstGeom prst="rect">
            <a:avLst/>
          </a:prstGeom>
        </p:spPr>
        <p:txBody>
          <a:bodyPr vert="horz" wrap="square" lIns="0" tIns="12700" rIns="0" bIns="0" rtlCol="0">
            <a:spAutoFit/>
          </a:bodyPr>
          <a:lstStyle/>
          <a:p>
            <a:pPr marL="12700">
              <a:lnSpc>
                <a:spcPct val="100000"/>
              </a:lnSpc>
              <a:spcBef>
                <a:spcPts val="100"/>
              </a:spcBef>
            </a:pPr>
            <a:r>
              <a:rPr spc="-5" dirty="0"/>
              <a:t>Địa </a:t>
            </a:r>
            <a:r>
              <a:rPr dirty="0"/>
              <a:t>điểm </a:t>
            </a:r>
            <a:r>
              <a:rPr spc="-5" dirty="0"/>
              <a:t>cấm </a:t>
            </a:r>
            <a:r>
              <a:rPr dirty="0"/>
              <a:t>hút </a:t>
            </a:r>
            <a:r>
              <a:rPr spc="-5" dirty="0"/>
              <a:t>thuốc</a:t>
            </a:r>
            <a:r>
              <a:rPr spc="-90" dirty="0"/>
              <a:t> </a:t>
            </a:r>
            <a:r>
              <a:rPr dirty="0"/>
              <a:t>lá</a:t>
            </a:r>
          </a:p>
        </p:txBody>
      </p:sp>
      <p:grpSp>
        <p:nvGrpSpPr>
          <p:cNvPr id="3" name="object 3"/>
          <p:cNvGrpSpPr/>
          <p:nvPr/>
        </p:nvGrpSpPr>
        <p:grpSpPr>
          <a:xfrm>
            <a:off x="1001153" y="1418844"/>
            <a:ext cx="8763000" cy="5562600"/>
            <a:chOff x="1001153" y="1418844"/>
            <a:chExt cx="8763000" cy="5562600"/>
          </a:xfrm>
        </p:grpSpPr>
        <p:sp>
          <p:nvSpPr>
            <p:cNvPr id="4" name="object 4"/>
            <p:cNvSpPr/>
            <p:nvPr/>
          </p:nvSpPr>
          <p:spPr>
            <a:xfrm>
              <a:off x="5477903" y="1418844"/>
              <a:ext cx="4286250" cy="27432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496953" y="4162044"/>
              <a:ext cx="4267200" cy="277215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001153" y="1418844"/>
              <a:ext cx="4267200" cy="5562600"/>
            </a:xfrm>
            <a:prstGeom prst="rect">
              <a:avLst/>
            </a:prstGeom>
            <a:blipFill>
              <a:blip r:embed="rId4" cstate="print"/>
              <a:stretch>
                <a:fillRect/>
              </a:stretch>
            </a:blipFill>
          </p:spPr>
          <p:txBody>
            <a:bodyPr wrap="square" lIns="0" tIns="0" rIns="0" bIns="0" rtlCol="0"/>
            <a:lstStyle/>
            <a:p>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60347" y="693930"/>
            <a:ext cx="7550784" cy="452120"/>
          </a:xfrm>
          <a:prstGeom prst="rect">
            <a:avLst/>
          </a:prstGeom>
        </p:spPr>
        <p:txBody>
          <a:bodyPr vert="horz" wrap="square" lIns="0" tIns="12700" rIns="0" bIns="0" rtlCol="0">
            <a:spAutoFit/>
          </a:bodyPr>
          <a:lstStyle/>
          <a:p>
            <a:pPr marL="12700">
              <a:lnSpc>
                <a:spcPct val="100000"/>
              </a:lnSpc>
              <a:spcBef>
                <a:spcPts val="100"/>
              </a:spcBef>
            </a:pPr>
            <a:r>
              <a:rPr spc="-5" dirty="0"/>
              <a:t>Điều 13. </a:t>
            </a:r>
            <a:r>
              <a:rPr spc="-35" dirty="0"/>
              <a:t>Trách </a:t>
            </a:r>
            <a:r>
              <a:rPr dirty="0"/>
              <a:t>nhiệm </a:t>
            </a:r>
            <a:r>
              <a:rPr spc="-5" dirty="0"/>
              <a:t>của </a:t>
            </a:r>
            <a:r>
              <a:rPr dirty="0"/>
              <a:t>người hút thuốc</a:t>
            </a:r>
            <a:r>
              <a:rPr spc="-55" dirty="0"/>
              <a:t> </a:t>
            </a:r>
            <a:r>
              <a:rPr dirty="0"/>
              <a:t>lá</a:t>
            </a:r>
          </a:p>
        </p:txBody>
      </p:sp>
      <p:grpSp>
        <p:nvGrpSpPr>
          <p:cNvPr id="3" name="object 3"/>
          <p:cNvGrpSpPr/>
          <p:nvPr/>
        </p:nvGrpSpPr>
        <p:grpSpPr>
          <a:xfrm>
            <a:off x="1188605" y="1983486"/>
            <a:ext cx="130810" cy="2562860"/>
            <a:chOff x="1188605" y="1983486"/>
            <a:chExt cx="130810" cy="2562860"/>
          </a:xfrm>
        </p:grpSpPr>
        <p:sp>
          <p:nvSpPr>
            <p:cNvPr id="4" name="object 4"/>
            <p:cNvSpPr/>
            <p:nvPr/>
          </p:nvSpPr>
          <p:spPr>
            <a:xfrm>
              <a:off x="1188605" y="1983486"/>
              <a:ext cx="130302" cy="14477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188605" y="3199638"/>
              <a:ext cx="130302" cy="144779"/>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188605" y="4401312"/>
              <a:ext cx="130302" cy="144779"/>
            </a:xfrm>
            <a:prstGeom prst="rect">
              <a:avLst/>
            </a:prstGeom>
            <a:blipFill>
              <a:blip r:embed="rId2" cstate="print"/>
              <a:stretch>
                <a:fillRect/>
              </a:stretch>
            </a:blipFill>
          </p:spPr>
          <p:txBody>
            <a:bodyPr wrap="square" lIns="0" tIns="0" rIns="0" bIns="0" rtlCol="0"/>
            <a:lstStyle/>
            <a:p>
              <a:endParaRPr/>
            </a:p>
          </p:txBody>
        </p:sp>
      </p:grpSp>
      <p:sp>
        <p:nvSpPr>
          <p:cNvPr id="7" name="object 7"/>
          <p:cNvSpPr txBox="1"/>
          <p:nvPr/>
        </p:nvSpPr>
        <p:spPr>
          <a:xfrm>
            <a:off x="1445641" y="1718309"/>
            <a:ext cx="8093709" cy="3423920"/>
          </a:xfrm>
          <a:prstGeom prst="rect">
            <a:avLst/>
          </a:prstGeom>
        </p:spPr>
        <p:txBody>
          <a:bodyPr vert="horz" wrap="square" lIns="0" tIns="12700" rIns="0" bIns="0" rtlCol="0">
            <a:spAutoFit/>
          </a:bodyPr>
          <a:lstStyle/>
          <a:p>
            <a:pPr marL="12700" marR="10160">
              <a:lnSpc>
                <a:spcPct val="139800"/>
              </a:lnSpc>
              <a:spcBef>
                <a:spcPts val="100"/>
              </a:spcBef>
              <a:buAutoNum type="arabicPeriod"/>
              <a:tabLst>
                <a:tab pos="349250" algn="l"/>
              </a:tabLst>
            </a:pPr>
            <a:r>
              <a:rPr sz="2300" spc="20" dirty="0">
                <a:latin typeface="Arial"/>
                <a:cs typeface="Arial"/>
              </a:rPr>
              <a:t>Không hút thuốc </a:t>
            </a:r>
            <a:r>
              <a:rPr sz="2300" spc="15" dirty="0">
                <a:latin typeface="Arial"/>
                <a:cs typeface="Arial"/>
              </a:rPr>
              <a:t>lá </a:t>
            </a:r>
            <a:r>
              <a:rPr sz="2300" spc="20" dirty="0">
                <a:latin typeface="Arial"/>
                <a:cs typeface="Arial"/>
              </a:rPr>
              <a:t>tại địa điểm </a:t>
            </a:r>
            <a:r>
              <a:rPr sz="2300" spc="15" dirty="0">
                <a:latin typeface="Arial"/>
                <a:cs typeface="Arial"/>
              </a:rPr>
              <a:t>có </a:t>
            </a:r>
            <a:r>
              <a:rPr sz="2300" spc="20" dirty="0">
                <a:latin typeface="Arial"/>
                <a:cs typeface="Arial"/>
              </a:rPr>
              <a:t>quy định cấm hút </a:t>
            </a:r>
            <a:r>
              <a:rPr sz="2300" spc="25" dirty="0">
                <a:latin typeface="Arial"/>
                <a:cs typeface="Arial"/>
              </a:rPr>
              <a:t>thuốc  </a:t>
            </a:r>
            <a:r>
              <a:rPr sz="2300" spc="-5" dirty="0">
                <a:latin typeface="Arial"/>
                <a:cs typeface="Arial"/>
              </a:rPr>
              <a:t>lá.</a:t>
            </a:r>
            <a:endParaRPr sz="2300">
              <a:latin typeface="Arial"/>
              <a:cs typeface="Arial"/>
            </a:endParaRPr>
          </a:p>
          <a:p>
            <a:pPr marL="12700" marR="5080">
              <a:lnSpc>
                <a:spcPct val="139800"/>
              </a:lnSpc>
              <a:spcBef>
                <a:spcPts val="1805"/>
              </a:spcBef>
              <a:buAutoNum type="arabicPeriod"/>
              <a:tabLst>
                <a:tab pos="354965" algn="l"/>
              </a:tabLst>
            </a:pPr>
            <a:r>
              <a:rPr sz="2300" spc="35" dirty="0">
                <a:latin typeface="Arial"/>
                <a:cs typeface="Arial"/>
              </a:rPr>
              <a:t>Không </a:t>
            </a:r>
            <a:r>
              <a:rPr sz="2300" spc="30" dirty="0">
                <a:latin typeface="Arial"/>
                <a:cs typeface="Arial"/>
              </a:rPr>
              <a:t>hút </a:t>
            </a:r>
            <a:r>
              <a:rPr sz="2300" spc="35" dirty="0">
                <a:latin typeface="Arial"/>
                <a:cs typeface="Arial"/>
              </a:rPr>
              <a:t>thuốc </a:t>
            </a:r>
            <a:r>
              <a:rPr sz="2300" spc="20" dirty="0">
                <a:latin typeface="Arial"/>
                <a:cs typeface="Arial"/>
              </a:rPr>
              <a:t>lá </a:t>
            </a:r>
            <a:r>
              <a:rPr sz="2300" spc="35" dirty="0">
                <a:latin typeface="Arial"/>
                <a:cs typeface="Arial"/>
              </a:rPr>
              <a:t>trong </a:t>
            </a:r>
            <a:r>
              <a:rPr sz="2300" spc="30" dirty="0">
                <a:latin typeface="Arial"/>
                <a:cs typeface="Arial"/>
              </a:rPr>
              <a:t>nhà khi </a:t>
            </a:r>
            <a:r>
              <a:rPr sz="2300" spc="20" dirty="0">
                <a:latin typeface="Arial"/>
                <a:cs typeface="Arial"/>
              </a:rPr>
              <a:t>có </a:t>
            </a:r>
            <a:r>
              <a:rPr sz="2300" spc="30" dirty="0">
                <a:latin typeface="Arial"/>
                <a:cs typeface="Arial"/>
              </a:rPr>
              <a:t>trẻ em, phụ </a:t>
            </a:r>
            <a:r>
              <a:rPr sz="2300" spc="20" dirty="0">
                <a:latin typeface="Arial"/>
                <a:cs typeface="Arial"/>
              </a:rPr>
              <a:t>nữ </a:t>
            </a:r>
            <a:r>
              <a:rPr sz="2300" spc="45" dirty="0">
                <a:latin typeface="Arial"/>
                <a:cs typeface="Arial"/>
              </a:rPr>
              <a:t>mang  </a:t>
            </a:r>
            <a:r>
              <a:rPr sz="2300" dirty="0">
                <a:latin typeface="Arial"/>
                <a:cs typeface="Arial"/>
              </a:rPr>
              <a:t>thai, người bệnh, người cao</a:t>
            </a:r>
            <a:r>
              <a:rPr sz="2300" spc="-10" dirty="0">
                <a:latin typeface="Arial"/>
                <a:cs typeface="Arial"/>
              </a:rPr>
              <a:t> </a:t>
            </a:r>
            <a:r>
              <a:rPr sz="2300" dirty="0">
                <a:latin typeface="Arial"/>
                <a:cs typeface="Arial"/>
              </a:rPr>
              <a:t>tuổi.</a:t>
            </a:r>
            <a:endParaRPr sz="2300">
              <a:latin typeface="Arial"/>
              <a:cs typeface="Arial"/>
            </a:endParaRPr>
          </a:p>
          <a:p>
            <a:pPr marL="12700" marR="6985">
              <a:lnSpc>
                <a:spcPct val="140000"/>
              </a:lnSpc>
              <a:spcBef>
                <a:spcPts val="1795"/>
              </a:spcBef>
              <a:buAutoNum type="arabicPeriod"/>
              <a:tabLst>
                <a:tab pos="344805" algn="l"/>
              </a:tabLst>
            </a:pPr>
            <a:r>
              <a:rPr sz="2300" spc="10" dirty="0">
                <a:latin typeface="Arial"/>
                <a:cs typeface="Arial"/>
              </a:rPr>
              <a:t>Giữ </a:t>
            </a:r>
            <a:r>
              <a:rPr sz="2300" spc="5" dirty="0">
                <a:latin typeface="Arial"/>
                <a:cs typeface="Arial"/>
              </a:rPr>
              <a:t>vệ </a:t>
            </a:r>
            <a:r>
              <a:rPr sz="2300" spc="10" dirty="0">
                <a:latin typeface="Arial"/>
                <a:cs typeface="Arial"/>
              </a:rPr>
              <a:t>sinh chung, </a:t>
            </a:r>
            <a:r>
              <a:rPr sz="2300" spc="5" dirty="0">
                <a:latin typeface="Arial"/>
                <a:cs typeface="Arial"/>
              </a:rPr>
              <a:t>bỏ </a:t>
            </a:r>
            <a:r>
              <a:rPr sz="2300" spc="10" dirty="0">
                <a:latin typeface="Arial"/>
                <a:cs typeface="Arial"/>
              </a:rPr>
              <a:t>tàn, mẩu thuốc </a:t>
            </a:r>
            <a:r>
              <a:rPr sz="2300" spc="5" dirty="0">
                <a:latin typeface="Arial"/>
                <a:cs typeface="Arial"/>
              </a:rPr>
              <a:t>lá </a:t>
            </a:r>
            <a:r>
              <a:rPr sz="2300" spc="10" dirty="0">
                <a:latin typeface="Arial"/>
                <a:cs typeface="Arial"/>
              </a:rPr>
              <a:t>đúng nơi quy </a:t>
            </a:r>
            <a:r>
              <a:rPr sz="2300" spc="15" dirty="0">
                <a:latin typeface="Arial"/>
                <a:cs typeface="Arial"/>
              </a:rPr>
              <a:t>định  </a:t>
            </a:r>
            <a:r>
              <a:rPr sz="2300" dirty="0">
                <a:latin typeface="Arial"/>
                <a:cs typeface="Arial"/>
              </a:rPr>
              <a:t>khi hút thuốc </a:t>
            </a:r>
            <a:r>
              <a:rPr sz="2300" spc="-5" dirty="0">
                <a:latin typeface="Arial"/>
                <a:cs typeface="Arial"/>
              </a:rPr>
              <a:t>lá </a:t>
            </a:r>
            <a:r>
              <a:rPr sz="2300" dirty="0">
                <a:latin typeface="Arial"/>
                <a:cs typeface="Arial"/>
              </a:rPr>
              <a:t>tại những địa điểm được phép hút thuốc</a:t>
            </a:r>
            <a:r>
              <a:rPr sz="2300" spc="-65" dirty="0">
                <a:latin typeface="Arial"/>
                <a:cs typeface="Arial"/>
              </a:rPr>
              <a:t> </a:t>
            </a:r>
            <a:r>
              <a:rPr sz="2300" dirty="0">
                <a:latin typeface="Arial"/>
                <a:cs typeface="Arial"/>
              </a:rPr>
              <a:t>lá.</a:t>
            </a:r>
            <a:endParaRPr sz="23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1798" y="3336799"/>
            <a:ext cx="4127500" cy="513080"/>
          </a:xfrm>
          <a:prstGeom prst="rect">
            <a:avLst/>
          </a:prstGeom>
        </p:spPr>
        <p:txBody>
          <a:bodyPr vert="horz" wrap="square" lIns="0" tIns="12700" rIns="0" bIns="0" rtlCol="0">
            <a:spAutoFit/>
          </a:bodyPr>
          <a:lstStyle/>
          <a:p>
            <a:pPr marL="12700">
              <a:lnSpc>
                <a:spcPct val="100000"/>
              </a:lnSpc>
              <a:spcBef>
                <a:spcPts val="100"/>
              </a:spcBef>
            </a:pPr>
            <a:r>
              <a:rPr sz="3200" dirty="0">
                <a:solidFill>
                  <a:srgbClr val="002060"/>
                </a:solidFill>
                <a:latin typeface="Times New Roman"/>
                <a:cs typeface="Times New Roman"/>
              </a:rPr>
              <a:t>PHẦN </a:t>
            </a:r>
            <a:r>
              <a:rPr sz="3200" spc="-5" dirty="0">
                <a:solidFill>
                  <a:srgbClr val="002060"/>
                </a:solidFill>
                <a:latin typeface="Times New Roman"/>
                <a:cs typeface="Times New Roman"/>
              </a:rPr>
              <a:t>I. </a:t>
            </a:r>
            <a:r>
              <a:rPr sz="3200" dirty="0">
                <a:solidFill>
                  <a:srgbClr val="002060"/>
                </a:solidFill>
                <a:latin typeface="Times New Roman"/>
                <a:cs typeface="Times New Roman"/>
              </a:rPr>
              <a:t>TỔNG</a:t>
            </a:r>
            <a:r>
              <a:rPr sz="3200" spc="-155" dirty="0">
                <a:solidFill>
                  <a:srgbClr val="002060"/>
                </a:solidFill>
                <a:latin typeface="Times New Roman"/>
                <a:cs typeface="Times New Roman"/>
              </a:rPr>
              <a:t> </a:t>
            </a:r>
            <a:r>
              <a:rPr sz="3200" dirty="0">
                <a:solidFill>
                  <a:srgbClr val="002060"/>
                </a:solidFill>
                <a:latin typeface="Times New Roman"/>
                <a:cs typeface="Times New Roman"/>
              </a:rPr>
              <a:t>QUAN</a:t>
            </a:r>
            <a:endParaRPr sz="3200">
              <a:latin typeface="Times New Roman"/>
              <a:cs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98461" y="391668"/>
            <a:ext cx="9055100" cy="6726555"/>
            <a:chOff x="798461" y="391668"/>
            <a:chExt cx="9055100" cy="6726555"/>
          </a:xfrm>
        </p:grpSpPr>
        <p:sp>
          <p:nvSpPr>
            <p:cNvPr id="3" name="object 3"/>
            <p:cNvSpPr/>
            <p:nvPr/>
          </p:nvSpPr>
          <p:spPr>
            <a:xfrm>
              <a:off x="836561" y="422147"/>
              <a:ext cx="9013825" cy="6692900"/>
            </a:xfrm>
            <a:custGeom>
              <a:avLst/>
              <a:gdLst/>
              <a:ahLst/>
              <a:cxnLst/>
              <a:rect l="l" t="t" r="r" b="b"/>
              <a:pathLst>
                <a:path w="9013825" h="6692900">
                  <a:moveTo>
                    <a:pt x="0" y="329946"/>
                  </a:moveTo>
                  <a:lnTo>
                    <a:pt x="3579" y="281212"/>
                  </a:lnTo>
                  <a:lnTo>
                    <a:pt x="13978" y="234691"/>
                  </a:lnTo>
                  <a:lnTo>
                    <a:pt x="30683" y="190895"/>
                  </a:lnTo>
                  <a:lnTo>
                    <a:pt x="53183" y="150333"/>
                  </a:lnTo>
                  <a:lnTo>
                    <a:pt x="80966" y="113520"/>
                  </a:lnTo>
                  <a:lnTo>
                    <a:pt x="113520" y="80966"/>
                  </a:lnTo>
                  <a:lnTo>
                    <a:pt x="150333" y="53183"/>
                  </a:lnTo>
                  <a:lnTo>
                    <a:pt x="190895" y="30683"/>
                  </a:lnTo>
                  <a:lnTo>
                    <a:pt x="234691" y="13978"/>
                  </a:lnTo>
                  <a:lnTo>
                    <a:pt x="281212" y="3579"/>
                  </a:lnTo>
                  <a:lnTo>
                    <a:pt x="329946" y="0"/>
                  </a:lnTo>
                  <a:lnTo>
                    <a:pt x="8683752" y="0"/>
                  </a:lnTo>
                  <a:lnTo>
                    <a:pt x="8732485" y="3579"/>
                  </a:lnTo>
                  <a:lnTo>
                    <a:pt x="8779006" y="13978"/>
                  </a:lnTo>
                  <a:lnTo>
                    <a:pt x="8822802" y="30683"/>
                  </a:lnTo>
                  <a:lnTo>
                    <a:pt x="8863364" y="53183"/>
                  </a:lnTo>
                  <a:lnTo>
                    <a:pt x="8900177" y="80966"/>
                  </a:lnTo>
                  <a:lnTo>
                    <a:pt x="8932731" y="113520"/>
                  </a:lnTo>
                  <a:lnTo>
                    <a:pt x="8960514" y="150333"/>
                  </a:lnTo>
                  <a:lnTo>
                    <a:pt x="8983014" y="190895"/>
                  </a:lnTo>
                  <a:lnTo>
                    <a:pt x="8999719" y="234691"/>
                  </a:lnTo>
                  <a:lnTo>
                    <a:pt x="9010118" y="281212"/>
                  </a:lnTo>
                  <a:lnTo>
                    <a:pt x="9013698" y="329945"/>
                  </a:lnTo>
                  <a:lnTo>
                    <a:pt x="9013698" y="6363461"/>
                  </a:lnTo>
                  <a:lnTo>
                    <a:pt x="9010118" y="6412177"/>
                  </a:lnTo>
                  <a:lnTo>
                    <a:pt x="8999719" y="6458649"/>
                  </a:lnTo>
                  <a:lnTo>
                    <a:pt x="8983014" y="6502373"/>
                  </a:lnTo>
                  <a:lnTo>
                    <a:pt x="8960514" y="6542845"/>
                  </a:lnTo>
                  <a:lnTo>
                    <a:pt x="8932731" y="6579558"/>
                  </a:lnTo>
                  <a:lnTo>
                    <a:pt x="8900177" y="6612009"/>
                  </a:lnTo>
                  <a:lnTo>
                    <a:pt x="8863364" y="6639691"/>
                  </a:lnTo>
                  <a:lnTo>
                    <a:pt x="8822802" y="6662101"/>
                  </a:lnTo>
                  <a:lnTo>
                    <a:pt x="8779006" y="6678734"/>
                  </a:lnTo>
                  <a:lnTo>
                    <a:pt x="8732485" y="6689083"/>
                  </a:lnTo>
                  <a:lnTo>
                    <a:pt x="8683752" y="6692646"/>
                  </a:lnTo>
                  <a:lnTo>
                    <a:pt x="329946" y="6692646"/>
                  </a:lnTo>
                  <a:lnTo>
                    <a:pt x="281212" y="6689083"/>
                  </a:lnTo>
                  <a:lnTo>
                    <a:pt x="234691" y="6678734"/>
                  </a:lnTo>
                  <a:lnTo>
                    <a:pt x="190895" y="6662101"/>
                  </a:lnTo>
                  <a:lnTo>
                    <a:pt x="150333" y="6639691"/>
                  </a:lnTo>
                  <a:lnTo>
                    <a:pt x="113520" y="6612009"/>
                  </a:lnTo>
                  <a:lnTo>
                    <a:pt x="80966" y="6579558"/>
                  </a:lnTo>
                  <a:lnTo>
                    <a:pt x="53183" y="6542845"/>
                  </a:lnTo>
                  <a:lnTo>
                    <a:pt x="30683" y="6502373"/>
                  </a:lnTo>
                  <a:lnTo>
                    <a:pt x="13978" y="6458649"/>
                  </a:lnTo>
                  <a:lnTo>
                    <a:pt x="3579" y="6412177"/>
                  </a:lnTo>
                  <a:lnTo>
                    <a:pt x="0" y="6363462"/>
                  </a:lnTo>
                  <a:lnTo>
                    <a:pt x="0" y="329946"/>
                  </a:lnTo>
                  <a:close/>
                </a:path>
              </a:pathLst>
            </a:custGeom>
            <a:ln w="6350">
              <a:solidFill>
                <a:srgbClr val="000000"/>
              </a:solidFill>
            </a:ln>
          </p:spPr>
          <p:txBody>
            <a:bodyPr wrap="square" lIns="0" tIns="0" rIns="0" bIns="0" rtlCol="0"/>
            <a:lstStyle/>
            <a:p>
              <a:endParaRPr/>
            </a:p>
          </p:txBody>
        </p:sp>
        <p:sp>
          <p:nvSpPr>
            <p:cNvPr id="4" name="object 4"/>
            <p:cNvSpPr/>
            <p:nvPr/>
          </p:nvSpPr>
          <p:spPr>
            <a:xfrm>
              <a:off x="1633613" y="1339596"/>
              <a:ext cx="7801356" cy="7467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98461" y="391668"/>
              <a:ext cx="965453" cy="95097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88605" y="1983485"/>
              <a:ext cx="130302" cy="144779"/>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1617865" y="567181"/>
            <a:ext cx="7797800" cy="756920"/>
          </a:xfrm>
          <a:prstGeom prst="rect">
            <a:avLst/>
          </a:prstGeom>
        </p:spPr>
        <p:txBody>
          <a:bodyPr vert="horz" wrap="square" lIns="0" tIns="12700" rIns="0" bIns="0" rtlCol="0">
            <a:spAutoFit/>
          </a:bodyPr>
          <a:lstStyle/>
          <a:p>
            <a:pPr marL="170815">
              <a:lnSpc>
                <a:spcPct val="100000"/>
              </a:lnSpc>
              <a:spcBef>
                <a:spcPts val="100"/>
              </a:spcBef>
            </a:pPr>
            <a:r>
              <a:rPr sz="2400" spc="-5" dirty="0"/>
              <a:t>Điều 14. </a:t>
            </a:r>
            <a:r>
              <a:rPr sz="2400" dirty="0"/>
              <a:t>Quyền </a:t>
            </a:r>
            <a:r>
              <a:rPr sz="2400" spc="-5" dirty="0"/>
              <a:t>của </a:t>
            </a:r>
            <a:r>
              <a:rPr sz="2400" dirty="0"/>
              <a:t>người đứng đầu, người quản</a:t>
            </a:r>
            <a:r>
              <a:rPr sz="2400" spc="-105" dirty="0"/>
              <a:t> </a:t>
            </a:r>
            <a:r>
              <a:rPr sz="2400" dirty="0"/>
              <a:t>lý</a:t>
            </a:r>
            <a:endParaRPr sz="2400"/>
          </a:p>
          <a:p>
            <a:pPr marL="12700">
              <a:lnSpc>
                <a:spcPct val="100000"/>
              </a:lnSpc>
              <a:tabLst>
                <a:tab pos="2192655" algn="l"/>
                <a:tab pos="7784465" algn="l"/>
              </a:tabLst>
            </a:pPr>
            <a:r>
              <a:rPr sz="2400" b="0" u="sng" dirty="0">
                <a:uFill>
                  <a:solidFill>
                    <a:srgbClr val="9B2D1F"/>
                  </a:solidFill>
                </a:uFill>
                <a:latin typeface="Times New Roman"/>
                <a:cs typeface="Times New Roman"/>
              </a:rPr>
              <a:t> 	</a:t>
            </a:r>
            <a:r>
              <a:rPr sz="2400" u="sng" dirty="0">
                <a:uFill>
                  <a:solidFill>
                    <a:srgbClr val="9B2D1F"/>
                  </a:solidFill>
                </a:uFill>
              </a:rPr>
              <a:t>địa điểm </a:t>
            </a:r>
            <a:r>
              <a:rPr sz="2400" u="sng" spc="-5" dirty="0">
                <a:uFill>
                  <a:solidFill>
                    <a:srgbClr val="9B2D1F"/>
                  </a:solidFill>
                </a:uFill>
              </a:rPr>
              <a:t>cấm </a:t>
            </a:r>
            <a:r>
              <a:rPr sz="2400" u="sng" dirty="0">
                <a:uFill>
                  <a:solidFill>
                    <a:srgbClr val="9B2D1F"/>
                  </a:solidFill>
                </a:uFill>
              </a:rPr>
              <a:t>hút </a:t>
            </a:r>
            <a:r>
              <a:rPr sz="2400" u="sng" spc="-5" dirty="0">
                <a:uFill>
                  <a:solidFill>
                    <a:srgbClr val="9B2D1F"/>
                  </a:solidFill>
                </a:uFill>
              </a:rPr>
              <a:t>thuốc</a:t>
            </a:r>
            <a:r>
              <a:rPr sz="2400" u="sng" spc="-110" dirty="0">
                <a:uFill>
                  <a:solidFill>
                    <a:srgbClr val="9B2D1F"/>
                  </a:solidFill>
                </a:uFill>
              </a:rPr>
              <a:t> </a:t>
            </a:r>
            <a:r>
              <a:rPr sz="2400" u="sng" dirty="0">
                <a:uFill>
                  <a:solidFill>
                    <a:srgbClr val="9B2D1F"/>
                  </a:solidFill>
                </a:uFill>
              </a:rPr>
              <a:t>lá	</a:t>
            </a:r>
            <a:endParaRPr sz="2400">
              <a:latin typeface="Times New Roman"/>
              <a:cs typeface="Times New Roman"/>
            </a:endParaRPr>
          </a:p>
        </p:txBody>
      </p:sp>
      <p:grpSp>
        <p:nvGrpSpPr>
          <p:cNvPr id="8" name="object 8"/>
          <p:cNvGrpSpPr/>
          <p:nvPr/>
        </p:nvGrpSpPr>
        <p:grpSpPr>
          <a:xfrm>
            <a:off x="1188605" y="3691890"/>
            <a:ext cx="130810" cy="1346835"/>
            <a:chOff x="1188605" y="3691890"/>
            <a:chExt cx="130810" cy="1346835"/>
          </a:xfrm>
        </p:grpSpPr>
        <p:sp>
          <p:nvSpPr>
            <p:cNvPr id="9" name="object 9"/>
            <p:cNvSpPr/>
            <p:nvPr/>
          </p:nvSpPr>
          <p:spPr>
            <a:xfrm>
              <a:off x="1188605" y="3691890"/>
              <a:ext cx="130302" cy="144779"/>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1188605" y="4893564"/>
              <a:ext cx="130302" cy="144779"/>
            </a:xfrm>
            <a:prstGeom prst="rect">
              <a:avLst/>
            </a:prstGeom>
            <a:blipFill>
              <a:blip r:embed="rId4" cstate="print"/>
              <a:stretch>
                <a:fillRect/>
              </a:stretch>
            </a:blipFill>
          </p:spPr>
          <p:txBody>
            <a:bodyPr wrap="square" lIns="0" tIns="0" rIns="0" bIns="0" rtlCol="0"/>
            <a:lstStyle/>
            <a:p>
              <a:endParaRPr/>
            </a:p>
          </p:txBody>
        </p:sp>
      </p:grpSp>
      <p:sp>
        <p:nvSpPr>
          <p:cNvPr id="11" name="object 11"/>
          <p:cNvSpPr txBox="1"/>
          <p:nvPr/>
        </p:nvSpPr>
        <p:spPr>
          <a:xfrm>
            <a:off x="1445641" y="1718309"/>
            <a:ext cx="8094345" cy="4404360"/>
          </a:xfrm>
          <a:prstGeom prst="rect">
            <a:avLst/>
          </a:prstGeom>
        </p:spPr>
        <p:txBody>
          <a:bodyPr vert="horz" wrap="square" lIns="0" tIns="12065" rIns="0" bIns="0" rtlCol="0">
            <a:spAutoFit/>
          </a:bodyPr>
          <a:lstStyle/>
          <a:p>
            <a:pPr marL="12700" marR="5080" algn="just">
              <a:lnSpc>
                <a:spcPct val="139900"/>
              </a:lnSpc>
              <a:spcBef>
                <a:spcPts val="95"/>
              </a:spcBef>
            </a:pPr>
            <a:r>
              <a:rPr sz="2300" spc="30" dirty="0">
                <a:latin typeface="Arial"/>
                <a:cs typeface="Arial"/>
              </a:rPr>
              <a:t>Buộc </a:t>
            </a:r>
            <a:r>
              <a:rPr sz="2300" spc="35" dirty="0">
                <a:latin typeface="Arial"/>
                <a:cs typeface="Arial"/>
              </a:rPr>
              <a:t>người </a:t>
            </a:r>
            <a:r>
              <a:rPr sz="2300" spc="20" dirty="0">
                <a:latin typeface="Arial"/>
                <a:cs typeface="Arial"/>
              </a:rPr>
              <a:t>vi </a:t>
            </a:r>
            <a:r>
              <a:rPr sz="2300" spc="30" dirty="0">
                <a:latin typeface="Arial"/>
                <a:cs typeface="Arial"/>
              </a:rPr>
              <a:t>phạm chấm dứt </a:t>
            </a:r>
            <a:r>
              <a:rPr sz="2300" spc="35" dirty="0">
                <a:latin typeface="Arial"/>
                <a:cs typeface="Arial"/>
              </a:rPr>
              <a:t>việc </a:t>
            </a:r>
            <a:r>
              <a:rPr sz="2300" spc="30" dirty="0">
                <a:latin typeface="Arial"/>
                <a:cs typeface="Arial"/>
              </a:rPr>
              <a:t>hút </a:t>
            </a:r>
            <a:r>
              <a:rPr sz="2300" spc="40" dirty="0">
                <a:latin typeface="Arial"/>
                <a:cs typeface="Arial"/>
              </a:rPr>
              <a:t>thuốc </a:t>
            </a:r>
            <a:r>
              <a:rPr sz="2300" spc="20" dirty="0">
                <a:latin typeface="Arial"/>
                <a:cs typeface="Arial"/>
              </a:rPr>
              <a:t>lá </a:t>
            </a:r>
            <a:r>
              <a:rPr sz="2300" spc="30" dirty="0">
                <a:latin typeface="Arial"/>
                <a:cs typeface="Arial"/>
              </a:rPr>
              <a:t>tại địa </a:t>
            </a:r>
            <a:r>
              <a:rPr sz="2300" spc="50" dirty="0">
                <a:latin typeface="Arial"/>
                <a:cs typeface="Arial"/>
              </a:rPr>
              <a:t>điểm  </a:t>
            </a:r>
            <a:r>
              <a:rPr sz="2300" spc="25" dirty="0">
                <a:latin typeface="Arial"/>
                <a:cs typeface="Arial"/>
              </a:rPr>
              <a:t>cấm hút </a:t>
            </a:r>
            <a:r>
              <a:rPr sz="2300" spc="30" dirty="0">
                <a:latin typeface="Arial"/>
                <a:cs typeface="Arial"/>
              </a:rPr>
              <a:t>thuốc </a:t>
            </a:r>
            <a:r>
              <a:rPr sz="2300" spc="25" dirty="0">
                <a:latin typeface="Arial"/>
                <a:cs typeface="Arial"/>
              </a:rPr>
              <a:t>lá; </a:t>
            </a:r>
            <a:r>
              <a:rPr sz="2300" spc="20" dirty="0">
                <a:latin typeface="Arial"/>
                <a:cs typeface="Arial"/>
              </a:rPr>
              <a:t>xử </a:t>
            </a:r>
            <a:r>
              <a:rPr sz="2300" spc="30" dirty="0">
                <a:latin typeface="Arial"/>
                <a:cs typeface="Arial"/>
              </a:rPr>
              <a:t>phạt </a:t>
            </a:r>
            <a:r>
              <a:rPr sz="2300" spc="20" dirty="0">
                <a:latin typeface="Arial"/>
                <a:cs typeface="Arial"/>
              </a:rPr>
              <a:t>vi </a:t>
            </a:r>
            <a:r>
              <a:rPr sz="2300" spc="30" dirty="0">
                <a:latin typeface="Arial"/>
                <a:cs typeface="Arial"/>
              </a:rPr>
              <a:t>phạm hành chính theo </a:t>
            </a:r>
            <a:r>
              <a:rPr sz="2300" spc="25" dirty="0">
                <a:latin typeface="Arial"/>
                <a:cs typeface="Arial"/>
              </a:rPr>
              <a:t>quy </a:t>
            </a:r>
            <a:r>
              <a:rPr sz="2300" spc="40" dirty="0">
                <a:latin typeface="Arial"/>
                <a:cs typeface="Arial"/>
              </a:rPr>
              <a:t>định  </a:t>
            </a:r>
            <a:r>
              <a:rPr sz="2300" dirty="0">
                <a:latin typeface="Arial"/>
                <a:cs typeface="Arial"/>
              </a:rPr>
              <a:t>của </a:t>
            </a:r>
            <a:r>
              <a:rPr sz="2300" spc="-5" dirty="0">
                <a:latin typeface="Arial"/>
                <a:cs typeface="Arial"/>
              </a:rPr>
              <a:t>pháp </a:t>
            </a:r>
            <a:r>
              <a:rPr sz="2300" dirty="0">
                <a:latin typeface="Arial"/>
                <a:cs typeface="Arial"/>
              </a:rPr>
              <a:t>luật;</a:t>
            </a:r>
            <a:endParaRPr sz="2300">
              <a:latin typeface="Arial"/>
              <a:cs typeface="Arial"/>
            </a:endParaRPr>
          </a:p>
          <a:p>
            <a:pPr marL="12700" marR="5715" algn="just">
              <a:lnSpc>
                <a:spcPct val="139800"/>
              </a:lnSpc>
              <a:spcBef>
                <a:spcPts val="1800"/>
              </a:spcBef>
            </a:pPr>
            <a:r>
              <a:rPr sz="2300" spc="20" dirty="0">
                <a:latin typeface="Arial"/>
                <a:cs typeface="Arial"/>
              </a:rPr>
              <a:t>Yêu cầu người </a:t>
            </a:r>
            <a:r>
              <a:rPr sz="2300" spc="15" dirty="0">
                <a:latin typeface="Arial"/>
                <a:cs typeface="Arial"/>
              </a:rPr>
              <a:t>vi </a:t>
            </a:r>
            <a:r>
              <a:rPr sz="2300" spc="20" dirty="0">
                <a:latin typeface="Arial"/>
                <a:cs typeface="Arial"/>
              </a:rPr>
              <a:t>phạm quy định </a:t>
            </a:r>
            <a:r>
              <a:rPr sz="2300" spc="25" dirty="0">
                <a:latin typeface="Arial"/>
                <a:cs typeface="Arial"/>
              </a:rPr>
              <a:t>cấm </a:t>
            </a:r>
            <a:r>
              <a:rPr sz="2300" spc="20" dirty="0">
                <a:latin typeface="Arial"/>
                <a:cs typeface="Arial"/>
              </a:rPr>
              <a:t>hút </a:t>
            </a:r>
            <a:r>
              <a:rPr sz="2300" spc="25" dirty="0">
                <a:latin typeface="Arial"/>
                <a:cs typeface="Arial"/>
              </a:rPr>
              <a:t>thuốc </a:t>
            </a:r>
            <a:r>
              <a:rPr sz="2300" spc="15" dirty="0">
                <a:latin typeface="Arial"/>
                <a:cs typeface="Arial"/>
              </a:rPr>
              <a:t>lá ra </a:t>
            </a:r>
            <a:r>
              <a:rPr sz="2300" spc="25" dirty="0">
                <a:latin typeface="Arial"/>
                <a:cs typeface="Arial"/>
              </a:rPr>
              <a:t>khỏi </a:t>
            </a:r>
            <a:r>
              <a:rPr sz="2300" spc="35" dirty="0">
                <a:latin typeface="Arial"/>
                <a:cs typeface="Arial"/>
              </a:rPr>
              <a:t>cơ  </a:t>
            </a:r>
            <a:r>
              <a:rPr sz="2300" dirty="0">
                <a:latin typeface="Arial"/>
                <a:cs typeface="Arial"/>
              </a:rPr>
              <a:t>sở của</a:t>
            </a:r>
            <a:r>
              <a:rPr sz="2300" spc="-5" dirty="0">
                <a:latin typeface="Arial"/>
                <a:cs typeface="Arial"/>
              </a:rPr>
              <a:t> </a:t>
            </a:r>
            <a:r>
              <a:rPr sz="2300" dirty="0">
                <a:latin typeface="Arial"/>
                <a:cs typeface="Arial"/>
              </a:rPr>
              <a:t>mình;</a:t>
            </a:r>
            <a:endParaRPr sz="2300">
              <a:latin typeface="Arial"/>
              <a:cs typeface="Arial"/>
            </a:endParaRPr>
          </a:p>
          <a:p>
            <a:pPr marL="12700" marR="6350" algn="just">
              <a:lnSpc>
                <a:spcPct val="139800"/>
              </a:lnSpc>
              <a:spcBef>
                <a:spcPts val="1805"/>
              </a:spcBef>
            </a:pPr>
            <a:r>
              <a:rPr sz="2300" spc="20" dirty="0">
                <a:latin typeface="Arial"/>
                <a:cs typeface="Arial"/>
              </a:rPr>
              <a:t>Từ </a:t>
            </a:r>
            <a:r>
              <a:rPr sz="2300" spc="30" dirty="0">
                <a:latin typeface="Arial"/>
                <a:cs typeface="Arial"/>
              </a:rPr>
              <a:t>chối tiếp </a:t>
            </a:r>
            <a:r>
              <a:rPr sz="2300" spc="25" dirty="0">
                <a:latin typeface="Arial"/>
                <a:cs typeface="Arial"/>
              </a:rPr>
              <a:t>nhận hoặc </a:t>
            </a:r>
            <a:r>
              <a:rPr sz="2300" spc="30" dirty="0">
                <a:latin typeface="Arial"/>
                <a:cs typeface="Arial"/>
              </a:rPr>
              <a:t>cung </a:t>
            </a:r>
            <a:r>
              <a:rPr sz="2300" spc="25" dirty="0">
                <a:latin typeface="Arial"/>
                <a:cs typeface="Arial"/>
              </a:rPr>
              <a:t>cấp dịch </a:t>
            </a:r>
            <a:r>
              <a:rPr sz="2300" spc="20" dirty="0">
                <a:latin typeface="Arial"/>
                <a:cs typeface="Arial"/>
              </a:rPr>
              <a:t>vụ </a:t>
            </a:r>
            <a:r>
              <a:rPr sz="2300" spc="25" dirty="0">
                <a:latin typeface="Arial"/>
                <a:cs typeface="Arial"/>
              </a:rPr>
              <a:t>cho người </a:t>
            </a:r>
            <a:r>
              <a:rPr sz="2300" spc="20" dirty="0">
                <a:latin typeface="Arial"/>
                <a:cs typeface="Arial"/>
              </a:rPr>
              <a:t>vi </a:t>
            </a:r>
            <a:r>
              <a:rPr sz="2300" spc="35" dirty="0">
                <a:latin typeface="Arial"/>
                <a:cs typeface="Arial"/>
              </a:rPr>
              <a:t>phạm  </a:t>
            </a:r>
            <a:r>
              <a:rPr sz="2300" spc="15" dirty="0">
                <a:latin typeface="Arial"/>
                <a:cs typeface="Arial"/>
              </a:rPr>
              <a:t>quy định </a:t>
            </a:r>
            <a:r>
              <a:rPr sz="2300" spc="20" dirty="0">
                <a:latin typeface="Arial"/>
                <a:cs typeface="Arial"/>
              </a:rPr>
              <a:t>cấm </a:t>
            </a:r>
            <a:r>
              <a:rPr sz="2300" spc="15" dirty="0">
                <a:latin typeface="Arial"/>
                <a:cs typeface="Arial"/>
              </a:rPr>
              <a:t>hút </a:t>
            </a:r>
            <a:r>
              <a:rPr sz="2300" spc="20" dirty="0">
                <a:latin typeface="Arial"/>
                <a:cs typeface="Arial"/>
              </a:rPr>
              <a:t>thuốc </a:t>
            </a:r>
            <a:r>
              <a:rPr sz="2300" spc="10" dirty="0">
                <a:latin typeface="Arial"/>
                <a:cs typeface="Arial"/>
              </a:rPr>
              <a:t>lá </a:t>
            </a:r>
            <a:r>
              <a:rPr sz="2300" spc="15" dirty="0">
                <a:latin typeface="Arial"/>
                <a:cs typeface="Arial"/>
              </a:rPr>
              <a:t>nếu </a:t>
            </a:r>
            <a:r>
              <a:rPr sz="2300" spc="20" dirty="0">
                <a:latin typeface="Arial"/>
                <a:cs typeface="Arial"/>
              </a:rPr>
              <a:t>người </a:t>
            </a:r>
            <a:r>
              <a:rPr sz="2300" spc="10" dirty="0">
                <a:latin typeface="Arial"/>
                <a:cs typeface="Arial"/>
              </a:rPr>
              <a:t>đó </a:t>
            </a:r>
            <a:r>
              <a:rPr sz="2300" spc="20" dirty="0">
                <a:latin typeface="Arial"/>
                <a:cs typeface="Arial"/>
              </a:rPr>
              <a:t>tiếp tục </a:t>
            </a:r>
            <a:r>
              <a:rPr sz="2300" spc="15" dirty="0">
                <a:latin typeface="Arial"/>
                <a:cs typeface="Arial"/>
              </a:rPr>
              <a:t>vi phạm </a:t>
            </a:r>
            <a:r>
              <a:rPr sz="2300" spc="30" dirty="0">
                <a:latin typeface="Arial"/>
                <a:cs typeface="Arial"/>
              </a:rPr>
              <a:t>sau  </a:t>
            </a:r>
            <a:r>
              <a:rPr sz="2300" dirty="0">
                <a:latin typeface="Arial"/>
                <a:cs typeface="Arial"/>
              </a:rPr>
              <a:t>khi </a:t>
            </a:r>
            <a:r>
              <a:rPr sz="2300" spc="-5" dirty="0">
                <a:latin typeface="Arial"/>
                <a:cs typeface="Arial"/>
              </a:rPr>
              <a:t>đã được nhắc</a:t>
            </a:r>
            <a:r>
              <a:rPr sz="2300" dirty="0">
                <a:latin typeface="Arial"/>
                <a:cs typeface="Arial"/>
              </a:rPr>
              <a:t> nhở.</a:t>
            </a:r>
            <a:endParaRPr sz="230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98461" y="391668"/>
            <a:ext cx="9055100" cy="6726555"/>
            <a:chOff x="798461" y="391668"/>
            <a:chExt cx="9055100" cy="6726555"/>
          </a:xfrm>
        </p:grpSpPr>
        <p:sp>
          <p:nvSpPr>
            <p:cNvPr id="3" name="object 3"/>
            <p:cNvSpPr/>
            <p:nvPr/>
          </p:nvSpPr>
          <p:spPr>
            <a:xfrm>
              <a:off x="836561" y="422147"/>
              <a:ext cx="9013825" cy="6692900"/>
            </a:xfrm>
            <a:custGeom>
              <a:avLst/>
              <a:gdLst/>
              <a:ahLst/>
              <a:cxnLst/>
              <a:rect l="l" t="t" r="r" b="b"/>
              <a:pathLst>
                <a:path w="9013825" h="6692900">
                  <a:moveTo>
                    <a:pt x="0" y="329946"/>
                  </a:moveTo>
                  <a:lnTo>
                    <a:pt x="3579" y="281212"/>
                  </a:lnTo>
                  <a:lnTo>
                    <a:pt x="13978" y="234691"/>
                  </a:lnTo>
                  <a:lnTo>
                    <a:pt x="30683" y="190895"/>
                  </a:lnTo>
                  <a:lnTo>
                    <a:pt x="53183" y="150333"/>
                  </a:lnTo>
                  <a:lnTo>
                    <a:pt x="80966" y="113520"/>
                  </a:lnTo>
                  <a:lnTo>
                    <a:pt x="113520" y="80966"/>
                  </a:lnTo>
                  <a:lnTo>
                    <a:pt x="150333" y="53183"/>
                  </a:lnTo>
                  <a:lnTo>
                    <a:pt x="190895" y="30683"/>
                  </a:lnTo>
                  <a:lnTo>
                    <a:pt x="234691" y="13978"/>
                  </a:lnTo>
                  <a:lnTo>
                    <a:pt x="281212" y="3579"/>
                  </a:lnTo>
                  <a:lnTo>
                    <a:pt x="329946" y="0"/>
                  </a:lnTo>
                  <a:lnTo>
                    <a:pt x="8683752" y="0"/>
                  </a:lnTo>
                  <a:lnTo>
                    <a:pt x="8732485" y="3579"/>
                  </a:lnTo>
                  <a:lnTo>
                    <a:pt x="8779006" y="13978"/>
                  </a:lnTo>
                  <a:lnTo>
                    <a:pt x="8822802" y="30683"/>
                  </a:lnTo>
                  <a:lnTo>
                    <a:pt x="8863364" y="53183"/>
                  </a:lnTo>
                  <a:lnTo>
                    <a:pt x="8900177" y="80966"/>
                  </a:lnTo>
                  <a:lnTo>
                    <a:pt x="8932731" y="113520"/>
                  </a:lnTo>
                  <a:lnTo>
                    <a:pt x="8960514" y="150333"/>
                  </a:lnTo>
                  <a:lnTo>
                    <a:pt x="8983014" y="190895"/>
                  </a:lnTo>
                  <a:lnTo>
                    <a:pt x="8999719" y="234691"/>
                  </a:lnTo>
                  <a:lnTo>
                    <a:pt x="9010118" y="281212"/>
                  </a:lnTo>
                  <a:lnTo>
                    <a:pt x="9013698" y="329945"/>
                  </a:lnTo>
                  <a:lnTo>
                    <a:pt x="9013698" y="6363461"/>
                  </a:lnTo>
                  <a:lnTo>
                    <a:pt x="9010118" y="6412177"/>
                  </a:lnTo>
                  <a:lnTo>
                    <a:pt x="8999719" y="6458649"/>
                  </a:lnTo>
                  <a:lnTo>
                    <a:pt x="8983014" y="6502373"/>
                  </a:lnTo>
                  <a:lnTo>
                    <a:pt x="8960514" y="6542845"/>
                  </a:lnTo>
                  <a:lnTo>
                    <a:pt x="8932731" y="6579558"/>
                  </a:lnTo>
                  <a:lnTo>
                    <a:pt x="8900177" y="6612009"/>
                  </a:lnTo>
                  <a:lnTo>
                    <a:pt x="8863364" y="6639691"/>
                  </a:lnTo>
                  <a:lnTo>
                    <a:pt x="8822802" y="6662101"/>
                  </a:lnTo>
                  <a:lnTo>
                    <a:pt x="8779006" y="6678734"/>
                  </a:lnTo>
                  <a:lnTo>
                    <a:pt x="8732485" y="6689083"/>
                  </a:lnTo>
                  <a:lnTo>
                    <a:pt x="8683752" y="6692646"/>
                  </a:lnTo>
                  <a:lnTo>
                    <a:pt x="329946" y="6692646"/>
                  </a:lnTo>
                  <a:lnTo>
                    <a:pt x="281212" y="6689083"/>
                  </a:lnTo>
                  <a:lnTo>
                    <a:pt x="234691" y="6678734"/>
                  </a:lnTo>
                  <a:lnTo>
                    <a:pt x="190895" y="6662101"/>
                  </a:lnTo>
                  <a:lnTo>
                    <a:pt x="150333" y="6639691"/>
                  </a:lnTo>
                  <a:lnTo>
                    <a:pt x="113520" y="6612009"/>
                  </a:lnTo>
                  <a:lnTo>
                    <a:pt x="80966" y="6579558"/>
                  </a:lnTo>
                  <a:lnTo>
                    <a:pt x="53183" y="6542845"/>
                  </a:lnTo>
                  <a:lnTo>
                    <a:pt x="30683" y="6502373"/>
                  </a:lnTo>
                  <a:lnTo>
                    <a:pt x="13978" y="6458649"/>
                  </a:lnTo>
                  <a:lnTo>
                    <a:pt x="3579" y="6412177"/>
                  </a:lnTo>
                  <a:lnTo>
                    <a:pt x="0" y="6363462"/>
                  </a:lnTo>
                  <a:lnTo>
                    <a:pt x="0" y="329946"/>
                  </a:lnTo>
                  <a:close/>
                </a:path>
              </a:pathLst>
            </a:custGeom>
            <a:ln w="6350">
              <a:solidFill>
                <a:srgbClr val="000000"/>
              </a:solidFill>
            </a:ln>
          </p:spPr>
          <p:txBody>
            <a:bodyPr wrap="square" lIns="0" tIns="0" rIns="0" bIns="0" rtlCol="0"/>
            <a:lstStyle/>
            <a:p>
              <a:endParaRPr/>
            </a:p>
          </p:txBody>
        </p:sp>
        <p:sp>
          <p:nvSpPr>
            <p:cNvPr id="4" name="object 4"/>
            <p:cNvSpPr/>
            <p:nvPr/>
          </p:nvSpPr>
          <p:spPr>
            <a:xfrm>
              <a:off x="1633613" y="1339596"/>
              <a:ext cx="7801356" cy="7467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98461" y="391668"/>
              <a:ext cx="965453" cy="95097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88605" y="1983485"/>
              <a:ext cx="130302" cy="144779"/>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1617865" y="567181"/>
            <a:ext cx="7797800" cy="756920"/>
          </a:xfrm>
          <a:prstGeom prst="rect">
            <a:avLst/>
          </a:prstGeom>
        </p:spPr>
        <p:txBody>
          <a:bodyPr vert="horz" wrap="square" lIns="0" tIns="12700" rIns="0" bIns="0" rtlCol="0">
            <a:spAutoFit/>
          </a:bodyPr>
          <a:lstStyle/>
          <a:p>
            <a:pPr marL="170815">
              <a:lnSpc>
                <a:spcPct val="100000"/>
              </a:lnSpc>
              <a:spcBef>
                <a:spcPts val="100"/>
              </a:spcBef>
            </a:pPr>
            <a:r>
              <a:rPr sz="2400" spc="-5" dirty="0"/>
              <a:t>Điều 14. </a:t>
            </a:r>
            <a:r>
              <a:rPr sz="2400" dirty="0"/>
              <a:t>Quyền </a:t>
            </a:r>
            <a:r>
              <a:rPr sz="2400" spc="-5" dirty="0"/>
              <a:t>của </a:t>
            </a:r>
            <a:r>
              <a:rPr sz="2400" dirty="0"/>
              <a:t>người đứng đầu, người quản</a:t>
            </a:r>
            <a:r>
              <a:rPr sz="2400" spc="-105" dirty="0"/>
              <a:t> </a:t>
            </a:r>
            <a:r>
              <a:rPr sz="2400" dirty="0"/>
              <a:t>lý</a:t>
            </a:r>
            <a:endParaRPr sz="2400"/>
          </a:p>
          <a:p>
            <a:pPr marL="12700">
              <a:lnSpc>
                <a:spcPct val="100000"/>
              </a:lnSpc>
              <a:tabLst>
                <a:tab pos="2192655" algn="l"/>
                <a:tab pos="7784465" algn="l"/>
              </a:tabLst>
            </a:pPr>
            <a:r>
              <a:rPr sz="2400" b="0" u="sng" dirty="0">
                <a:uFill>
                  <a:solidFill>
                    <a:srgbClr val="9B2D1F"/>
                  </a:solidFill>
                </a:uFill>
                <a:latin typeface="Times New Roman"/>
                <a:cs typeface="Times New Roman"/>
              </a:rPr>
              <a:t> 	</a:t>
            </a:r>
            <a:r>
              <a:rPr sz="2400" u="sng" dirty="0">
                <a:uFill>
                  <a:solidFill>
                    <a:srgbClr val="9B2D1F"/>
                  </a:solidFill>
                </a:uFill>
              </a:rPr>
              <a:t>địa điểm </a:t>
            </a:r>
            <a:r>
              <a:rPr sz="2400" u="sng" spc="-5" dirty="0">
                <a:uFill>
                  <a:solidFill>
                    <a:srgbClr val="9B2D1F"/>
                  </a:solidFill>
                </a:uFill>
              </a:rPr>
              <a:t>cấm </a:t>
            </a:r>
            <a:r>
              <a:rPr sz="2400" u="sng" dirty="0">
                <a:uFill>
                  <a:solidFill>
                    <a:srgbClr val="9B2D1F"/>
                  </a:solidFill>
                </a:uFill>
              </a:rPr>
              <a:t>hút </a:t>
            </a:r>
            <a:r>
              <a:rPr sz="2400" u="sng" spc="-5" dirty="0">
                <a:uFill>
                  <a:solidFill>
                    <a:srgbClr val="9B2D1F"/>
                  </a:solidFill>
                </a:uFill>
              </a:rPr>
              <a:t>thuốc</a:t>
            </a:r>
            <a:r>
              <a:rPr sz="2400" u="sng" spc="-110" dirty="0">
                <a:uFill>
                  <a:solidFill>
                    <a:srgbClr val="9B2D1F"/>
                  </a:solidFill>
                </a:uFill>
              </a:rPr>
              <a:t> </a:t>
            </a:r>
            <a:r>
              <a:rPr sz="2400" u="sng" dirty="0">
                <a:uFill>
                  <a:solidFill>
                    <a:srgbClr val="9B2D1F"/>
                  </a:solidFill>
                </a:uFill>
              </a:rPr>
              <a:t>lá	</a:t>
            </a:r>
            <a:endParaRPr sz="2400">
              <a:latin typeface="Times New Roman"/>
              <a:cs typeface="Times New Roman"/>
            </a:endParaRPr>
          </a:p>
        </p:txBody>
      </p:sp>
      <p:sp>
        <p:nvSpPr>
          <p:cNvPr id="8" name="object 8"/>
          <p:cNvSpPr/>
          <p:nvPr/>
        </p:nvSpPr>
        <p:spPr>
          <a:xfrm>
            <a:off x="1188605" y="3691890"/>
            <a:ext cx="130302" cy="144779"/>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1445641" y="1718309"/>
            <a:ext cx="8101965" cy="3685540"/>
          </a:xfrm>
          <a:prstGeom prst="rect">
            <a:avLst/>
          </a:prstGeom>
        </p:spPr>
        <p:txBody>
          <a:bodyPr vert="horz" wrap="square" lIns="0" tIns="12065" rIns="0" bIns="0" rtlCol="0">
            <a:spAutoFit/>
          </a:bodyPr>
          <a:lstStyle/>
          <a:p>
            <a:pPr marL="12700" marR="10795" algn="just">
              <a:lnSpc>
                <a:spcPct val="139900"/>
              </a:lnSpc>
              <a:spcBef>
                <a:spcPts val="95"/>
              </a:spcBef>
            </a:pPr>
            <a:r>
              <a:rPr sz="2300" spc="45" dirty="0">
                <a:latin typeface="Arial"/>
                <a:cs typeface="Arial"/>
              </a:rPr>
              <a:t>Thực hiện </a:t>
            </a:r>
            <a:r>
              <a:rPr sz="2300" spc="40" dirty="0">
                <a:latin typeface="Arial"/>
                <a:cs typeface="Arial"/>
              </a:rPr>
              <a:t>quy </a:t>
            </a:r>
            <a:r>
              <a:rPr sz="2300" spc="45" dirty="0">
                <a:latin typeface="Arial"/>
                <a:cs typeface="Arial"/>
              </a:rPr>
              <a:t>định </a:t>
            </a:r>
            <a:r>
              <a:rPr sz="2300" spc="40" dirty="0">
                <a:latin typeface="Arial"/>
                <a:cs typeface="Arial"/>
              </a:rPr>
              <a:t>tại </a:t>
            </a:r>
            <a:r>
              <a:rPr sz="2300" spc="45" dirty="0">
                <a:latin typeface="Arial"/>
                <a:cs typeface="Arial"/>
              </a:rPr>
              <a:t>Điều </a:t>
            </a:r>
            <a:r>
              <a:rPr sz="2300" dirty="0">
                <a:latin typeface="Arial"/>
                <a:cs typeface="Arial"/>
              </a:rPr>
              <a:t>6 </a:t>
            </a:r>
            <a:r>
              <a:rPr sz="2300" spc="40" dirty="0">
                <a:latin typeface="Arial"/>
                <a:cs typeface="Arial"/>
              </a:rPr>
              <a:t>của </a:t>
            </a:r>
            <a:r>
              <a:rPr sz="2300" spc="45" dirty="0">
                <a:latin typeface="Arial"/>
                <a:cs typeface="Arial"/>
              </a:rPr>
              <a:t>Luật </a:t>
            </a:r>
            <a:r>
              <a:rPr sz="2300" spc="40" dirty="0">
                <a:latin typeface="Arial"/>
                <a:cs typeface="Arial"/>
              </a:rPr>
              <a:t>này (kế </a:t>
            </a:r>
            <a:r>
              <a:rPr sz="2300" spc="50" dirty="0">
                <a:latin typeface="Arial"/>
                <a:cs typeface="Arial"/>
              </a:rPr>
              <a:t>hoạch </a:t>
            </a:r>
            <a:r>
              <a:rPr sz="2300" spc="65" dirty="0">
                <a:latin typeface="Arial"/>
                <a:cs typeface="Arial"/>
              </a:rPr>
              <a:t>hoạt  </a:t>
            </a:r>
            <a:r>
              <a:rPr sz="2300" spc="30" dirty="0">
                <a:latin typeface="Arial"/>
                <a:cs typeface="Arial"/>
              </a:rPr>
              <a:t>động hằng </a:t>
            </a:r>
            <a:r>
              <a:rPr sz="2300" spc="25" dirty="0">
                <a:latin typeface="Arial"/>
                <a:cs typeface="Arial"/>
              </a:rPr>
              <a:t>năm </a:t>
            </a:r>
            <a:r>
              <a:rPr sz="2300" spc="20" dirty="0">
                <a:latin typeface="Arial"/>
                <a:cs typeface="Arial"/>
              </a:rPr>
              <a:t>có </a:t>
            </a:r>
            <a:r>
              <a:rPr sz="2300" spc="30" dirty="0">
                <a:latin typeface="Arial"/>
                <a:cs typeface="Arial"/>
              </a:rPr>
              <a:t>PCTHTL, </a:t>
            </a:r>
            <a:r>
              <a:rPr sz="2300" spc="25" dirty="0">
                <a:latin typeface="Arial"/>
                <a:cs typeface="Arial"/>
              </a:rPr>
              <a:t>quy </a:t>
            </a:r>
            <a:r>
              <a:rPr sz="2300" spc="30" dirty="0">
                <a:latin typeface="Arial"/>
                <a:cs typeface="Arial"/>
              </a:rPr>
              <a:t>định không </a:t>
            </a:r>
            <a:r>
              <a:rPr sz="2300" spc="25" dirty="0">
                <a:latin typeface="Arial"/>
                <a:cs typeface="Arial"/>
              </a:rPr>
              <a:t>hút </a:t>
            </a:r>
            <a:r>
              <a:rPr sz="2300" spc="30" dirty="0">
                <a:latin typeface="Arial"/>
                <a:cs typeface="Arial"/>
              </a:rPr>
              <a:t>thuốc </a:t>
            </a:r>
            <a:r>
              <a:rPr sz="2300" spc="20" dirty="0">
                <a:latin typeface="Arial"/>
                <a:cs typeface="Arial"/>
              </a:rPr>
              <a:t>lá </a:t>
            </a:r>
            <a:r>
              <a:rPr sz="2300" spc="40" dirty="0">
                <a:latin typeface="Arial"/>
                <a:cs typeface="Arial"/>
              </a:rPr>
              <a:t>tại  </a:t>
            </a:r>
            <a:r>
              <a:rPr sz="2300" dirty="0">
                <a:latin typeface="Arial"/>
                <a:cs typeface="Arial"/>
              </a:rPr>
              <a:t>quy chế nội</a:t>
            </a:r>
            <a:r>
              <a:rPr sz="2300" spc="-5" dirty="0">
                <a:latin typeface="Arial"/>
                <a:cs typeface="Arial"/>
              </a:rPr>
              <a:t> </a:t>
            </a:r>
            <a:r>
              <a:rPr sz="2300" dirty="0">
                <a:latin typeface="Arial"/>
                <a:cs typeface="Arial"/>
              </a:rPr>
              <a:t>bộ...).</a:t>
            </a:r>
            <a:endParaRPr sz="2300">
              <a:latin typeface="Arial"/>
              <a:cs typeface="Arial"/>
            </a:endParaRPr>
          </a:p>
          <a:p>
            <a:pPr marL="12700" marR="5080" algn="just">
              <a:lnSpc>
                <a:spcPct val="139900"/>
              </a:lnSpc>
              <a:spcBef>
                <a:spcPts val="1795"/>
              </a:spcBef>
            </a:pPr>
            <a:r>
              <a:rPr sz="2300" spc="15" dirty="0">
                <a:latin typeface="Arial"/>
                <a:cs typeface="Arial"/>
              </a:rPr>
              <a:t>Tổ </a:t>
            </a:r>
            <a:r>
              <a:rPr sz="2300" spc="25" dirty="0">
                <a:latin typeface="Arial"/>
                <a:cs typeface="Arial"/>
              </a:rPr>
              <a:t>chức thực hiện, hướng dẫn, kiểm </a:t>
            </a:r>
            <a:r>
              <a:rPr sz="2300" spc="30" dirty="0">
                <a:latin typeface="Arial"/>
                <a:cs typeface="Arial"/>
              </a:rPr>
              <a:t>tra, </a:t>
            </a:r>
            <a:r>
              <a:rPr sz="2300" spc="20" dirty="0">
                <a:latin typeface="Arial"/>
                <a:cs typeface="Arial"/>
              </a:rPr>
              <a:t>đôn đốc </a:t>
            </a:r>
            <a:r>
              <a:rPr sz="2300" spc="25" dirty="0">
                <a:latin typeface="Arial"/>
                <a:cs typeface="Arial"/>
              </a:rPr>
              <a:t>mọi </a:t>
            </a:r>
            <a:r>
              <a:rPr sz="2300" spc="40" dirty="0">
                <a:latin typeface="Arial"/>
                <a:cs typeface="Arial"/>
              </a:rPr>
              <a:t>người  </a:t>
            </a:r>
            <a:r>
              <a:rPr sz="2300" spc="75" dirty="0">
                <a:latin typeface="Arial"/>
                <a:cs typeface="Arial"/>
              </a:rPr>
              <a:t>thực hiện đúng </a:t>
            </a:r>
            <a:r>
              <a:rPr sz="2300" spc="70" dirty="0">
                <a:latin typeface="Arial"/>
                <a:cs typeface="Arial"/>
              </a:rPr>
              <a:t>quy </a:t>
            </a:r>
            <a:r>
              <a:rPr sz="2300" spc="75" dirty="0">
                <a:latin typeface="Arial"/>
                <a:cs typeface="Arial"/>
              </a:rPr>
              <a:t>định </a:t>
            </a:r>
            <a:r>
              <a:rPr sz="2300" spc="50" dirty="0">
                <a:latin typeface="Arial"/>
                <a:cs typeface="Arial"/>
              </a:rPr>
              <a:t>về </a:t>
            </a:r>
            <a:r>
              <a:rPr sz="2300" spc="70" dirty="0">
                <a:latin typeface="Arial"/>
                <a:cs typeface="Arial"/>
              </a:rPr>
              <a:t>cấm hút </a:t>
            </a:r>
            <a:r>
              <a:rPr sz="2300" spc="80" dirty="0">
                <a:latin typeface="Arial"/>
                <a:cs typeface="Arial"/>
              </a:rPr>
              <a:t>thuốc </a:t>
            </a:r>
            <a:r>
              <a:rPr sz="2300" spc="50" dirty="0">
                <a:latin typeface="Arial"/>
                <a:cs typeface="Arial"/>
              </a:rPr>
              <a:t>lá </a:t>
            </a:r>
            <a:r>
              <a:rPr sz="2300" spc="70" dirty="0">
                <a:latin typeface="Arial"/>
                <a:cs typeface="Arial"/>
              </a:rPr>
              <a:t>tại địa </a:t>
            </a:r>
            <a:r>
              <a:rPr sz="2300" spc="105" dirty="0">
                <a:latin typeface="Arial"/>
                <a:cs typeface="Arial"/>
              </a:rPr>
              <a:t>điểm  </a:t>
            </a:r>
            <a:r>
              <a:rPr sz="2300" spc="40" dirty="0">
                <a:latin typeface="Arial"/>
                <a:cs typeface="Arial"/>
              </a:rPr>
              <a:t>thuộc quyền </a:t>
            </a:r>
            <a:r>
              <a:rPr sz="2300" spc="35" dirty="0">
                <a:latin typeface="Arial"/>
                <a:cs typeface="Arial"/>
              </a:rPr>
              <a:t>quản </a:t>
            </a:r>
            <a:r>
              <a:rPr sz="2300" spc="30" dirty="0">
                <a:latin typeface="Arial"/>
                <a:cs typeface="Arial"/>
              </a:rPr>
              <a:t>lý, </a:t>
            </a:r>
            <a:r>
              <a:rPr sz="2300" spc="35" dirty="0">
                <a:latin typeface="Arial"/>
                <a:cs typeface="Arial"/>
              </a:rPr>
              <a:t>điều hành; </a:t>
            </a:r>
            <a:r>
              <a:rPr sz="2300" spc="40" dirty="0">
                <a:latin typeface="Arial"/>
                <a:cs typeface="Arial"/>
              </a:rPr>
              <a:t>treo </a:t>
            </a:r>
            <a:r>
              <a:rPr sz="2300" spc="35" dirty="0">
                <a:latin typeface="Arial"/>
                <a:cs typeface="Arial"/>
              </a:rPr>
              <a:t>biển </a:t>
            </a:r>
            <a:r>
              <a:rPr sz="2300" spc="25" dirty="0">
                <a:latin typeface="Arial"/>
                <a:cs typeface="Arial"/>
              </a:rPr>
              <a:t>có </a:t>
            </a:r>
            <a:r>
              <a:rPr sz="2300" spc="30" dirty="0">
                <a:latin typeface="Arial"/>
                <a:cs typeface="Arial"/>
              </a:rPr>
              <a:t>chữ </a:t>
            </a:r>
            <a:r>
              <a:rPr sz="2300" spc="35" dirty="0">
                <a:latin typeface="Arial"/>
                <a:cs typeface="Arial"/>
              </a:rPr>
              <a:t>hoặc </a:t>
            </a:r>
            <a:r>
              <a:rPr sz="2300" spc="50" dirty="0">
                <a:latin typeface="Arial"/>
                <a:cs typeface="Arial"/>
              </a:rPr>
              <a:t>biểu  </a:t>
            </a:r>
            <a:r>
              <a:rPr sz="2300" dirty="0">
                <a:latin typeface="Arial"/>
                <a:cs typeface="Arial"/>
              </a:rPr>
              <a:t>tượng cấm </a:t>
            </a:r>
            <a:r>
              <a:rPr sz="2300" spc="-5" dirty="0">
                <a:latin typeface="Arial"/>
                <a:cs typeface="Arial"/>
              </a:rPr>
              <a:t>hút </a:t>
            </a:r>
            <a:r>
              <a:rPr sz="2300" dirty="0">
                <a:latin typeface="Arial"/>
                <a:cs typeface="Arial"/>
              </a:rPr>
              <a:t>thuốc </a:t>
            </a:r>
            <a:r>
              <a:rPr sz="2300" spc="-5" dirty="0">
                <a:latin typeface="Arial"/>
                <a:cs typeface="Arial"/>
              </a:rPr>
              <a:t>lá </a:t>
            </a:r>
            <a:r>
              <a:rPr sz="2300" dirty="0">
                <a:latin typeface="Arial"/>
                <a:cs typeface="Arial"/>
              </a:rPr>
              <a:t>tại </a:t>
            </a:r>
            <a:r>
              <a:rPr sz="2300" spc="-5" dirty="0">
                <a:latin typeface="Arial"/>
                <a:cs typeface="Arial"/>
              </a:rPr>
              <a:t>địa điểm </a:t>
            </a:r>
            <a:r>
              <a:rPr sz="2300" dirty="0">
                <a:latin typeface="Arial"/>
                <a:cs typeface="Arial"/>
              </a:rPr>
              <a:t>cấm </a:t>
            </a:r>
            <a:r>
              <a:rPr sz="2300" spc="-5" dirty="0">
                <a:latin typeface="Arial"/>
                <a:cs typeface="Arial"/>
              </a:rPr>
              <a:t>hút </a:t>
            </a:r>
            <a:r>
              <a:rPr sz="2300" dirty="0">
                <a:latin typeface="Arial"/>
                <a:cs typeface="Arial"/>
              </a:rPr>
              <a:t>thuốc</a:t>
            </a:r>
            <a:r>
              <a:rPr sz="2300" spc="-10" dirty="0">
                <a:latin typeface="Arial"/>
                <a:cs typeface="Arial"/>
              </a:rPr>
              <a:t> </a:t>
            </a:r>
            <a:r>
              <a:rPr sz="2300" dirty="0">
                <a:latin typeface="Arial"/>
                <a:cs typeface="Arial"/>
              </a:rPr>
              <a:t>lá.</a:t>
            </a:r>
            <a:endParaRPr sz="230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98461" y="391668"/>
            <a:ext cx="9055100" cy="6726555"/>
            <a:chOff x="798461" y="391668"/>
            <a:chExt cx="9055100" cy="6726555"/>
          </a:xfrm>
        </p:grpSpPr>
        <p:sp>
          <p:nvSpPr>
            <p:cNvPr id="3" name="object 3"/>
            <p:cNvSpPr/>
            <p:nvPr/>
          </p:nvSpPr>
          <p:spPr>
            <a:xfrm>
              <a:off x="836561" y="422147"/>
              <a:ext cx="9013825" cy="6692900"/>
            </a:xfrm>
            <a:custGeom>
              <a:avLst/>
              <a:gdLst/>
              <a:ahLst/>
              <a:cxnLst/>
              <a:rect l="l" t="t" r="r" b="b"/>
              <a:pathLst>
                <a:path w="9013825" h="6692900">
                  <a:moveTo>
                    <a:pt x="0" y="329946"/>
                  </a:moveTo>
                  <a:lnTo>
                    <a:pt x="3579" y="281212"/>
                  </a:lnTo>
                  <a:lnTo>
                    <a:pt x="13978" y="234691"/>
                  </a:lnTo>
                  <a:lnTo>
                    <a:pt x="30683" y="190895"/>
                  </a:lnTo>
                  <a:lnTo>
                    <a:pt x="53183" y="150333"/>
                  </a:lnTo>
                  <a:lnTo>
                    <a:pt x="80966" y="113520"/>
                  </a:lnTo>
                  <a:lnTo>
                    <a:pt x="113520" y="80966"/>
                  </a:lnTo>
                  <a:lnTo>
                    <a:pt x="150333" y="53183"/>
                  </a:lnTo>
                  <a:lnTo>
                    <a:pt x="190895" y="30683"/>
                  </a:lnTo>
                  <a:lnTo>
                    <a:pt x="234691" y="13978"/>
                  </a:lnTo>
                  <a:lnTo>
                    <a:pt x="281212" y="3579"/>
                  </a:lnTo>
                  <a:lnTo>
                    <a:pt x="329946" y="0"/>
                  </a:lnTo>
                  <a:lnTo>
                    <a:pt x="8683752" y="0"/>
                  </a:lnTo>
                  <a:lnTo>
                    <a:pt x="8732485" y="3579"/>
                  </a:lnTo>
                  <a:lnTo>
                    <a:pt x="8779006" y="13978"/>
                  </a:lnTo>
                  <a:lnTo>
                    <a:pt x="8822802" y="30683"/>
                  </a:lnTo>
                  <a:lnTo>
                    <a:pt x="8863364" y="53183"/>
                  </a:lnTo>
                  <a:lnTo>
                    <a:pt x="8900177" y="80966"/>
                  </a:lnTo>
                  <a:lnTo>
                    <a:pt x="8932731" y="113520"/>
                  </a:lnTo>
                  <a:lnTo>
                    <a:pt x="8960514" y="150333"/>
                  </a:lnTo>
                  <a:lnTo>
                    <a:pt x="8983014" y="190895"/>
                  </a:lnTo>
                  <a:lnTo>
                    <a:pt x="8999719" y="234691"/>
                  </a:lnTo>
                  <a:lnTo>
                    <a:pt x="9010118" y="281212"/>
                  </a:lnTo>
                  <a:lnTo>
                    <a:pt x="9013698" y="329945"/>
                  </a:lnTo>
                  <a:lnTo>
                    <a:pt x="9013698" y="6363461"/>
                  </a:lnTo>
                  <a:lnTo>
                    <a:pt x="9010118" y="6412177"/>
                  </a:lnTo>
                  <a:lnTo>
                    <a:pt x="8999719" y="6458649"/>
                  </a:lnTo>
                  <a:lnTo>
                    <a:pt x="8983014" y="6502373"/>
                  </a:lnTo>
                  <a:lnTo>
                    <a:pt x="8960514" y="6542845"/>
                  </a:lnTo>
                  <a:lnTo>
                    <a:pt x="8932731" y="6579558"/>
                  </a:lnTo>
                  <a:lnTo>
                    <a:pt x="8900177" y="6612009"/>
                  </a:lnTo>
                  <a:lnTo>
                    <a:pt x="8863364" y="6639691"/>
                  </a:lnTo>
                  <a:lnTo>
                    <a:pt x="8822802" y="6662101"/>
                  </a:lnTo>
                  <a:lnTo>
                    <a:pt x="8779006" y="6678734"/>
                  </a:lnTo>
                  <a:lnTo>
                    <a:pt x="8732485" y="6689083"/>
                  </a:lnTo>
                  <a:lnTo>
                    <a:pt x="8683752" y="6692646"/>
                  </a:lnTo>
                  <a:lnTo>
                    <a:pt x="329946" y="6692646"/>
                  </a:lnTo>
                  <a:lnTo>
                    <a:pt x="281212" y="6689083"/>
                  </a:lnTo>
                  <a:lnTo>
                    <a:pt x="234691" y="6678734"/>
                  </a:lnTo>
                  <a:lnTo>
                    <a:pt x="190895" y="6662101"/>
                  </a:lnTo>
                  <a:lnTo>
                    <a:pt x="150333" y="6639691"/>
                  </a:lnTo>
                  <a:lnTo>
                    <a:pt x="113520" y="6612009"/>
                  </a:lnTo>
                  <a:lnTo>
                    <a:pt x="80966" y="6579558"/>
                  </a:lnTo>
                  <a:lnTo>
                    <a:pt x="53183" y="6542845"/>
                  </a:lnTo>
                  <a:lnTo>
                    <a:pt x="30683" y="6502373"/>
                  </a:lnTo>
                  <a:lnTo>
                    <a:pt x="13978" y="6458649"/>
                  </a:lnTo>
                  <a:lnTo>
                    <a:pt x="3579" y="6412177"/>
                  </a:lnTo>
                  <a:lnTo>
                    <a:pt x="0" y="6363462"/>
                  </a:lnTo>
                  <a:lnTo>
                    <a:pt x="0" y="329946"/>
                  </a:lnTo>
                  <a:close/>
                </a:path>
              </a:pathLst>
            </a:custGeom>
            <a:ln w="6350">
              <a:solidFill>
                <a:srgbClr val="000000"/>
              </a:solidFill>
            </a:ln>
          </p:spPr>
          <p:txBody>
            <a:bodyPr wrap="square" lIns="0" tIns="0" rIns="0" bIns="0" rtlCol="0"/>
            <a:lstStyle/>
            <a:p>
              <a:endParaRPr/>
            </a:p>
          </p:txBody>
        </p:sp>
        <p:sp>
          <p:nvSpPr>
            <p:cNvPr id="4" name="object 4"/>
            <p:cNvSpPr/>
            <p:nvPr/>
          </p:nvSpPr>
          <p:spPr>
            <a:xfrm>
              <a:off x="1633613" y="1339596"/>
              <a:ext cx="7801356" cy="7467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98461" y="391668"/>
              <a:ext cx="965453" cy="95097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01737" y="1679447"/>
              <a:ext cx="144779" cy="144779"/>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1617865" y="567181"/>
            <a:ext cx="7797800" cy="756920"/>
          </a:xfrm>
          <a:prstGeom prst="rect">
            <a:avLst/>
          </a:prstGeom>
        </p:spPr>
        <p:txBody>
          <a:bodyPr vert="horz" wrap="square" lIns="0" tIns="12700" rIns="0" bIns="0" rtlCol="0">
            <a:spAutoFit/>
          </a:bodyPr>
          <a:lstStyle/>
          <a:p>
            <a:pPr marL="159385">
              <a:lnSpc>
                <a:spcPct val="100000"/>
              </a:lnSpc>
              <a:spcBef>
                <a:spcPts val="100"/>
              </a:spcBef>
            </a:pPr>
            <a:r>
              <a:rPr sz="2400" spc="-5" dirty="0"/>
              <a:t>Điều 15. </a:t>
            </a:r>
            <a:r>
              <a:rPr sz="2400" dirty="0"/>
              <a:t>Ghi nhãn, in </a:t>
            </a:r>
            <a:r>
              <a:rPr sz="2400" spc="-5" dirty="0"/>
              <a:t>cảnh </a:t>
            </a:r>
            <a:r>
              <a:rPr sz="2400" dirty="0"/>
              <a:t>báo </a:t>
            </a:r>
            <a:r>
              <a:rPr sz="2400" spc="-5" dirty="0"/>
              <a:t>sức khỏe trên </a:t>
            </a:r>
            <a:r>
              <a:rPr sz="2400" dirty="0"/>
              <a:t>bao</a:t>
            </a:r>
            <a:r>
              <a:rPr sz="2400" spc="-90" dirty="0"/>
              <a:t> </a:t>
            </a:r>
            <a:r>
              <a:rPr sz="2400" dirty="0"/>
              <a:t>bì</a:t>
            </a:r>
            <a:endParaRPr sz="2400"/>
          </a:p>
          <a:p>
            <a:pPr marL="12700">
              <a:lnSpc>
                <a:spcPct val="100000"/>
              </a:lnSpc>
              <a:tabLst>
                <a:tab pos="3478529" algn="l"/>
                <a:tab pos="7784465" algn="l"/>
              </a:tabLst>
            </a:pPr>
            <a:r>
              <a:rPr sz="2400" b="0" u="sng" dirty="0">
                <a:uFill>
                  <a:solidFill>
                    <a:srgbClr val="9B2D1F"/>
                  </a:solidFill>
                </a:uFill>
                <a:latin typeface="Times New Roman"/>
                <a:cs typeface="Times New Roman"/>
              </a:rPr>
              <a:t> 	</a:t>
            </a:r>
            <a:r>
              <a:rPr sz="2400" u="sng" spc="-5" dirty="0">
                <a:uFill>
                  <a:solidFill>
                    <a:srgbClr val="9B2D1F"/>
                  </a:solidFill>
                </a:uFill>
              </a:rPr>
              <a:t>thuốc</a:t>
            </a:r>
            <a:r>
              <a:rPr sz="2400" u="sng" spc="-95" dirty="0">
                <a:uFill>
                  <a:solidFill>
                    <a:srgbClr val="9B2D1F"/>
                  </a:solidFill>
                </a:uFill>
              </a:rPr>
              <a:t> </a:t>
            </a:r>
            <a:r>
              <a:rPr sz="2400" u="sng" spc="-5" dirty="0">
                <a:uFill>
                  <a:solidFill>
                    <a:srgbClr val="9B2D1F"/>
                  </a:solidFill>
                </a:uFill>
              </a:rPr>
              <a:t>lá	</a:t>
            </a:r>
            <a:endParaRPr sz="2400">
              <a:latin typeface="Times New Roman"/>
              <a:cs typeface="Times New Roman"/>
            </a:endParaRPr>
          </a:p>
        </p:txBody>
      </p:sp>
      <p:grpSp>
        <p:nvGrpSpPr>
          <p:cNvPr id="8" name="object 8"/>
          <p:cNvGrpSpPr/>
          <p:nvPr/>
        </p:nvGrpSpPr>
        <p:grpSpPr>
          <a:xfrm>
            <a:off x="1101737" y="2895600"/>
            <a:ext cx="144780" cy="3533140"/>
            <a:chOff x="1101737" y="2895600"/>
            <a:chExt cx="144780" cy="3533140"/>
          </a:xfrm>
        </p:grpSpPr>
        <p:sp>
          <p:nvSpPr>
            <p:cNvPr id="9" name="object 9"/>
            <p:cNvSpPr/>
            <p:nvPr/>
          </p:nvSpPr>
          <p:spPr>
            <a:xfrm>
              <a:off x="1101737" y="2895600"/>
              <a:ext cx="144779" cy="144779"/>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1101737" y="5081777"/>
              <a:ext cx="144779" cy="144779"/>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1101737" y="6297929"/>
              <a:ext cx="144779" cy="130302"/>
            </a:xfrm>
            <a:prstGeom prst="rect">
              <a:avLst/>
            </a:prstGeom>
            <a:blipFill>
              <a:blip r:embed="rId5" cstate="print"/>
              <a:stretch>
                <a:fillRect/>
              </a:stretch>
            </a:blipFill>
          </p:spPr>
          <p:txBody>
            <a:bodyPr wrap="square" lIns="0" tIns="0" rIns="0" bIns="0" rtlCol="0"/>
            <a:lstStyle/>
            <a:p>
              <a:endParaRPr/>
            </a:p>
          </p:txBody>
        </p:sp>
      </p:grpSp>
      <p:sp>
        <p:nvSpPr>
          <p:cNvPr id="12" name="object 12"/>
          <p:cNvSpPr txBox="1"/>
          <p:nvPr/>
        </p:nvSpPr>
        <p:spPr>
          <a:xfrm>
            <a:off x="1369453" y="1413509"/>
            <a:ext cx="8326755" cy="5613400"/>
          </a:xfrm>
          <a:prstGeom prst="rect">
            <a:avLst/>
          </a:prstGeom>
        </p:spPr>
        <p:txBody>
          <a:bodyPr vert="horz" wrap="square" lIns="0" tIns="12700" rIns="0" bIns="0" rtlCol="0">
            <a:spAutoFit/>
          </a:bodyPr>
          <a:lstStyle/>
          <a:p>
            <a:pPr marL="12700" marR="5080" algn="just">
              <a:lnSpc>
                <a:spcPct val="139800"/>
              </a:lnSpc>
              <a:spcBef>
                <a:spcPts val="100"/>
              </a:spcBef>
            </a:pPr>
            <a:r>
              <a:rPr sz="2300" spc="60" dirty="0">
                <a:latin typeface="Arial"/>
                <a:cs typeface="Arial"/>
              </a:rPr>
              <a:t>Thuốc </a:t>
            </a:r>
            <a:r>
              <a:rPr sz="2300" spc="35" dirty="0">
                <a:latin typeface="Arial"/>
                <a:cs typeface="Arial"/>
              </a:rPr>
              <a:t>lá </a:t>
            </a:r>
            <a:r>
              <a:rPr sz="2300" spc="55" dirty="0">
                <a:latin typeface="Arial"/>
                <a:cs typeface="Arial"/>
              </a:rPr>
              <a:t>được </a:t>
            </a:r>
            <a:r>
              <a:rPr sz="2300" spc="50" dirty="0">
                <a:latin typeface="Arial"/>
                <a:cs typeface="Arial"/>
              </a:rPr>
              <a:t>sản </a:t>
            </a:r>
            <a:r>
              <a:rPr sz="2300" spc="60" dirty="0">
                <a:latin typeface="Arial"/>
                <a:cs typeface="Arial"/>
              </a:rPr>
              <a:t>xuất, </a:t>
            </a:r>
            <a:r>
              <a:rPr sz="2300" spc="55" dirty="0">
                <a:latin typeface="Arial"/>
                <a:cs typeface="Arial"/>
              </a:rPr>
              <a:t>nhập khẩu </a:t>
            </a:r>
            <a:r>
              <a:rPr sz="2300" spc="35" dirty="0">
                <a:latin typeface="Arial"/>
                <a:cs typeface="Arial"/>
              </a:rPr>
              <a:t>để </a:t>
            </a:r>
            <a:r>
              <a:rPr sz="2300" spc="55" dirty="0">
                <a:latin typeface="Arial"/>
                <a:cs typeface="Arial"/>
              </a:rPr>
              <a:t>tiêu </a:t>
            </a:r>
            <a:r>
              <a:rPr sz="2300" spc="50" dirty="0">
                <a:latin typeface="Arial"/>
                <a:cs typeface="Arial"/>
              </a:rPr>
              <a:t>thụ tại </a:t>
            </a:r>
            <a:r>
              <a:rPr sz="2300" spc="45" dirty="0">
                <a:latin typeface="Arial"/>
                <a:cs typeface="Arial"/>
              </a:rPr>
              <a:t>Việt </a:t>
            </a:r>
            <a:r>
              <a:rPr sz="2300" spc="75" dirty="0">
                <a:latin typeface="Arial"/>
                <a:cs typeface="Arial"/>
              </a:rPr>
              <a:t>Nam  </a:t>
            </a:r>
            <a:r>
              <a:rPr sz="2300" dirty="0">
                <a:latin typeface="Arial"/>
                <a:cs typeface="Arial"/>
              </a:rPr>
              <a:t>phải ghi nhãn, </a:t>
            </a:r>
            <a:r>
              <a:rPr sz="2300" spc="-5" dirty="0">
                <a:latin typeface="Arial"/>
                <a:cs typeface="Arial"/>
              </a:rPr>
              <a:t>in </a:t>
            </a:r>
            <a:r>
              <a:rPr sz="2300" dirty="0">
                <a:latin typeface="Arial"/>
                <a:cs typeface="Arial"/>
              </a:rPr>
              <a:t>cảnh báo sức khỏe trên bao bì thuốc</a:t>
            </a:r>
            <a:r>
              <a:rPr sz="2300" spc="-45" dirty="0">
                <a:latin typeface="Arial"/>
                <a:cs typeface="Arial"/>
              </a:rPr>
              <a:t> </a:t>
            </a:r>
            <a:r>
              <a:rPr sz="2300" dirty="0">
                <a:latin typeface="Arial"/>
                <a:cs typeface="Arial"/>
              </a:rPr>
              <a:t>lá.</a:t>
            </a:r>
            <a:endParaRPr sz="2300">
              <a:latin typeface="Arial"/>
              <a:cs typeface="Arial"/>
            </a:endParaRPr>
          </a:p>
          <a:p>
            <a:pPr marL="12700" marR="8255" algn="just">
              <a:lnSpc>
                <a:spcPct val="139900"/>
              </a:lnSpc>
              <a:spcBef>
                <a:spcPts val="1800"/>
              </a:spcBef>
            </a:pPr>
            <a:r>
              <a:rPr sz="2300" spc="10" dirty="0">
                <a:latin typeface="Arial"/>
                <a:cs typeface="Arial"/>
              </a:rPr>
              <a:t>Nội dung cảnh báo sức khỏe trên bao bì </a:t>
            </a:r>
            <a:r>
              <a:rPr sz="2300" spc="15" dirty="0">
                <a:latin typeface="Arial"/>
                <a:cs typeface="Arial"/>
              </a:rPr>
              <a:t>thuốc </a:t>
            </a:r>
            <a:r>
              <a:rPr sz="2300" spc="5" dirty="0">
                <a:latin typeface="Arial"/>
                <a:cs typeface="Arial"/>
              </a:rPr>
              <a:t>lá </a:t>
            </a:r>
            <a:r>
              <a:rPr sz="2300" spc="15" dirty="0">
                <a:latin typeface="Arial"/>
                <a:cs typeface="Arial"/>
              </a:rPr>
              <a:t>phải </a:t>
            </a:r>
            <a:r>
              <a:rPr sz="2300" spc="10" dirty="0">
                <a:latin typeface="Arial"/>
                <a:cs typeface="Arial"/>
              </a:rPr>
              <a:t>mô tả </a:t>
            </a:r>
            <a:r>
              <a:rPr sz="2300" spc="20" dirty="0">
                <a:latin typeface="Arial"/>
                <a:cs typeface="Arial"/>
              </a:rPr>
              <a:t>cụ  </a:t>
            </a:r>
            <a:r>
              <a:rPr sz="2300" spc="30" dirty="0">
                <a:latin typeface="Arial"/>
                <a:cs typeface="Arial"/>
              </a:rPr>
              <a:t>thể tác hại của việc </a:t>
            </a:r>
            <a:r>
              <a:rPr sz="2300" spc="20" dirty="0">
                <a:latin typeface="Arial"/>
                <a:cs typeface="Arial"/>
              </a:rPr>
              <a:t>sử </a:t>
            </a:r>
            <a:r>
              <a:rPr sz="2300" spc="30" dirty="0">
                <a:latin typeface="Arial"/>
                <a:cs typeface="Arial"/>
              </a:rPr>
              <a:t>dụng </a:t>
            </a:r>
            <a:r>
              <a:rPr sz="2300" spc="35" dirty="0">
                <a:latin typeface="Arial"/>
                <a:cs typeface="Arial"/>
              </a:rPr>
              <a:t>thuốc </a:t>
            </a:r>
            <a:r>
              <a:rPr sz="2300" spc="20" dirty="0">
                <a:latin typeface="Arial"/>
                <a:cs typeface="Arial"/>
              </a:rPr>
              <a:t>lá </a:t>
            </a:r>
            <a:r>
              <a:rPr sz="2300" spc="30" dirty="0">
                <a:latin typeface="Arial"/>
                <a:cs typeface="Arial"/>
              </a:rPr>
              <a:t>đối với sức khỏe </a:t>
            </a:r>
            <a:r>
              <a:rPr sz="2300" spc="20" dirty="0">
                <a:latin typeface="Arial"/>
                <a:cs typeface="Arial"/>
              </a:rPr>
              <a:t>và </a:t>
            </a:r>
            <a:r>
              <a:rPr sz="2300" spc="45" dirty="0">
                <a:latin typeface="Arial"/>
                <a:cs typeface="Arial"/>
              </a:rPr>
              <a:t>các  </a:t>
            </a:r>
            <a:r>
              <a:rPr sz="2300" dirty="0">
                <a:latin typeface="Arial"/>
                <a:cs typeface="Arial"/>
              </a:rPr>
              <a:t>thông điệp thích hợp khác, phải được thay đổi định kỳ 02 năm/1  </a:t>
            </a:r>
            <a:r>
              <a:rPr sz="2300" spc="-5" dirty="0">
                <a:latin typeface="Arial"/>
                <a:cs typeface="Arial"/>
              </a:rPr>
              <a:t>lần;</a:t>
            </a:r>
            <a:endParaRPr sz="2300">
              <a:latin typeface="Arial"/>
              <a:cs typeface="Arial"/>
            </a:endParaRPr>
          </a:p>
          <a:p>
            <a:pPr marL="12700" marR="11430" algn="just">
              <a:lnSpc>
                <a:spcPct val="139800"/>
              </a:lnSpc>
              <a:spcBef>
                <a:spcPts val="1800"/>
              </a:spcBef>
            </a:pPr>
            <a:r>
              <a:rPr sz="2300" spc="15" dirty="0">
                <a:latin typeface="Arial"/>
                <a:cs typeface="Arial"/>
              </a:rPr>
              <a:t>In </a:t>
            </a:r>
            <a:r>
              <a:rPr sz="2300" spc="20" dirty="0">
                <a:latin typeface="Arial"/>
                <a:cs typeface="Arial"/>
              </a:rPr>
              <a:t>cảnh báo sức khỏe bằng chữ </a:t>
            </a:r>
            <a:r>
              <a:rPr sz="2300" spc="15" dirty="0">
                <a:latin typeface="Arial"/>
                <a:cs typeface="Arial"/>
              </a:rPr>
              <a:t>và </a:t>
            </a:r>
            <a:r>
              <a:rPr sz="2300" spc="20" dirty="0">
                <a:latin typeface="Arial"/>
                <a:cs typeface="Arial"/>
              </a:rPr>
              <a:t>hình ảnh bảo đảm </a:t>
            </a:r>
            <a:r>
              <a:rPr sz="2300" spc="15" dirty="0">
                <a:latin typeface="Arial"/>
                <a:cs typeface="Arial"/>
              </a:rPr>
              <a:t>rõ </a:t>
            </a:r>
            <a:r>
              <a:rPr sz="2300" spc="30" dirty="0">
                <a:latin typeface="Arial"/>
                <a:cs typeface="Arial"/>
              </a:rPr>
              <a:t>ràng,  </a:t>
            </a:r>
            <a:r>
              <a:rPr sz="2300" spc="-5" dirty="0">
                <a:latin typeface="Arial"/>
                <a:cs typeface="Arial"/>
              </a:rPr>
              <a:t>dễ nhìn, dễ</a:t>
            </a:r>
            <a:r>
              <a:rPr sz="2300" spc="5" dirty="0">
                <a:latin typeface="Arial"/>
                <a:cs typeface="Arial"/>
              </a:rPr>
              <a:t> </a:t>
            </a:r>
            <a:r>
              <a:rPr sz="2300" dirty="0">
                <a:latin typeface="Arial"/>
                <a:cs typeface="Arial"/>
              </a:rPr>
              <a:t>hiểu.</a:t>
            </a:r>
            <a:endParaRPr sz="2300">
              <a:latin typeface="Arial"/>
              <a:cs typeface="Arial"/>
            </a:endParaRPr>
          </a:p>
          <a:p>
            <a:pPr marL="12700" marR="8255" algn="just">
              <a:lnSpc>
                <a:spcPct val="139800"/>
              </a:lnSpc>
              <a:spcBef>
                <a:spcPts val="1805"/>
              </a:spcBef>
            </a:pPr>
            <a:r>
              <a:rPr sz="2300" spc="35" dirty="0">
                <a:latin typeface="Arial"/>
                <a:cs typeface="Arial"/>
              </a:rPr>
              <a:t>Cảnh </a:t>
            </a:r>
            <a:r>
              <a:rPr sz="2300" spc="30" dirty="0">
                <a:latin typeface="Arial"/>
                <a:cs typeface="Arial"/>
              </a:rPr>
              <a:t>báo </a:t>
            </a:r>
            <a:r>
              <a:rPr sz="2300" spc="35" dirty="0">
                <a:latin typeface="Arial"/>
                <a:cs typeface="Arial"/>
              </a:rPr>
              <a:t>sức </a:t>
            </a:r>
            <a:r>
              <a:rPr sz="2300" spc="40" dirty="0">
                <a:latin typeface="Arial"/>
                <a:cs typeface="Arial"/>
              </a:rPr>
              <a:t>khỏe </a:t>
            </a:r>
            <a:r>
              <a:rPr sz="2300" spc="35" dirty="0">
                <a:latin typeface="Arial"/>
                <a:cs typeface="Arial"/>
              </a:rPr>
              <a:t>phải </a:t>
            </a:r>
            <a:r>
              <a:rPr sz="2300" spc="40" dirty="0">
                <a:latin typeface="Arial"/>
                <a:cs typeface="Arial"/>
              </a:rPr>
              <a:t>chiếm </a:t>
            </a:r>
            <a:r>
              <a:rPr sz="2300" spc="25" dirty="0">
                <a:latin typeface="Arial"/>
                <a:cs typeface="Arial"/>
              </a:rPr>
              <a:t>ít </a:t>
            </a:r>
            <a:r>
              <a:rPr sz="2300" spc="35" dirty="0">
                <a:latin typeface="Arial"/>
                <a:cs typeface="Arial"/>
              </a:rPr>
              <a:t>nhất </a:t>
            </a:r>
            <a:r>
              <a:rPr sz="2300" spc="30" dirty="0">
                <a:latin typeface="Arial"/>
                <a:cs typeface="Arial"/>
              </a:rPr>
              <a:t>50% </a:t>
            </a:r>
            <a:r>
              <a:rPr sz="2300" spc="35" dirty="0">
                <a:latin typeface="Arial"/>
                <a:cs typeface="Arial"/>
              </a:rPr>
              <a:t>diện </a:t>
            </a:r>
            <a:r>
              <a:rPr sz="2300" spc="40" dirty="0">
                <a:latin typeface="Arial"/>
                <a:cs typeface="Arial"/>
              </a:rPr>
              <a:t>tích </a:t>
            </a:r>
            <a:r>
              <a:rPr sz="2300" spc="35" dirty="0">
                <a:latin typeface="Arial"/>
                <a:cs typeface="Arial"/>
              </a:rPr>
              <a:t>của </a:t>
            </a:r>
            <a:r>
              <a:rPr sz="2300" spc="55" dirty="0">
                <a:latin typeface="Arial"/>
                <a:cs typeface="Arial"/>
              </a:rPr>
              <a:t>mỗi  </a:t>
            </a:r>
            <a:r>
              <a:rPr sz="2300" dirty="0">
                <a:latin typeface="Arial"/>
                <a:cs typeface="Arial"/>
              </a:rPr>
              <a:t>mặt chính trước và mặt chính sau trên bao, tút và hộp thuốc</a:t>
            </a:r>
            <a:r>
              <a:rPr sz="2300" spc="-105" dirty="0">
                <a:latin typeface="Arial"/>
                <a:cs typeface="Arial"/>
              </a:rPr>
              <a:t> </a:t>
            </a:r>
            <a:r>
              <a:rPr sz="2300" spc="-5" dirty="0">
                <a:latin typeface="Arial"/>
                <a:cs typeface="Arial"/>
              </a:rPr>
              <a:t>lá.</a:t>
            </a:r>
            <a:endParaRPr sz="230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0154" y="594361"/>
            <a:ext cx="6355080" cy="421640"/>
          </a:xfrm>
          <a:prstGeom prst="rect">
            <a:avLst/>
          </a:prstGeom>
        </p:spPr>
        <p:txBody>
          <a:bodyPr vert="horz" wrap="square" lIns="0" tIns="12700" rIns="0" bIns="0" rtlCol="0">
            <a:spAutoFit/>
          </a:bodyPr>
          <a:lstStyle/>
          <a:p>
            <a:pPr marL="12700">
              <a:lnSpc>
                <a:spcPct val="100000"/>
              </a:lnSpc>
              <a:spcBef>
                <a:spcPts val="100"/>
              </a:spcBef>
            </a:pPr>
            <a:r>
              <a:rPr sz="2600" dirty="0"/>
              <a:t>6 </a:t>
            </a:r>
            <a:r>
              <a:rPr sz="2600" spc="-5" dirty="0"/>
              <a:t>mẫu cảnh </a:t>
            </a:r>
            <a:r>
              <a:rPr sz="2600" dirty="0"/>
              <a:t>báo </a:t>
            </a:r>
            <a:r>
              <a:rPr sz="2600" spc="-5" dirty="0"/>
              <a:t>sức khỏe trên </a:t>
            </a:r>
            <a:r>
              <a:rPr sz="2600" dirty="0"/>
              <a:t>bao bì</a:t>
            </a:r>
            <a:r>
              <a:rPr sz="2600" spc="-80" dirty="0"/>
              <a:t> </a:t>
            </a:r>
            <a:r>
              <a:rPr sz="2600" dirty="0"/>
              <a:t>TL</a:t>
            </a:r>
            <a:endParaRPr sz="2600"/>
          </a:p>
        </p:txBody>
      </p:sp>
      <p:grpSp>
        <p:nvGrpSpPr>
          <p:cNvPr id="3" name="object 3"/>
          <p:cNvGrpSpPr/>
          <p:nvPr/>
        </p:nvGrpSpPr>
        <p:grpSpPr>
          <a:xfrm>
            <a:off x="1749437" y="1723644"/>
            <a:ext cx="7024370" cy="4879975"/>
            <a:chOff x="1749437" y="1723644"/>
            <a:chExt cx="7024370" cy="4879975"/>
          </a:xfrm>
        </p:grpSpPr>
        <p:sp>
          <p:nvSpPr>
            <p:cNvPr id="4" name="object 4"/>
            <p:cNvSpPr/>
            <p:nvPr/>
          </p:nvSpPr>
          <p:spPr>
            <a:xfrm>
              <a:off x="1763153" y="1723644"/>
              <a:ext cx="3109722" cy="217474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49353" y="1723644"/>
              <a:ext cx="3109722" cy="216865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749437" y="4317492"/>
              <a:ext cx="3122676" cy="228600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5649353" y="4314444"/>
              <a:ext cx="3124200" cy="2289048"/>
            </a:xfrm>
            <a:prstGeom prst="rect">
              <a:avLst/>
            </a:prstGeom>
            <a:blipFill>
              <a:blip r:embed="rId5" cstate="print"/>
              <a:stretch>
                <a:fillRect/>
              </a:stretch>
            </a:blipFill>
          </p:spPr>
          <p:txBody>
            <a:bodyPr wrap="square" lIns="0" tIns="0" rIns="0" bIns="0" rtlCol="0"/>
            <a:lstStyle/>
            <a:p>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74303" y="716281"/>
            <a:ext cx="6922134" cy="421640"/>
          </a:xfrm>
          <a:prstGeom prst="rect">
            <a:avLst/>
          </a:prstGeom>
        </p:spPr>
        <p:txBody>
          <a:bodyPr vert="horz" wrap="square" lIns="0" tIns="12700" rIns="0" bIns="0" rtlCol="0">
            <a:spAutoFit/>
          </a:bodyPr>
          <a:lstStyle/>
          <a:p>
            <a:pPr marL="12700">
              <a:lnSpc>
                <a:spcPct val="100000"/>
              </a:lnSpc>
              <a:spcBef>
                <a:spcPts val="100"/>
              </a:spcBef>
            </a:pPr>
            <a:r>
              <a:rPr sz="2600" spc="-5" dirty="0"/>
              <a:t>Mẫu cảnh </a:t>
            </a:r>
            <a:r>
              <a:rPr sz="2600" dirty="0"/>
              <a:t>báo </a:t>
            </a:r>
            <a:r>
              <a:rPr sz="2600" spc="-5" dirty="0"/>
              <a:t>sức khỏe trên </a:t>
            </a:r>
            <a:r>
              <a:rPr sz="2600" dirty="0"/>
              <a:t>bao bì </a:t>
            </a:r>
            <a:r>
              <a:rPr sz="2600" spc="-5" dirty="0"/>
              <a:t>thuốc</a:t>
            </a:r>
            <a:r>
              <a:rPr sz="2600" spc="-75" dirty="0"/>
              <a:t> </a:t>
            </a:r>
            <a:r>
              <a:rPr sz="2600" spc="-5" dirty="0"/>
              <a:t>lá</a:t>
            </a:r>
            <a:endParaRPr sz="2600"/>
          </a:p>
        </p:txBody>
      </p:sp>
      <p:grpSp>
        <p:nvGrpSpPr>
          <p:cNvPr id="3" name="object 3"/>
          <p:cNvGrpSpPr/>
          <p:nvPr/>
        </p:nvGrpSpPr>
        <p:grpSpPr>
          <a:xfrm>
            <a:off x="1193177" y="2104644"/>
            <a:ext cx="8345805" cy="2895600"/>
            <a:chOff x="1193177" y="2104644"/>
            <a:chExt cx="8345805" cy="2895600"/>
          </a:xfrm>
        </p:grpSpPr>
        <p:sp>
          <p:nvSpPr>
            <p:cNvPr id="4" name="object 4"/>
            <p:cNvSpPr/>
            <p:nvPr/>
          </p:nvSpPr>
          <p:spPr>
            <a:xfrm>
              <a:off x="1193177" y="2104644"/>
              <a:ext cx="3830573" cy="2892551"/>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536577" y="2104644"/>
              <a:ext cx="4002151" cy="2895600"/>
            </a:xfrm>
            <a:prstGeom prst="rect">
              <a:avLst/>
            </a:prstGeom>
            <a:blipFill>
              <a:blip r:embed="rId3" cstate="print"/>
              <a:stretch>
                <a:fillRect/>
              </a:stretch>
            </a:blipFill>
          </p:spPr>
          <p:txBody>
            <a:bodyPr wrap="square" lIns="0" tIns="0" rIns="0" bIns="0" rtlCol="0"/>
            <a:lstStyle/>
            <a:p>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13280" y="1510032"/>
            <a:ext cx="7811134" cy="5339080"/>
          </a:xfrm>
          <a:prstGeom prst="rect">
            <a:avLst/>
          </a:prstGeom>
        </p:spPr>
        <p:txBody>
          <a:bodyPr vert="horz" wrap="square" lIns="0" tIns="12700" rIns="0" bIns="0" rtlCol="0">
            <a:spAutoFit/>
          </a:bodyPr>
          <a:lstStyle/>
          <a:p>
            <a:pPr marL="12700">
              <a:lnSpc>
                <a:spcPct val="100000"/>
              </a:lnSpc>
              <a:spcBef>
                <a:spcPts val="100"/>
              </a:spcBef>
            </a:pPr>
            <a:r>
              <a:rPr sz="2200" dirty="0">
                <a:solidFill>
                  <a:srgbClr val="FF0000"/>
                </a:solidFill>
                <a:latin typeface="Arial"/>
                <a:cs typeface="Arial"/>
              </a:rPr>
              <a:t>Điều 19. </a:t>
            </a:r>
            <a:r>
              <a:rPr sz="2200" dirty="0">
                <a:latin typeface="Arial"/>
                <a:cs typeface="Arial"/>
              </a:rPr>
              <a:t>Quản </a:t>
            </a:r>
            <a:r>
              <a:rPr sz="2200" spc="-5" dirty="0">
                <a:latin typeface="Arial"/>
                <a:cs typeface="Arial"/>
              </a:rPr>
              <a:t>lý </a:t>
            </a:r>
            <a:r>
              <a:rPr sz="2200" dirty="0">
                <a:latin typeface="Arial"/>
                <a:cs typeface="Arial"/>
              </a:rPr>
              <a:t>kinh </a:t>
            </a:r>
            <a:r>
              <a:rPr sz="2200" spc="-5" dirty="0">
                <a:latin typeface="Arial"/>
                <a:cs typeface="Arial"/>
              </a:rPr>
              <a:t>doanh </a:t>
            </a:r>
            <a:r>
              <a:rPr sz="2200" dirty="0">
                <a:latin typeface="Arial"/>
                <a:cs typeface="Arial"/>
              </a:rPr>
              <a:t>thuốc</a:t>
            </a:r>
            <a:r>
              <a:rPr sz="2200" spc="-5" dirty="0">
                <a:latin typeface="Arial"/>
                <a:cs typeface="Arial"/>
              </a:rPr>
              <a:t> </a:t>
            </a:r>
            <a:r>
              <a:rPr sz="2200" dirty="0">
                <a:latin typeface="Arial"/>
                <a:cs typeface="Arial"/>
              </a:rPr>
              <a:t>lá</a:t>
            </a:r>
            <a:endParaRPr sz="2200">
              <a:latin typeface="Arial"/>
              <a:cs typeface="Arial"/>
            </a:endParaRPr>
          </a:p>
          <a:p>
            <a:pPr marL="12700" marR="2350770">
              <a:lnSpc>
                <a:spcPts val="4900"/>
              </a:lnSpc>
              <a:spcBef>
                <a:spcPts val="535"/>
              </a:spcBef>
            </a:pPr>
            <a:r>
              <a:rPr sz="2200" dirty="0">
                <a:solidFill>
                  <a:srgbClr val="FF0000"/>
                </a:solidFill>
                <a:latin typeface="Arial"/>
                <a:cs typeface="Arial"/>
              </a:rPr>
              <a:t>Điều 20. </a:t>
            </a:r>
            <a:r>
              <a:rPr sz="2200" dirty="0">
                <a:latin typeface="Arial"/>
                <a:cs typeface="Arial"/>
              </a:rPr>
              <a:t>Quy </a:t>
            </a:r>
            <a:r>
              <a:rPr sz="2200" spc="-5" dirty="0">
                <a:latin typeface="Arial"/>
                <a:cs typeface="Arial"/>
              </a:rPr>
              <a:t>hoạch </a:t>
            </a:r>
            <a:r>
              <a:rPr sz="2200" dirty="0">
                <a:latin typeface="Arial"/>
                <a:cs typeface="Arial"/>
              </a:rPr>
              <a:t>kinh </a:t>
            </a:r>
            <a:r>
              <a:rPr sz="2200" spc="-5" dirty="0">
                <a:latin typeface="Arial"/>
                <a:cs typeface="Arial"/>
              </a:rPr>
              <a:t>doanh </a:t>
            </a:r>
            <a:r>
              <a:rPr sz="2200" dirty="0">
                <a:latin typeface="Arial"/>
                <a:cs typeface="Arial"/>
              </a:rPr>
              <a:t>thuốc </a:t>
            </a:r>
            <a:r>
              <a:rPr sz="2200" spc="-5" dirty="0">
                <a:latin typeface="Arial"/>
                <a:cs typeface="Arial"/>
              </a:rPr>
              <a:t>lá  </a:t>
            </a:r>
            <a:r>
              <a:rPr sz="2200" dirty="0">
                <a:solidFill>
                  <a:srgbClr val="FF0000"/>
                </a:solidFill>
                <a:latin typeface="Arial"/>
                <a:cs typeface="Arial"/>
              </a:rPr>
              <a:t>Điều 21. </a:t>
            </a:r>
            <a:r>
              <a:rPr sz="2200" dirty="0">
                <a:latin typeface="Arial"/>
                <a:cs typeface="Arial"/>
              </a:rPr>
              <a:t>Kiểm soát </a:t>
            </a:r>
            <a:r>
              <a:rPr sz="2200" spc="-5" dirty="0">
                <a:latin typeface="Arial"/>
                <a:cs typeface="Arial"/>
              </a:rPr>
              <a:t>đầu </a:t>
            </a:r>
            <a:r>
              <a:rPr sz="2200" dirty="0">
                <a:latin typeface="Arial"/>
                <a:cs typeface="Arial"/>
              </a:rPr>
              <a:t>tư sản xuất thuốc</a:t>
            </a:r>
            <a:r>
              <a:rPr sz="2200" spc="-90" dirty="0">
                <a:latin typeface="Arial"/>
                <a:cs typeface="Arial"/>
              </a:rPr>
              <a:t> </a:t>
            </a:r>
            <a:r>
              <a:rPr sz="2200" spc="-5" dirty="0">
                <a:latin typeface="Arial"/>
                <a:cs typeface="Arial"/>
              </a:rPr>
              <a:t>lá</a:t>
            </a:r>
            <a:endParaRPr sz="2200">
              <a:latin typeface="Arial"/>
              <a:cs typeface="Arial"/>
            </a:endParaRPr>
          </a:p>
          <a:p>
            <a:pPr marL="12700" marR="566420">
              <a:lnSpc>
                <a:spcPts val="4900"/>
              </a:lnSpc>
              <a:spcBef>
                <a:spcPts val="5"/>
              </a:spcBef>
            </a:pPr>
            <a:r>
              <a:rPr sz="2200" dirty="0">
                <a:solidFill>
                  <a:srgbClr val="FF0000"/>
                </a:solidFill>
                <a:latin typeface="Arial"/>
                <a:cs typeface="Arial"/>
              </a:rPr>
              <a:t>Điều 22. </a:t>
            </a:r>
            <a:r>
              <a:rPr sz="2200" dirty="0">
                <a:latin typeface="Arial"/>
                <a:cs typeface="Arial"/>
              </a:rPr>
              <a:t>Kiểm soát sản </a:t>
            </a:r>
            <a:r>
              <a:rPr sz="2200" spc="-5" dirty="0">
                <a:latin typeface="Arial"/>
                <a:cs typeface="Arial"/>
              </a:rPr>
              <a:t>lượng </a:t>
            </a:r>
            <a:r>
              <a:rPr sz="2200" dirty="0">
                <a:latin typeface="Arial"/>
                <a:cs typeface="Arial"/>
              </a:rPr>
              <a:t>thuốc </a:t>
            </a:r>
            <a:r>
              <a:rPr sz="2200" spc="-5" dirty="0">
                <a:latin typeface="Arial"/>
                <a:cs typeface="Arial"/>
              </a:rPr>
              <a:t>lá </a:t>
            </a:r>
            <a:r>
              <a:rPr sz="2200" dirty="0">
                <a:latin typeface="Arial"/>
                <a:cs typeface="Arial"/>
              </a:rPr>
              <a:t>tiêu thụ trong nước  </a:t>
            </a:r>
            <a:r>
              <a:rPr sz="2200" dirty="0">
                <a:solidFill>
                  <a:srgbClr val="FF0000"/>
                </a:solidFill>
                <a:latin typeface="Arial"/>
                <a:cs typeface="Arial"/>
              </a:rPr>
              <a:t>Điều 23. </a:t>
            </a:r>
            <a:r>
              <a:rPr sz="2200" dirty="0">
                <a:latin typeface="Arial"/>
                <a:cs typeface="Arial"/>
              </a:rPr>
              <a:t>Quy chuẩn kỹ thuật </a:t>
            </a:r>
            <a:r>
              <a:rPr sz="2200" spc="-5" dirty="0">
                <a:latin typeface="Arial"/>
                <a:cs typeface="Arial"/>
              </a:rPr>
              <a:t>quốc gia </a:t>
            </a:r>
            <a:r>
              <a:rPr sz="2200" dirty="0">
                <a:latin typeface="Arial"/>
                <a:cs typeface="Arial"/>
              </a:rPr>
              <a:t>về thuốc</a:t>
            </a:r>
            <a:r>
              <a:rPr sz="2200" spc="-30" dirty="0">
                <a:latin typeface="Arial"/>
                <a:cs typeface="Arial"/>
              </a:rPr>
              <a:t> </a:t>
            </a:r>
            <a:r>
              <a:rPr sz="2200" spc="-5" dirty="0">
                <a:latin typeface="Arial"/>
                <a:cs typeface="Arial"/>
              </a:rPr>
              <a:t>lá</a:t>
            </a:r>
            <a:endParaRPr sz="2200">
              <a:latin typeface="Arial"/>
              <a:cs typeface="Arial"/>
            </a:endParaRPr>
          </a:p>
          <a:p>
            <a:pPr marL="12700">
              <a:lnSpc>
                <a:spcPct val="100000"/>
              </a:lnSpc>
              <a:spcBef>
                <a:spcPts val="1714"/>
              </a:spcBef>
            </a:pPr>
            <a:r>
              <a:rPr sz="2200" dirty="0">
                <a:solidFill>
                  <a:srgbClr val="FF0000"/>
                </a:solidFill>
                <a:latin typeface="Arial"/>
                <a:cs typeface="Arial"/>
              </a:rPr>
              <a:t>Điều 24. </a:t>
            </a:r>
            <a:r>
              <a:rPr sz="2200" b="1" dirty="0">
                <a:solidFill>
                  <a:srgbClr val="CC009A"/>
                </a:solidFill>
                <a:latin typeface="Arial"/>
                <a:cs typeface="Arial"/>
              </a:rPr>
              <a:t>Số lượng điếu thuốc lá trong bao,</a:t>
            </a:r>
            <a:r>
              <a:rPr sz="2200" b="1" spc="-30" dirty="0">
                <a:solidFill>
                  <a:srgbClr val="CC009A"/>
                </a:solidFill>
                <a:latin typeface="Arial"/>
                <a:cs typeface="Arial"/>
              </a:rPr>
              <a:t> </a:t>
            </a:r>
            <a:r>
              <a:rPr sz="2200" b="1" dirty="0">
                <a:solidFill>
                  <a:srgbClr val="CC009A"/>
                </a:solidFill>
                <a:latin typeface="Arial"/>
                <a:cs typeface="Arial"/>
              </a:rPr>
              <a:t>gói</a:t>
            </a:r>
            <a:endParaRPr sz="2200">
              <a:latin typeface="Arial"/>
              <a:cs typeface="Arial"/>
            </a:endParaRPr>
          </a:p>
          <a:p>
            <a:pPr>
              <a:lnSpc>
                <a:spcPct val="100000"/>
              </a:lnSpc>
              <a:spcBef>
                <a:spcPts val="20"/>
              </a:spcBef>
            </a:pPr>
            <a:endParaRPr sz="1950">
              <a:latin typeface="Arial"/>
              <a:cs typeface="Arial"/>
            </a:endParaRPr>
          </a:p>
          <a:p>
            <a:pPr marL="12700">
              <a:lnSpc>
                <a:spcPct val="100000"/>
              </a:lnSpc>
            </a:pPr>
            <a:r>
              <a:rPr sz="2200" dirty="0">
                <a:solidFill>
                  <a:srgbClr val="FF0000"/>
                </a:solidFill>
                <a:latin typeface="Arial"/>
                <a:cs typeface="Arial"/>
              </a:rPr>
              <a:t>Điều 25. </a:t>
            </a:r>
            <a:r>
              <a:rPr sz="2200" b="1" spc="-5" dirty="0">
                <a:solidFill>
                  <a:srgbClr val="CC009A"/>
                </a:solidFill>
                <a:latin typeface="Arial"/>
                <a:cs typeface="Arial"/>
              </a:rPr>
              <a:t>Bán </a:t>
            </a:r>
            <a:r>
              <a:rPr sz="2200" b="1" dirty="0">
                <a:solidFill>
                  <a:srgbClr val="CC009A"/>
                </a:solidFill>
                <a:latin typeface="Arial"/>
                <a:cs typeface="Arial"/>
              </a:rPr>
              <a:t>thuốc</a:t>
            </a:r>
            <a:r>
              <a:rPr sz="2200" b="1" spc="-5" dirty="0">
                <a:solidFill>
                  <a:srgbClr val="CC009A"/>
                </a:solidFill>
                <a:latin typeface="Arial"/>
                <a:cs typeface="Arial"/>
              </a:rPr>
              <a:t> </a:t>
            </a:r>
            <a:r>
              <a:rPr sz="2200" b="1" dirty="0">
                <a:solidFill>
                  <a:srgbClr val="CC009A"/>
                </a:solidFill>
                <a:latin typeface="Arial"/>
                <a:cs typeface="Arial"/>
              </a:rPr>
              <a:t>lá</a:t>
            </a:r>
            <a:endParaRPr sz="2200">
              <a:latin typeface="Arial"/>
              <a:cs typeface="Arial"/>
            </a:endParaRPr>
          </a:p>
          <a:p>
            <a:pPr marL="12700" marR="5080">
              <a:lnSpc>
                <a:spcPts val="4900"/>
              </a:lnSpc>
              <a:spcBef>
                <a:spcPts val="535"/>
              </a:spcBef>
            </a:pPr>
            <a:r>
              <a:rPr sz="2200" dirty="0">
                <a:solidFill>
                  <a:srgbClr val="FF0000"/>
                </a:solidFill>
                <a:latin typeface="Arial"/>
                <a:cs typeface="Arial"/>
              </a:rPr>
              <a:t>Điều 26. </a:t>
            </a:r>
            <a:r>
              <a:rPr sz="2200" spc="-5" dirty="0">
                <a:latin typeface="Arial"/>
                <a:cs typeface="Arial"/>
              </a:rPr>
              <a:t>Các biện pháp phòng, </a:t>
            </a:r>
            <a:r>
              <a:rPr sz="2200" dirty="0">
                <a:latin typeface="Arial"/>
                <a:cs typeface="Arial"/>
              </a:rPr>
              <a:t>chống thuốc </a:t>
            </a:r>
            <a:r>
              <a:rPr sz="2200" spc="-5" dirty="0">
                <a:latin typeface="Arial"/>
                <a:cs typeface="Arial"/>
              </a:rPr>
              <a:t>lá lậu, </a:t>
            </a:r>
            <a:r>
              <a:rPr sz="2200" dirty="0">
                <a:latin typeface="Arial"/>
                <a:cs typeface="Arial"/>
              </a:rPr>
              <a:t>thuốc </a:t>
            </a:r>
            <a:r>
              <a:rPr sz="2200" spc="-5" dirty="0">
                <a:latin typeface="Arial"/>
                <a:cs typeface="Arial"/>
              </a:rPr>
              <a:t>lá </a:t>
            </a:r>
            <a:r>
              <a:rPr sz="2200" dirty="0">
                <a:latin typeface="Arial"/>
                <a:cs typeface="Arial"/>
              </a:rPr>
              <a:t>giả  </a:t>
            </a:r>
            <a:r>
              <a:rPr sz="2200" dirty="0">
                <a:solidFill>
                  <a:srgbClr val="FF0000"/>
                </a:solidFill>
                <a:latin typeface="Arial"/>
                <a:cs typeface="Arial"/>
              </a:rPr>
              <a:t>Điều 27. </a:t>
            </a:r>
            <a:r>
              <a:rPr sz="2200" spc="-20" dirty="0">
                <a:latin typeface="Arial"/>
                <a:cs typeface="Arial"/>
              </a:rPr>
              <a:t>Trách </a:t>
            </a:r>
            <a:r>
              <a:rPr sz="2200" dirty="0">
                <a:latin typeface="Arial"/>
                <a:cs typeface="Arial"/>
              </a:rPr>
              <a:t>nhiệm phòng, chống thuốc </a:t>
            </a:r>
            <a:r>
              <a:rPr sz="2200" spc="-5" dirty="0">
                <a:latin typeface="Arial"/>
                <a:cs typeface="Arial"/>
              </a:rPr>
              <a:t>lá lậu, </a:t>
            </a:r>
            <a:r>
              <a:rPr sz="2200" dirty="0">
                <a:latin typeface="Arial"/>
                <a:cs typeface="Arial"/>
              </a:rPr>
              <a:t>thuốc </a:t>
            </a:r>
            <a:r>
              <a:rPr sz="2200" spc="-5" dirty="0">
                <a:latin typeface="Arial"/>
                <a:cs typeface="Arial"/>
              </a:rPr>
              <a:t>lá</a:t>
            </a:r>
            <a:r>
              <a:rPr sz="2200" spc="-30" dirty="0">
                <a:latin typeface="Arial"/>
                <a:cs typeface="Arial"/>
              </a:rPr>
              <a:t> </a:t>
            </a:r>
            <a:r>
              <a:rPr sz="2200" dirty="0">
                <a:latin typeface="Arial"/>
                <a:cs typeface="Arial"/>
              </a:rPr>
              <a:t>giả</a:t>
            </a:r>
            <a:endParaRPr sz="2200">
              <a:latin typeface="Arial"/>
              <a:cs typeface="Arial"/>
            </a:endParaRPr>
          </a:p>
        </p:txBody>
      </p:sp>
      <p:sp>
        <p:nvSpPr>
          <p:cNvPr id="3" name="object 3"/>
          <p:cNvSpPr txBox="1">
            <a:spLocks noGrp="1"/>
          </p:cNvSpPr>
          <p:nvPr>
            <p:ph type="title"/>
          </p:nvPr>
        </p:nvSpPr>
        <p:spPr>
          <a:xfrm>
            <a:off x="1961511" y="412495"/>
            <a:ext cx="7679055" cy="675640"/>
          </a:xfrm>
          <a:prstGeom prst="rect">
            <a:avLst/>
          </a:prstGeom>
        </p:spPr>
        <p:txBody>
          <a:bodyPr vert="horz" wrap="square" lIns="0" tIns="12700" rIns="0" bIns="0" rtlCol="0">
            <a:spAutoFit/>
          </a:bodyPr>
          <a:lstStyle/>
          <a:p>
            <a:pPr marL="635" algn="ctr">
              <a:lnSpc>
                <a:spcPct val="100000"/>
              </a:lnSpc>
              <a:spcBef>
                <a:spcPts val="100"/>
              </a:spcBef>
            </a:pPr>
            <a:r>
              <a:rPr sz="2100" spc="-5" dirty="0">
                <a:latin typeface="Times New Roman"/>
                <a:cs typeface="Times New Roman"/>
              </a:rPr>
              <a:t>Chương</a:t>
            </a:r>
            <a:r>
              <a:rPr sz="2100" spc="-10" dirty="0">
                <a:latin typeface="Times New Roman"/>
                <a:cs typeface="Times New Roman"/>
              </a:rPr>
              <a:t> </a:t>
            </a:r>
            <a:r>
              <a:rPr sz="2100" spc="-5" dirty="0">
                <a:latin typeface="Times New Roman"/>
                <a:cs typeface="Times New Roman"/>
              </a:rPr>
              <a:t>III.</a:t>
            </a:r>
            <a:endParaRPr sz="2100">
              <a:latin typeface="Times New Roman"/>
              <a:cs typeface="Times New Roman"/>
            </a:endParaRPr>
          </a:p>
          <a:p>
            <a:pPr algn="ctr">
              <a:lnSpc>
                <a:spcPct val="100000"/>
              </a:lnSpc>
              <a:spcBef>
                <a:spcPts val="75"/>
              </a:spcBef>
            </a:pPr>
            <a:r>
              <a:rPr sz="2100" spc="-5" dirty="0">
                <a:latin typeface="Times New Roman"/>
                <a:cs typeface="Times New Roman"/>
              </a:rPr>
              <a:t>CÁC BIỆN PHÁP </a:t>
            </a:r>
            <a:r>
              <a:rPr sz="2100" dirty="0">
                <a:latin typeface="Times New Roman"/>
                <a:cs typeface="Times New Roman"/>
              </a:rPr>
              <a:t>KIỂM </a:t>
            </a:r>
            <a:r>
              <a:rPr sz="2100" spc="-5" dirty="0">
                <a:latin typeface="Times New Roman"/>
                <a:cs typeface="Times New Roman"/>
              </a:rPr>
              <a:t>SOÁT NGUỒN CUNG CẤP</a:t>
            </a:r>
            <a:r>
              <a:rPr sz="2100" spc="-395" dirty="0">
                <a:latin typeface="Times New Roman"/>
                <a:cs typeface="Times New Roman"/>
              </a:rPr>
              <a:t> </a:t>
            </a:r>
            <a:r>
              <a:rPr sz="2100" dirty="0">
                <a:latin typeface="Times New Roman"/>
                <a:cs typeface="Times New Roman"/>
              </a:rPr>
              <a:t>THUỐC </a:t>
            </a:r>
            <a:r>
              <a:rPr sz="2100" spc="-5" dirty="0">
                <a:latin typeface="Times New Roman"/>
                <a:cs typeface="Times New Roman"/>
              </a:rPr>
              <a:t>LÁ</a:t>
            </a:r>
            <a:endParaRPr sz="2100">
              <a:latin typeface="Times New Roman"/>
              <a:cs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73351" y="674623"/>
            <a:ext cx="6727190" cy="391160"/>
          </a:xfrm>
          <a:prstGeom prst="rect">
            <a:avLst/>
          </a:prstGeom>
        </p:spPr>
        <p:txBody>
          <a:bodyPr vert="horz" wrap="square" lIns="0" tIns="12700" rIns="0" bIns="0" rtlCol="0">
            <a:spAutoFit/>
          </a:bodyPr>
          <a:lstStyle/>
          <a:p>
            <a:pPr marL="12700">
              <a:lnSpc>
                <a:spcPct val="100000"/>
              </a:lnSpc>
              <a:spcBef>
                <a:spcPts val="100"/>
              </a:spcBef>
            </a:pPr>
            <a:r>
              <a:rPr sz="2400" spc="-5" dirty="0"/>
              <a:t>Điều 24. Số </a:t>
            </a:r>
            <a:r>
              <a:rPr sz="2400" dirty="0"/>
              <a:t>lượng điếu </a:t>
            </a:r>
            <a:r>
              <a:rPr sz="2400" spc="-5" dirty="0"/>
              <a:t>thuốc </a:t>
            </a:r>
            <a:r>
              <a:rPr sz="2400" dirty="0"/>
              <a:t>lá </a:t>
            </a:r>
            <a:r>
              <a:rPr sz="2400" spc="-5" dirty="0"/>
              <a:t>trong </a:t>
            </a:r>
            <a:r>
              <a:rPr sz="2400" dirty="0"/>
              <a:t>bao,</a:t>
            </a:r>
            <a:r>
              <a:rPr sz="2400" spc="-75" dirty="0"/>
              <a:t> </a:t>
            </a:r>
            <a:r>
              <a:rPr sz="2400" spc="-5" dirty="0"/>
              <a:t>gói</a:t>
            </a:r>
            <a:endParaRPr sz="2400"/>
          </a:p>
        </p:txBody>
      </p:sp>
      <p:grpSp>
        <p:nvGrpSpPr>
          <p:cNvPr id="3" name="object 3"/>
          <p:cNvGrpSpPr/>
          <p:nvPr/>
        </p:nvGrpSpPr>
        <p:grpSpPr>
          <a:xfrm>
            <a:off x="1260995" y="1723643"/>
            <a:ext cx="8046084" cy="5086350"/>
            <a:chOff x="1260995" y="1723643"/>
            <a:chExt cx="8046084" cy="5086350"/>
          </a:xfrm>
        </p:grpSpPr>
        <p:sp>
          <p:nvSpPr>
            <p:cNvPr id="4" name="object 4"/>
            <p:cNvSpPr/>
            <p:nvPr/>
          </p:nvSpPr>
          <p:spPr>
            <a:xfrm>
              <a:off x="1260995" y="1911095"/>
              <a:ext cx="144779" cy="14477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030353" y="1723643"/>
              <a:ext cx="3276600" cy="497814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058553" y="5457443"/>
              <a:ext cx="2095500" cy="1352550"/>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p:nvPr/>
        </p:nvSpPr>
        <p:spPr>
          <a:xfrm>
            <a:off x="1521841" y="1642109"/>
            <a:ext cx="3839845" cy="3456940"/>
          </a:xfrm>
          <a:prstGeom prst="rect">
            <a:avLst/>
          </a:prstGeom>
        </p:spPr>
        <p:txBody>
          <a:bodyPr vert="horz" wrap="square" lIns="0" tIns="12065" rIns="0" bIns="0" rtlCol="0">
            <a:spAutoFit/>
          </a:bodyPr>
          <a:lstStyle/>
          <a:p>
            <a:pPr marL="12700" marR="5080" algn="just">
              <a:lnSpc>
                <a:spcPct val="139900"/>
              </a:lnSpc>
              <a:spcBef>
                <a:spcPts val="95"/>
              </a:spcBef>
            </a:pPr>
            <a:r>
              <a:rPr sz="2300" dirty="0">
                <a:latin typeface="Arial"/>
                <a:cs typeface="Arial"/>
              </a:rPr>
              <a:t>Sau 03 năm, kể từ ngày Luật  </a:t>
            </a:r>
            <a:r>
              <a:rPr sz="2300" spc="100" dirty="0">
                <a:latin typeface="Arial"/>
                <a:cs typeface="Arial"/>
              </a:rPr>
              <a:t>này </a:t>
            </a:r>
            <a:r>
              <a:rPr sz="2300" spc="75" dirty="0">
                <a:latin typeface="Arial"/>
                <a:cs typeface="Arial"/>
              </a:rPr>
              <a:t>có </a:t>
            </a:r>
            <a:r>
              <a:rPr sz="2300" spc="114" dirty="0">
                <a:latin typeface="Arial"/>
                <a:cs typeface="Arial"/>
              </a:rPr>
              <a:t>hiệu lực, </a:t>
            </a:r>
            <a:r>
              <a:rPr sz="2300" spc="75" dirty="0">
                <a:latin typeface="Arial"/>
                <a:cs typeface="Arial"/>
              </a:rPr>
              <a:t>số </a:t>
            </a:r>
            <a:r>
              <a:rPr sz="2300" spc="155" dirty="0">
                <a:latin typeface="Arial"/>
                <a:cs typeface="Arial"/>
              </a:rPr>
              <a:t>lượng  </a:t>
            </a:r>
            <a:r>
              <a:rPr sz="2300" spc="35" dirty="0">
                <a:latin typeface="Arial"/>
                <a:cs typeface="Arial"/>
              </a:rPr>
              <a:t>điếu </a:t>
            </a:r>
            <a:r>
              <a:rPr sz="2300" spc="40" dirty="0">
                <a:latin typeface="Arial"/>
                <a:cs typeface="Arial"/>
              </a:rPr>
              <a:t>thuốc </a:t>
            </a:r>
            <a:r>
              <a:rPr sz="2300" spc="25" dirty="0">
                <a:latin typeface="Arial"/>
                <a:cs typeface="Arial"/>
              </a:rPr>
              <a:t>lá </a:t>
            </a:r>
            <a:r>
              <a:rPr sz="2300" spc="40" dirty="0">
                <a:latin typeface="Arial"/>
                <a:cs typeface="Arial"/>
              </a:rPr>
              <a:t>đóng </a:t>
            </a:r>
            <a:r>
              <a:rPr sz="2300" spc="35" dirty="0">
                <a:latin typeface="Arial"/>
                <a:cs typeface="Arial"/>
              </a:rPr>
              <a:t>gói </a:t>
            </a:r>
            <a:r>
              <a:rPr sz="2300" spc="55" dirty="0">
                <a:latin typeface="Arial"/>
                <a:cs typeface="Arial"/>
              </a:rPr>
              <a:t>trong  </a:t>
            </a:r>
            <a:r>
              <a:rPr sz="2300" spc="20" dirty="0">
                <a:latin typeface="Arial"/>
                <a:cs typeface="Arial"/>
              </a:rPr>
              <a:t>01 </a:t>
            </a:r>
            <a:r>
              <a:rPr sz="2300" spc="25" dirty="0">
                <a:latin typeface="Arial"/>
                <a:cs typeface="Arial"/>
              </a:rPr>
              <a:t>bao </a:t>
            </a:r>
            <a:r>
              <a:rPr sz="2300" spc="35" dirty="0">
                <a:latin typeface="Arial"/>
                <a:cs typeface="Arial"/>
              </a:rPr>
              <a:t>thuốc </a:t>
            </a:r>
            <a:r>
              <a:rPr sz="2300" spc="20" dirty="0">
                <a:latin typeface="Arial"/>
                <a:cs typeface="Arial"/>
              </a:rPr>
              <a:t>lá </a:t>
            </a:r>
            <a:r>
              <a:rPr sz="2300" spc="35" dirty="0">
                <a:latin typeface="Arial"/>
                <a:cs typeface="Arial"/>
              </a:rPr>
              <a:t>không </a:t>
            </a:r>
            <a:r>
              <a:rPr sz="2300" spc="45" dirty="0">
                <a:latin typeface="Arial"/>
                <a:cs typeface="Arial"/>
              </a:rPr>
              <a:t>được  </a:t>
            </a:r>
            <a:r>
              <a:rPr sz="2300" dirty="0">
                <a:latin typeface="Arial"/>
                <a:cs typeface="Arial"/>
              </a:rPr>
              <a:t>ít hơn 20 điếu, trừ thuốc </a:t>
            </a:r>
            <a:r>
              <a:rPr sz="2300" spc="-5" dirty="0">
                <a:latin typeface="Arial"/>
                <a:cs typeface="Arial"/>
              </a:rPr>
              <a:t>lá </a:t>
            </a:r>
            <a:r>
              <a:rPr sz="2300" dirty="0">
                <a:latin typeface="Arial"/>
                <a:cs typeface="Arial"/>
              </a:rPr>
              <a:t>xì  gà và thuốc </a:t>
            </a:r>
            <a:r>
              <a:rPr sz="2300" spc="-5" dirty="0">
                <a:latin typeface="Arial"/>
                <a:cs typeface="Arial"/>
              </a:rPr>
              <a:t>lá </a:t>
            </a:r>
            <a:r>
              <a:rPr sz="2300" dirty="0">
                <a:latin typeface="Arial"/>
                <a:cs typeface="Arial"/>
              </a:rPr>
              <a:t>được sản xuất  </a:t>
            </a:r>
            <a:r>
              <a:rPr sz="2300" spc="-5" dirty="0">
                <a:latin typeface="Arial"/>
                <a:cs typeface="Arial"/>
              </a:rPr>
              <a:t>để </a:t>
            </a:r>
            <a:r>
              <a:rPr sz="2300" dirty="0">
                <a:latin typeface="Arial"/>
                <a:cs typeface="Arial"/>
              </a:rPr>
              <a:t>xuất</a:t>
            </a:r>
            <a:r>
              <a:rPr sz="2300" spc="-5" dirty="0">
                <a:latin typeface="Arial"/>
                <a:cs typeface="Arial"/>
              </a:rPr>
              <a:t> </a:t>
            </a:r>
            <a:r>
              <a:rPr sz="2300" dirty="0">
                <a:latin typeface="Arial"/>
                <a:cs typeface="Arial"/>
              </a:rPr>
              <a:t>khẩu.</a:t>
            </a:r>
            <a:endParaRPr sz="230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24783" y="680976"/>
            <a:ext cx="3620135" cy="452120"/>
          </a:xfrm>
          <a:prstGeom prst="rect">
            <a:avLst/>
          </a:prstGeom>
        </p:spPr>
        <p:txBody>
          <a:bodyPr vert="horz" wrap="square" lIns="0" tIns="12700" rIns="0" bIns="0" rtlCol="0">
            <a:spAutoFit/>
          </a:bodyPr>
          <a:lstStyle/>
          <a:p>
            <a:pPr marL="12700">
              <a:lnSpc>
                <a:spcPct val="100000"/>
              </a:lnSpc>
              <a:spcBef>
                <a:spcPts val="100"/>
              </a:spcBef>
            </a:pPr>
            <a:r>
              <a:rPr spc="-5" dirty="0"/>
              <a:t>Điều 25. Bán thuốc</a:t>
            </a:r>
            <a:r>
              <a:rPr spc="-85" dirty="0"/>
              <a:t> </a:t>
            </a:r>
            <a:r>
              <a:rPr dirty="0"/>
              <a:t>lá</a:t>
            </a:r>
          </a:p>
        </p:txBody>
      </p:sp>
      <p:sp>
        <p:nvSpPr>
          <p:cNvPr id="3" name="object 3"/>
          <p:cNvSpPr/>
          <p:nvPr/>
        </p:nvSpPr>
        <p:spPr>
          <a:xfrm>
            <a:off x="1188605" y="1983486"/>
            <a:ext cx="130302" cy="144779"/>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445641" y="1718309"/>
            <a:ext cx="8105775" cy="3947160"/>
          </a:xfrm>
          <a:prstGeom prst="rect">
            <a:avLst/>
          </a:prstGeom>
        </p:spPr>
        <p:txBody>
          <a:bodyPr vert="horz" wrap="square" lIns="0" tIns="12700" rIns="0" bIns="0" rtlCol="0">
            <a:spAutoFit/>
          </a:bodyPr>
          <a:lstStyle/>
          <a:p>
            <a:pPr marL="12700" marR="5080" algn="just">
              <a:lnSpc>
                <a:spcPct val="139800"/>
              </a:lnSpc>
              <a:spcBef>
                <a:spcPts val="100"/>
              </a:spcBef>
            </a:pPr>
            <a:r>
              <a:rPr sz="2300" spc="35" dirty="0">
                <a:latin typeface="Arial"/>
                <a:cs typeface="Arial"/>
              </a:rPr>
              <a:t>Cơ </a:t>
            </a:r>
            <a:r>
              <a:rPr sz="2300" spc="60" dirty="0">
                <a:latin typeface="Arial"/>
                <a:cs typeface="Arial"/>
              </a:rPr>
              <a:t>quan, </a:t>
            </a:r>
            <a:r>
              <a:rPr sz="2300" spc="35" dirty="0">
                <a:latin typeface="Arial"/>
                <a:cs typeface="Arial"/>
              </a:rPr>
              <a:t>tổ </a:t>
            </a:r>
            <a:r>
              <a:rPr sz="2300" spc="60" dirty="0">
                <a:latin typeface="Arial"/>
                <a:cs typeface="Arial"/>
              </a:rPr>
              <a:t>chức, </a:t>
            </a:r>
            <a:r>
              <a:rPr sz="2300" spc="35" dirty="0">
                <a:latin typeface="Arial"/>
                <a:cs typeface="Arial"/>
              </a:rPr>
              <a:t>cá </a:t>
            </a:r>
            <a:r>
              <a:rPr sz="2300" spc="55" dirty="0">
                <a:latin typeface="Arial"/>
                <a:cs typeface="Arial"/>
              </a:rPr>
              <a:t>nhân </a:t>
            </a:r>
            <a:r>
              <a:rPr sz="2300" spc="60" dirty="0">
                <a:latin typeface="Arial"/>
                <a:cs typeface="Arial"/>
              </a:rPr>
              <a:t>không </a:t>
            </a:r>
            <a:r>
              <a:rPr sz="2300" spc="55" dirty="0">
                <a:latin typeface="Arial"/>
                <a:cs typeface="Arial"/>
              </a:rPr>
              <a:t>được </a:t>
            </a:r>
            <a:r>
              <a:rPr sz="2300" spc="35" dirty="0">
                <a:latin typeface="Arial"/>
                <a:cs typeface="Arial"/>
              </a:rPr>
              <a:t>tổ </a:t>
            </a:r>
            <a:r>
              <a:rPr sz="2300" spc="60" dirty="0">
                <a:latin typeface="Arial"/>
                <a:cs typeface="Arial"/>
              </a:rPr>
              <a:t>chức, </a:t>
            </a:r>
            <a:r>
              <a:rPr sz="2300" spc="50" dirty="0">
                <a:latin typeface="Arial"/>
                <a:cs typeface="Arial"/>
              </a:rPr>
              <a:t>cho </a:t>
            </a:r>
            <a:r>
              <a:rPr sz="2300" spc="75" dirty="0">
                <a:latin typeface="Arial"/>
                <a:cs typeface="Arial"/>
              </a:rPr>
              <a:t>phép  </a:t>
            </a:r>
            <a:r>
              <a:rPr sz="2300" spc="20" dirty="0">
                <a:latin typeface="Arial"/>
                <a:cs typeface="Arial"/>
              </a:rPr>
              <a:t>hoặc bán thuốc </a:t>
            </a:r>
            <a:r>
              <a:rPr sz="2300" spc="15" dirty="0">
                <a:latin typeface="Arial"/>
                <a:cs typeface="Arial"/>
              </a:rPr>
              <a:t>lá </a:t>
            </a:r>
            <a:r>
              <a:rPr sz="2300" spc="20" dirty="0">
                <a:latin typeface="Arial"/>
                <a:cs typeface="Arial"/>
              </a:rPr>
              <a:t>tại các địa điểm quy định tại Điều </a:t>
            </a:r>
            <a:r>
              <a:rPr sz="2300" spc="-35" dirty="0">
                <a:latin typeface="Arial"/>
                <a:cs typeface="Arial"/>
              </a:rPr>
              <a:t>11, </a:t>
            </a:r>
            <a:r>
              <a:rPr sz="2300" spc="30" dirty="0">
                <a:latin typeface="Arial"/>
                <a:cs typeface="Arial"/>
              </a:rPr>
              <a:t>Điều  </a:t>
            </a:r>
            <a:r>
              <a:rPr sz="2300" spc="45" dirty="0">
                <a:latin typeface="Arial"/>
                <a:cs typeface="Arial"/>
              </a:rPr>
              <a:t>12, </a:t>
            </a:r>
            <a:r>
              <a:rPr sz="2300" spc="50" dirty="0">
                <a:latin typeface="Arial"/>
                <a:cs typeface="Arial"/>
              </a:rPr>
              <a:t>trừ </a:t>
            </a:r>
            <a:r>
              <a:rPr sz="2300" spc="55" dirty="0">
                <a:latin typeface="Arial"/>
                <a:cs typeface="Arial"/>
              </a:rPr>
              <a:t>điểm </a:t>
            </a:r>
            <a:r>
              <a:rPr sz="2300" dirty="0">
                <a:latin typeface="Arial"/>
                <a:cs typeface="Arial"/>
              </a:rPr>
              <a:t>a </a:t>
            </a:r>
            <a:r>
              <a:rPr sz="2300" spc="60" dirty="0">
                <a:latin typeface="Arial"/>
                <a:cs typeface="Arial"/>
              </a:rPr>
              <a:t>khoản </a:t>
            </a:r>
            <a:r>
              <a:rPr sz="2300" dirty="0">
                <a:latin typeface="Arial"/>
                <a:cs typeface="Arial"/>
              </a:rPr>
              <a:t>1 </a:t>
            </a:r>
            <a:r>
              <a:rPr sz="2300" spc="55" dirty="0">
                <a:latin typeface="Arial"/>
                <a:cs typeface="Arial"/>
              </a:rPr>
              <a:t>Điều </a:t>
            </a:r>
            <a:r>
              <a:rPr sz="2300" spc="35" dirty="0">
                <a:latin typeface="Arial"/>
                <a:cs typeface="Arial"/>
              </a:rPr>
              <a:t>12 </a:t>
            </a:r>
            <a:r>
              <a:rPr sz="2300" spc="50" dirty="0">
                <a:latin typeface="Arial"/>
                <a:cs typeface="Arial"/>
              </a:rPr>
              <a:t>của </a:t>
            </a:r>
            <a:r>
              <a:rPr sz="2300" spc="55" dirty="0">
                <a:latin typeface="Arial"/>
                <a:cs typeface="Arial"/>
              </a:rPr>
              <a:t>Luật này; </a:t>
            </a:r>
            <a:r>
              <a:rPr sz="2300" spc="60" dirty="0">
                <a:latin typeface="Arial"/>
                <a:cs typeface="Arial"/>
              </a:rPr>
              <a:t>không </a:t>
            </a:r>
            <a:r>
              <a:rPr sz="2300" spc="75" dirty="0">
                <a:latin typeface="Arial"/>
                <a:cs typeface="Arial"/>
              </a:rPr>
              <a:t>được  </a:t>
            </a:r>
            <a:r>
              <a:rPr sz="2300" spc="85" dirty="0">
                <a:latin typeface="Arial"/>
                <a:cs typeface="Arial"/>
              </a:rPr>
              <a:t>bán </a:t>
            </a:r>
            <a:r>
              <a:rPr sz="2300" spc="105" dirty="0">
                <a:latin typeface="Arial"/>
                <a:cs typeface="Arial"/>
              </a:rPr>
              <a:t>thuốc </a:t>
            </a:r>
            <a:r>
              <a:rPr sz="2300" spc="65" dirty="0">
                <a:latin typeface="Arial"/>
                <a:cs typeface="Arial"/>
              </a:rPr>
              <a:t>lá </a:t>
            </a:r>
            <a:r>
              <a:rPr sz="2300" spc="95" dirty="0">
                <a:latin typeface="Arial"/>
                <a:cs typeface="Arial"/>
              </a:rPr>
              <a:t>phía </a:t>
            </a:r>
            <a:r>
              <a:rPr sz="2300" spc="100" dirty="0">
                <a:latin typeface="Arial"/>
                <a:cs typeface="Arial"/>
              </a:rPr>
              <a:t>ngoài </a:t>
            </a:r>
            <a:r>
              <a:rPr sz="2300" spc="95" dirty="0">
                <a:latin typeface="Arial"/>
                <a:cs typeface="Arial"/>
              </a:rPr>
              <a:t>cổng </a:t>
            </a:r>
            <a:r>
              <a:rPr sz="2300" spc="85" dirty="0">
                <a:latin typeface="Arial"/>
                <a:cs typeface="Arial"/>
              </a:rPr>
              <a:t>nhà </a:t>
            </a:r>
            <a:r>
              <a:rPr sz="2300" spc="100" dirty="0">
                <a:latin typeface="Arial"/>
                <a:cs typeface="Arial"/>
              </a:rPr>
              <a:t>trẻ, </a:t>
            </a:r>
            <a:r>
              <a:rPr sz="2300" spc="110" dirty="0">
                <a:latin typeface="Arial"/>
                <a:cs typeface="Arial"/>
              </a:rPr>
              <a:t>trường </a:t>
            </a:r>
            <a:r>
              <a:rPr sz="2300" spc="85" dirty="0">
                <a:latin typeface="Arial"/>
                <a:cs typeface="Arial"/>
              </a:rPr>
              <a:t>mẫu </a:t>
            </a:r>
            <a:r>
              <a:rPr sz="2300" spc="130" dirty="0">
                <a:latin typeface="Arial"/>
                <a:cs typeface="Arial"/>
              </a:rPr>
              <a:t>giáo,  </a:t>
            </a:r>
            <a:r>
              <a:rPr sz="2300" spc="40" dirty="0">
                <a:latin typeface="Arial"/>
                <a:cs typeface="Arial"/>
              </a:rPr>
              <a:t>trường </a:t>
            </a:r>
            <a:r>
              <a:rPr sz="2300" spc="35" dirty="0">
                <a:latin typeface="Arial"/>
                <a:cs typeface="Arial"/>
              </a:rPr>
              <a:t>tiểu </a:t>
            </a:r>
            <a:r>
              <a:rPr sz="2300" spc="30" dirty="0">
                <a:latin typeface="Arial"/>
                <a:cs typeface="Arial"/>
              </a:rPr>
              <a:t>học, </a:t>
            </a:r>
            <a:r>
              <a:rPr sz="2300" spc="40" dirty="0">
                <a:latin typeface="Arial"/>
                <a:cs typeface="Arial"/>
              </a:rPr>
              <a:t>trung </a:t>
            </a:r>
            <a:r>
              <a:rPr sz="2300" spc="30" dirty="0">
                <a:latin typeface="Arial"/>
                <a:cs typeface="Arial"/>
              </a:rPr>
              <a:t>học </a:t>
            </a:r>
            <a:r>
              <a:rPr sz="2300" spc="25" dirty="0">
                <a:latin typeface="Arial"/>
                <a:cs typeface="Arial"/>
              </a:rPr>
              <a:t>cơ </a:t>
            </a:r>
            <a:r>
              <a:rPr sz="2300" spc="30" dirty="0">
                <a:latin typeface="Arial"/>
                <a:cs typeface="Arial"/>
              </a:rPr>
              <a:t>sở, </a:t>
            </a:r>
            <a:r>
              <a:rPr sz="2300" spc="35" dirty="0">
                <a:latin typeface="Arial"/>
                <a:cs typeface="Arial"/>
              </a:rPr>
              <a:t>phổ </a:t>
            </a:r>
            <a:r>
              <a:rPr sz="2300" spc="40" dirty="0">
                <a:latin typeface="Arial"/>
                <a:cs typeface="Arial"/>
              </a:rPr>
              <a:t>thông trung học, </a:t>
            </a:r>
            <a:r>
              <a:rPr sz="2300" spc="55" dirty="0">
                <a:latin typeface="Arial"/>
                <a:cs typeface="Arial"/>
              </a:rPr>
              <a:t>viện  </a:t>
            </a:r>
            <a:r>
              <a:rPr sz="2300" spc="30" dirty="0">
                <a:latin typeface="Arial"/>
                <a:cs typeface="Arial"/>
              </a:rPr>
              <a:t>nghiên cứu </a:t>
            </a:r>
            <a:r>
              <a:rPr sz="2300" dirty="0">
                <a:latin typeface="Arial"/>
                <a:cs typeface="Arial"/>
              </a:rPr>
              <a:t>y </a:t>
            </a:r>
            <a:r>
              <a:rPr sz="2300" spc="30" dirty="0">
                <a:latin typeface="Arial"/>
                <a:cs typeface="Arial"/>
              </a:rPr>
              <a:t>học, bệnh </a:t>
            </a:r>
            <a:r>
              <a:rPr sz="2300" spc="35" dirty="0">
                <a:latin typeface="Arial"/>
                <a:cs typeface="Arial"/>
              </a:rPr>
              <a:t>viện, </a:t>
            </a:r>
            <a:r>
              <a:rPr sz="2300" spc="25" dirty="0">
                <a:latin typeface="Arial"/>
                <a:cs typeface="Arial"/>
              </a:rPr>
              <a:t>nhà </a:t>
            </a:r>
            <a:r>
              <a:rPr sz="2300" spc="20" dirty="0">
                <a:latin typeface="Arial"/>
                <a:cs typeface="Arial"/>
              </a:rPr>
              <a:t>hộ </a:t>
            </a:r>
            <a:r>
              <a:rPr sz="2300" spc="35" dirty="0">
                <a:latin typeface="Arial"/>
                <a:cs typeface="Arial"/>
              </a:rPr>
              <a:t>sinh, trung </a:t>
            </a:r>
            <a:r>
              <a:rPr sz="2300" spc="30" dirty="0">
                <a:latin typeface="Arial"/>
                <a:cs typeface="Arial"/>
              </a:rPr>
              <a:t>tâm </a:t>
            </a:r>
            <a:r>
              <a:rPr sz="2300" dirty="0">
                <a:latin typeface="Arial"/>
                <a:cs typeface="Arial"/>
              </a:rPr>
              <a:t>y </a:t>
            </a:r>
            <a:r>
              <a:rPr sz="2300" spc="20" dirty="0">
                <a:latin typeface="Arial"/>
                <a:cs typeface="Arial"/>
              </a:rPr>
              <a:t>tế </a:t>
            </a:r>
            <a:r>
              <a:rPr sz="2300" spc="40" dirty="0">
                <a:latin typeface="Arial"/>
                <a:cs typeface="Arial"/>
              </a:rPr>
              <a:t>dự  </a:t>
            </a:r>
            <a:r>
              <a:rPr sz="2300" spc="30" dirty="0">
                <a:latin typeface="Arial"/>
                <a:cs typeface="Arial"/>
              </a:rPr>
              <a:t>phòng, trạm </a:t>
            </a:r>
            <a:r>
              <a:rPr sz="2300" dirty="0">
                <a:latin typeface="Arial"/>
                <a:cs typeface="Arial"/>
              </a:rPr>
              <a:t>y </a:t>
            </a:r>
            <a:r>
              <a:rPr sz="2300" spc="20" dirty="0">
                <a:latin typeface="Arial"/>
                <a:cs typeface="Arial"/>
              </a:rPr>
              <a:t>tế </a:t>
            </a:r>
            <a:r>
              <a:rPr sz="2300" spc="25" dirty="0">
                <a:latin typeface="Arial"/>
                <a:cs typeface="Arial"/>
              </a:rPr>
              <a:t>xã, </a:t>
            </a:r>
            <a:r>
              <a:rPr sz="2300" spc="30" dirty="0">
                <a:latin typeface="Arial"/>
                <a:cs typeface="Arial"/>
              </a:rPr>
              <a:t>phường, </a:t>
            </a:r>
            <a:r>
              <a:rPr sz="2300" spc="25" dirty="0">
                <a:latin typeface="Arial"/>
                <a:cs typeface="Arial"/>
              </a:rPr>
              <a:t>thị </a:t>
            </a:r>
            <a:r>
              <a:rPr sz="2300" spc="30" dirty="0">
                <a:latin typeface="Arial"/>
                <a:cs typeface="Arial"/>
              </a:rPr>
              <a:t>trấn trong phạm </a:t>
            </a:r>
            <a:r>
              <a:rPr sz="2300" spc="20" dirty="0">
                <a:latin typeface="Arial"/>
                <a:cs typeface="Arial"/>
              </a:rPr>
              <a:t>vi </a:t>
            </a:r>
            <a:r>
              <a:rPr sz="2300" spc="25" dirty="0">
                <a:latin typeface="Arial"/>
                <a:cs typeface="Arial"/>
              </a:rPr>
              <a:t>100 </a:t>
            </a:r>
            <a:r>
              <a:rPr sz="2300" spc="40" dirty="0">
                <a:latin typeface="Arial"/>
                <a:cs typeface="Arial"/>
              </a:rPr>
              <a:t>mét  </a:t>
            </a:r>
            <a:r>
              <a:rPr sz="2300" dirty="0">
                <a:latin typeface="Arial"/>
                <a:cs typeface="Arial"/>
              </a:rPr>
              <a:t>tính từ ranh </a:t>
            </a:r>
            <a:r>
              <a:rPr sz="2300" spc="-5" dirty="0">
                <a:latin typeface="Arial"/>
                <a:cs typeface="Arial"/>
              </a:rPr>
              <a:t>giới </a:t>
            </a:r>
            <a:r>
              <a:rPr sz="2300" dirty="0">
                <a:latin typeface="Arial"/>
                <a:cs typeface="Arial"/>
              </a:rPr>
              <a:t>khuôn viên gần nhất của cơ sở</a:t>
            </a:r>
            <a:r>
              <a:rPr sz="2300" spc="-35" dirty="0">
                <a:latin typeface="Arial"/>
                <a:cs typeface="Arial"/>
              </a:rPr>
              <a:t> </a:t>
            </a:r>
            <a:r>
              <a:rPr sz="2300" dirty="0">
                <a:latin typeface="Arial"/>
                <a:cs typeface="Arial"/>
              </a:rPr>
              <a:t>đó.</a:t>
            </a:r>
            <a:endParaRPr sz="2300">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8536" y="680976"/>
            <a:ext cx="6034405" cy="452120"/>
          </a:xfrm>
          <a:prstGeom prst="rect">
            <a:avLst/>
          </a:prstGeom>
        </p:spPr>
        <p:txBody>
          <a:bodyPr vert="horz" wrap="square" lIns="0" tIns="12700" rIns="0" bIns="0" rtlCol="0">
            <a:spAutoFit/>
          </a:bodyPr>
          <a:lstStyle/>
          <a:p>
            <a:pPr marL="12700">
              <a:lnSpc>
                <a:spcPct val="100000"/>
              </a:lnSpc>
              <a:spcBef>
                <a:spcPts val="100"/>
              </a:spcBef>
            </a:pPr>
            <a:r>
              <a:rPr dirty="0"/>
              <a:t>Xử lý </a:t>
            </a:r>
            <a:r>
              <a:rPr spc="-5" dirty="0"/>
              <a:t>vi </a:t>
            </a:r>
            <a:r>
              <a:rPr dirty="0"/>
              <a:t>phạm pháp luật </a:t>
            </a:r>
            <a:r>
              <a:rPr spc="-5" dirty="0"/>
              <a:t>về</a:t>
            </a:r>
            <a:r>
              <a:rPr spc="-95" dirty="0"/>
              <a:t> </a:t>
            </a:r>
            <a:r>
              <a:rPr dirty="0"/>
              <a:t>PCTHTL</a:t>
            </a:r>
          </a:p>
        </p:txBody>
      </p:sp>
      <p:grpSp>
        <p:nvGrpSpPr>
          <p:cNvPr id="3" name="object 3"/>
          <p:cNvGrpSpPr/>
          <p:nvPr/>
        </p:nvGrpSpPr>
        <p:grpSpPr>
          <a:xfrm>
            <a:off x="1188605" y="2026920"/>
            <a:ext cx="8399780" cy="4726305"/>
            <a:chOff x="1188605" y="2026920"/>
            <a:chExt cx="8399780" cy="4726305"/>
          </a:xfrm>
        </p:grpSpPr>
        <p:sp>
          <p:nvSpPr>
            <p:cNvPr id="4" name="object 4"/>
            <p:cNvSpPr/>
            <p:nvPr/>
          </p:nvSpPr>
          <p:spPr>
            <a:xfrm>
              <a:off x="1188605" y="2026920"/>
              <a:ext cx="130302" cy="13030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632333" y="4009644"/>
              <a:ext cx="2955798" cy="27432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260995" y="4227576"/>
              <a:ext cx="144779" cy="144779"/>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p:nvPr/>
        </p:nvSpPr>
        <p:spPr>
          <a:xfrm>
            <a:off x="1445641" y="1712216"/>
            <a:ext cx="8104505" cy="4864100"/>
          </a:xfrm>
          <a:prstGeom prst="rect">
            <a:avLst/>
          </a:prstGeom>
        </p:spPr>
        <p:txBody>
          <a:bodyPr vert="horz" wrap="square" lIns="0" tIns="12700" rIns="0" bIns="0" rtlCol="0">
            <a:spAutoFit/>
          </a:bodyPr>
          <a:lstStyle/>
          <a:p>
            <a:pPr marL="12700" marR="5080" algn="just">
              <a:lnSpc>
                <a:spcPct val="150000"/>
              </a:lnSpc>
              <a:spcBef>
                <a:spcPts val="100"/>
              </a:spcBef>
            </a:pPr>
            <a:r>
              <a:rPr sz="2300" dirty="0">
                <a:latin typeface="Arial"/>
                <a:cs typeface="Arial"/>
              </a:rPr>
              <a:t>Quy </a:t>
            </a:r>
            <a:r>
              <a:rPr sz="2300" spc="-5" dirty="0">
                <a:latin typeface="Arial"/>
                <a:cs typeface="Arial"/>
              </a:rPr>
              <a:t>định </a:t>
            </a:r>
            <a:r>
              <a:rPr sz="2300" dirty="0">
                <a:latin typeface="Arial"/>
                <a:cs typeface="Arial"/>
              </a:rPr>
              <a:t>trách </a:t>
            </a:r>
            <a:r>
              <a:rPr sz="2300" spc="-5" dirty="0">
                <a:latin typeface="Arial"/>
                <a:cs typeface="Arial"/>
              </a:rPr>
              <a:t>nhiệm </a:t>
            </a:r>
            <a:r>
              <a:rPr sz="2300" dirty="0">
                <a:latin typeface="Arial"/>
                <a:cs typeface="Arial"/>
              </a:rPr>
              <a:t>cụ thể </a:t>
            </a:r>
            <a:r>
              <a:rPr sz="2300" spc="-5" dirty="0">
                <a:latin typeface="Arial"/>
                <a:cs typeface="Arial"/>
              </a:rPr>
              <a:t>của </a:t>
            </a:r>
            <a:r>
              <a:rPr sz="2300" dirty="0">
                <a:latin typeface="Arial"/>
                <a:cs typeface="Arial"/>
              </a:rPr>
              <a:t>các Bộ: Bộ Y tế, Bộ </a:t>
            </a:r>
            <a:r>
              <a:rPr sz="2300" spc="-5" dirty="0">
                <a:latin typeface="Arial"/>
                <a:cs typeface="Arial"/>
              </a:rPr>
              <a:t>Công</a:t>
            </a:r>
            <a:r>
              <a:rPr sz="2300" spc="-150" dirty="0">
                <a:latin typeface="Arial"/>
                <a:cs typeface="Arial"/>
              </a:rPr>
              <a:t> </a:t>
            </a:r>
            <a:r>
              <a:rPr sz="2300" dirty="0">
                <a:latin typeface="Arial"/>
                <a:cs typeface="Arial"/>
              </a:rPr>
              <a:t>an,  </a:t>
            </a:r>
            <a:r>
              <a:rPr sz="2300" spc="30" dirty="0">
                <a:latin typeface="Arial"/>
                <a:cs typeface="Arial"/>
              </a:rPr>
              <a:t>Bộ </a:t>
            </a:r>
            <a:r>
              <a:rPr sz="2300" spc="45" dirty="0">
                <a:latin typeface="Arial"/>
                <a:cs typeface="Arial"/>
              </a:rPr>
              <a:t>Công </a:t>
            </a:r>
            <a:r>
              <a:rPr sz="2300" spc="55" dirty="0">
                <a:latin typeface="Arial"/>
                <a:cs typeface="Arial"/>
              </a:rPr>
              <a:t>Thương, </a:t>
            </a:r>
            <a:r>
              <a:rPr sz="2300" spc="30" dirty="0">
                <a:latin typeface="Arial"/>
                <a:cs typeface="Arial"/>
              </a:rPr>
              <a:t>Bộ </a:t>
            </a:r>
            <a:r>
              <a:rPr sz="2300" spc="45" dirty="0">
                <a:latin typeface="Arial"/>
                <a:cs typeface="Arial"/>
              </a:rPr>
              <a:t>Quốc </a:t>
            </a:r>
            <a:r>
              <a:rPr sz="2300" spc="50" dirty="0">
                <a:latin typeface="Arial"/>
                <a:cs typeface="Arial"/>
              </a:rPr>
              <a:t>phòng, </a:t>
            </a:r>
            <a:r>
              <a:rPr sz="2300" spc="40" dirty="0">
                <a:latin typeface="Arial"/>
                <a:cs typeface="Arial"/>
              </a:rPr>
              <a:t>các Bộ, </a:t>
            </a:r>
            <a:r>
              <a:rPr sz="2300" spc="30" dirty="0">
                <a:latin typeface="Arial"/>
                <a:cs typeface="Arial"/>
              </a:rPr>
              <a:t>cơ </a:t>
            </a:r>
            <a:r>
              <a:rPr sz="2300" spc="45" dirty="0">
                <a:latin typeface="Arial"/>
                <a:cs typeface="Arial"/>
              </a:rPr>
              <a:t>quan </a:t>
            </a:r>
            <a:r>
              <a:rPr sz="2300" spc="65" dirty="0">
                <a:latin typeface="Arial"/>
                <a:cs typeface="Arial"/>
              </a:rPr>
              <a:t>ngang  </a:t>
            </a:r>
            <a:r>
              <a:rPr sz="2300" spc="45" dirty="0">
                <a:latin typeface="Arial"/>
                <a:cs typeface="Arial"/>
              </a:rPr>
              <a:t>Bộ </a:t>
            </a:r>
            <a:r>
              <a:rPr sz="2300" spc="70" dirty="0">
                <a:latin typeface="Arial"/>
                <a:cs typeface="Arial"/>
              </a:rPr>
              <a:t>khác </a:t>
            </a:r>
            <a:r>
              <a:rPr sz="2300" spc="45" dirty="0">
                <a:latin typeface="Arial"/>
                <a:cs typeface="Arial"/>
              </a:rPr>
              <a:t>và Ủy </a:t>
            </a:r>
            <a:r>
              <a:rPr sz="2300" spc="60" dirty="0">
                <a:latin typeface="Arial"/>
                <a:cs typeface="Arial"/>
              </a:rPr>
              <a:t>ban </a:t>
            </a:r>
            <a:r>
              <a:rPr sz="2300" spc="70" dirty="0">
                <a:latin typeface="Arial"/>
                <a:cs typeface="Arial"/>
              </a:rPr>
              <a:t>nhân </a:t>
            </a:r>
            <a:r>
              <a:rPr sz="2300" spc="60" dirty="0">
                <a:latin typeface="Arial"/>
                <a:cs typeface="Arial"/>
              </a:rPr>
              <a:t>dân các cấp </a:t>
            </a:r>
            <a:r>
              <a:rPr sz="2300" spc="75" dirty="0">
                <a:latin typeface="Arial"/>
                <a:cs typeface="Arial"/>
              </a:rPr>
              <a:t>trong </a:t>
            </a:r>
            <a:r>
              <a:rPr sz="2300" spc="45" dirty="0">
                <a:latin typeface="Arial"/>
                <a:cs typeface="Arial"/>
              </a:rPr>
              <a:t>xử lý vi </a:t>
            </a:r>
            <a:r>
              <a:rPr sz="2300" spc="95" dirty="0">
                <a:latin typeface="Arial"/>
                <a:cs typeface="Arial"/>
              </a:rPr>
              <a:t>phạm  </a:t>
            </a:r>
            <a:r>
              <a:rPr sz="2300" spc="-5" dirty="0">
                <a:latin typeface="Arial"/>
                <a:cs typeface="Arial"/>
              </a:rPr>
              <a:t>pháp luật </a:t>
            </a:r>
            <a:r>
              <a:rPr sz="2300" dirty="0">
                <a:latin typeface="Arial"/>
                <a:cs typeface="Arial"/>
              </a:rPr>
              <a:t>về</a:t>
            </a:r>
            <a:r>
              <a:rPr sz="2300" spc="5" dirty="0">
                <a:latin typeface="Arial"/>
                <a:cs typeface="Arial"/>
              </a:rPr>
              <a:t> </a:t>
            </a:r>
            <a:r>
              <a:rPr sz="2300" dirty="0">
                <a:latin typeface="Arial"/>
                <a:cs typeface="Arial"/>
              </a:rPr>
              <a:t>PCTHTL.</a:t>
            </a:r>
            <a:endParaRPr sz="2300">
              <a:latin typeface="Arial"/>
              <a:cs typeface="Arial"/>
            </a:endParaRPr>
          </a:p>
          <a:p>
            <a:pPr marL="88900" marR="3213100" algn="just">
              <a:lnSpc>
                <a:spcPct val="150000"/>
              </a:lnSpc>
              <a:spcBef>
                <a:spcPts val="840"/>
              </a:spcBef>
            </a:pPr>
            <a:r>
              <a:rPr sz="2300" dirty="0">
                <a:solidFill>
                  <a:srgbClr val="FF0000"/>
                </a:solidFill>
                <a:latin typeface="Arial"/>
                <a:cs typeface="Arial"/>
              </a:rPr>
              <a:t>Bộ Y tế đã trình Chính phủ ban hành  </a:t>
            </a:r>
            <a:r>
              <a:rPr sz="2300" spc="15" dirty="0">
                <a:solidFill>
                  <a:srgbClr val="FF0000"/>
                </a:solidFill>
                <a:latin typeface="Arial"/>
                <a:cs typeface="Arial"/>
              </a:rPr>
              <a:t>Nghị định </a:t>
            </a:r>
            <a:r>
              <a:rPr sz="2300" spc="20" dirty="0">
                <a:solidFill>
                  <a:srgbClr val="FF0000"/>
                </a:solidFill>
                <a:latin typeface="Arial"/>
                <a:cs typeface="Arial"/>
              </a:rPr>
              <a:t>Quy </a:t>
            </a:r>
            <a:r>
              <a:rPr sz="2300" spc="15" dirty="0">
                <a:solidFill>
                  <a:srgbClr val="FF0000"/>
                </a:solidFill>
                <a:latin typeface="Arial"/>
                <a:cs typeface="Arial"/>
              </a:rPr>
              <a:t>định </a:t>
            </a:r>
            <a:r>
              <a:rPr sz="2300" spc="10" dirty="0">
                <a:solidFill>
                  <a:srgbClr val="FF0000"/>
                </a:solidFill>
                <a:latin typeface="Arial"/>
                <a:cs typeface="Arial"/>
              </a:rPr>
              <a:t>xử </a:t>
            </a:r>
            <a:r>
              <a:rPr sz="2300" spc="15" dirty="0">
                <a:solidFill>
                  <a:srgbClr val="FF0000"/>
                </a:solidFill>
                <a:latin typeface="Arial"/>
                <a:cs typeface="Arial"/>
              </a:rPr>
              <a:t>phạt </a:t>
            </a:r>
            <a:r>
              <a:rPr sz="2300" spc="10" dirty="0">
                <a:solidFill>
                  <a:srgbClr val="FF0000"/>
                </a:solidFill>
                <a:latin typeface="Arial"/>
                <a:cs typeface="Arial"/>
              </a:rPr>
              <a:t>vi </a:t>
            </a:r>
            <a:r>
              <a:rPr sz="2300" spc="25" dirty="0">
                <a:solidFill>
                  <a:srgbClr val="FF0000"/>
                </a:solidFill>
                <a:latin typeface="Arial"/>
                <a:cs typeface="Arial"/>
              </a:rPr>
              <a:t>phạm  </a:t>
            </a:r>
            <a:r>
              <a:rPr sz="2300" spc="40" dirty="0">
                <a:solidFill>
                  <a:srgbClr val="FF0000"/>
                </a:solidFill>
                <a:latin typeface="Arial"/>
                <a:cs typeface="Arial"/>
              </a:rPr>
              <a:t>hành chính trong lĩnh </a:t>
            </a:r>
            <a:r>
              <a:rPr sz="2300" spc="35" dirty="0">
                <a:solidFill>
                  <a:srgbClr val="FF0000"/>
                </a:solidFill>
                <a:latin typeface="Arial"/>
                <a:cs typeface="Arial"/>
              </a:rPr>
              <a:t>vực </a:t>
            </a:r>
            <a:r>
              <a:rPr sz="2300" dirty="0">
                <a:solidFill>
                  <a:srgbClr val="FF0000"/>
                </a:solidFill>
                <a:latin typeface="Arial"/>
                <a:cs typeface="Arial"/>
              </a:rPr>
              <a:t>y </a:t>
            </a:r>
            <a:r>
              <a:rPr sz="2300" spc="25" dirty="0">
                <a:solidFill>
                  <a:srgbClr val="FF0000"/>
                </a:solidFill>
                <a:latin typeface="Arial"/>
                <a:cs typeface="Arial"/>
              </a:rPr>
              <a:t>tế </a:t>
            </a:r>
            <a:r>
              <a:rPr sz="2300" spc="55" dirty="0">
                <a:solidFill>
                  <a:srgbClr val="FF0000"/>
                </a:solidFill>
                <a:latin typeface="Arial"/>
                <a:cs typeface="Arial"/>
              </a:rPr>
              <a:t>(</a:t>
            </a:r>
            <a:r>
              <a:rPr sz="2300" i="1" spc="55" dirty="0">
                <a:solidFill>
                  <a:srgbClr val="FF0000"/>
                </a:solidFill>
                <a:latin typeface="Arial"/>
                <a:cs typeface="Arial"/>
              </a:rPr>
              <a:t>bao  </a:t>
            </a:r>
            <a:r>
              <a:rPr sz="2300" i="1" spc="45" dirty="0">
                <a:solidFill>
                  <a:srgbClr val="FF0000"/>
                </a:solidFill>
                <a:latin typeface="Arial"/>
                <a:cs typeface="Arial"/>
              </a:rPr>
              <a:t>gồm </a:t>
            </a:r>
            <a:r>
              <a:rPr sz="2300" i="1" spc="35" dirty="0">
                <a:solidFill>
                  <a:srgbClr val="FF0000"/>
                </a:solidFill>
                <a:latin typeface="Arial"/>
                <a:cs typeface="Arial"/>
              </a:rPr>
              <a:t>xử </a:t>
            </a:r>
            <a:r>
              <a:rPr sz="2300" i="1" spc="55" dirty="0">
                <a:solidFill>
                  <a:srgbClr val="FF0000"/>
                </a:solidFill>
                <a:latin typeface="Arial"/>
                <a:cs typeface="Arial"/>
              </a:rPr>
              <a:t>phạt hành </a:t>
            </a:r>
            <a:r>
              <a:rPr sz="2300" i="1" spc="35" dirty="0">
                <a:solidFill>
                  <a:srgbClr val="FF0000"/>
                </a:solidFill>
                <a:latin typeface="Arial"/>
                <a:cs typeface="Arial"/>
              </a:rPr>
              <a:t>vi vi </a:t>
            </a:r>
            <a:r>
              <a:rPr sz="2300" i="1" spc="55" dirty="0">
                <a:solidFill>
                  <a:srgbClr val="FF0000"/>
                </a:solidFill>
                <a:latin typeface="Arial"/>
                <a:cs typeface="Arial"/>
              </a:rPr>
              <a:t>phạm </a:t>
            </a:r>
            <a:r>
              <a:rPr sz="2300" i="1" spc="70" dirty="0">
                <a:solidFill>
                  <a:srgbClr val="FF0000"/>
                </a:solidFill>
                <a:latin typeface="Arial"/>
                <a:cs typeface="Arial"/>
              </a:rPr>
              <a:t>hành  </a:t>
            </a:r>
            <a:r>
              <a:rPr sz="2300" i="1" dirty="0">
                <a:solidFill>
                  <a:srgbClr val="FF0000"/>
                </a:solidFill>
                <a:latin typeface="Arial"/>
                <a:cs typeface="Arial"/>
              </a:rPr>
              <a:t>chính </a:t>
            </a:r>
            <a:r>
              <a:rPr sz="2300" i="1" spc="-5" dirty="0">
                <a:solidFill>
                  <a:srgbClr val="FF0000"/>
                </a:solidFill>
                <a:latin typeface="Arial"/>
                <a:cs typeface="Arial"/>
              </a:rPr>
              <a:t>về PCTH </a:t>
            </a:r>
            <a:r>
              <a:rPr sz="2300" i="1" dirty="0">
                <a:solidFill>
                  <a:srgbClr val="FF0000"/>
                </a:solidFill>
                <a:latin typeface="Arial"/>
                <a:cs typeface="Arial"/>
              </a:rPr>
              <a:t>thuốc</a:t>
            </a:r>
            <a:r>
              <a:rPr sz="2300" i="1" spc="-15" dirty="0">
                <a:solidFill>
                  <a:srgbClr val="FF0000"/>
                </a:solidFill>
                <a:latin typeface="Arial"/>
                <a:cs typeface="Arial"/>
              </a:rPr>
              <a:t> </a:t>
            </a:r>
            <a:r>
              <a:rPr sz="2300" i="1" spc="-5" dirty="0">
                <a:solidFill>
                  <a:srgbClr val="FF0000"/>
                </a:solidFill>
                <a:latin typeface="Arial"/>
                <a:cs typeface="Arial"/>
              </a:rPr>
              <a:t>lá)</a:t>
            </a:r>
            <a:r>
              <a:rPr sz="2300" spc="-5" dirty="0">
                <a:solidFill>
                  <a:srgbClr val="FF0000"/>
                </a:solidFill>
                <a:latin typeface="Arial"/>
                <a:cs typeface="Arial"/>
              </a:rPr>
              <a:t>.</a:t>
            </a:r>
            <a:endParaRPr sz="2300">
              <a:latin typeface="Arial"/>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6750" y="1544575"/>
            <a:ext cx="7070725" cy="3340100"/>
          </a:xfrm>
          <a:prstGeom prst="rect">
            <a:avLst/>
          </a:prstGeom>
        </p:spPr>
        <p:txBody>
          <a:bodyPr vert="horz" wrap="square" lIns="0" tIns="233680" rIns="0" bIns="0" rtlCol="0">
            <a:spAutoFit/>
          </a:bodyPr>
          <a:lstStyle/>
          <a:p>
            <a:pPr marR="561975" algn="ctr">
              <a:lnSpc>
                <a:spcPct val="100000"/>
              </a:lnSpc>
              <a:spcBef>
                <a:spcPts val="1840"/>
              </a:spcBef>
            </a:pPr>
            <a:r>
              <a:rPr sz="2900" b="1" dirty="0">
                <a:solidFill>
                  <a:srgbClr val="FF0000"/>
                </a:solidFill>
                <a:latin typeface="Times New Roman"/>
                <a:cs typeface="Times New Roman"/>
              </a:rPr>
              <a:t>PHẦN</a:t>
            </a:r>
            <a:r>
              <a:rPr sz="2900" b="1" spc="-5" dirty="0">
                <a:solidFill>
                  <a:srgbClr val="FF0000"/>
                </a:solidFill>
                <a:latin typeface="Times New Roman"/>
                <a:cs typeface="Times New Roman"/>
              </a:rPr>
              <a:t> </a:t>
            </a:r>
            <a:r>
              <a:rPr sz="2900" b="1" dirty="0">
                <a:solidFill>
                  <a:srgbClr val="FF0000"/>
                </a:solidFill>
                <a:latin typeface="Times New Roman"/>
                <a:cs typeface="Times New Roman"/>
              </a:rPr>
              <a:t>III</a:t>
            </a:r>
            <a:endParaRPr sz="2900">
              <a:solidFill>
                <a:srgbClr val="FF0000"/>
              </a:solidFill>
              <a:latin typeface="Times New Roman"/>
              <a:cs typeface="Times New Roman"/>
            </a:endParaRPr>
          </a:p>
          <a:p>
            <a:pPr marL="12065" marR="5080" indent="19050" algn="ctr">
              <a:lnSpc>
                <a:spcPct val="150000"/>
              </a:lnSpc>
            </a:pPr>
            <a:r>
              <a:rPr sz="2900" b="1" dirty="0">
                <a:solidFill>
                  <a:srgbClr val="FF0000"/>
                </a:solidFill>
                <a:latin typeface="Times New Roman"/>
                <a:cs typeface="Times New Roman"/>
              </a:rPr>
              <a:t>GIỚI THIỆU </a:t>
            </a:r>
            <a:r>
              <a:rPr sz="2900" b="1" spc="-5" dirty="0">
                <a:solidFill>
                  <a:srgbClr val="FF0000"/>
                </a:solidFill>
                <a:latin typeface="Times New Roman"/>
                <a:cs typeface="Times New Roman"/>
              </a:rPr>
              <a:t>NGHỊ ĐỊNH SỐ </a:t>
            </a:r>
            <a:r>
              <a:rPr sz="2900" b="1" spc="-20" dirty="0">
                <a:solidFill>
                  <a:srgbClr val="FF0000"/>
                </a:solidFill>
                <a:latin typeface="Times New Roman"/>
                <a:cs typeface="Times New Roman"/>
              </a:rPr>
              <a:t>117/ND-CP  </a:t>
            </a:r>
            <a:r>
              <a:rPr sz="2900" b="1" spc="-5" dirty="0">
                <a:solidFill>
                  <a:srgbClr val="FF0000"/>
                </a:solidFill>
                <a:latin typeface="Times New Roman"/>
                <a:cs typeface="Times New Roman"/>
              </a:rPr>
              <a:t>NGÀY </a:t>
            </a:r>
            <a:r>
              <a:rPr sz="2900" b="1" dirty="0">
                <a:solidFill>
                  <a:srgbClr val="FF0000"/>
                </a:solidFill>
                <a:latin typeface="Times New Roman"/>
                <a:cs typeface="Times New Roman"/>
              </a:rPr>
              <a:t>28/09/2020 QUY </a:t>
            </a:r>
            <a:r>
              <a:rPr sz="2900" b="1" spc="-5" dirty="0">
                <a:solidFill>
                  <a:srgbClr val="FF0000"/>
                </a:solidFill>
                <a:latin typeface="Times New Roman"/>
                <a:cs typeface="Times New Roman"/>
              </a:rPr>
              <a:t>ĐỊNH XỬ </a:t>
            </a:r>
            <a:r>
              <a:rPr sz="2900" b="1" dirty="0">
                <a:solidFill>
                  <a:srgbClr val="FF0000"/>
                </a:solidFill>
                <a:latin typeface="Times New Roman"/>
                <a:cs typeface="Times New Roman"/>
              </a:rPr>
              <a:t>PHẠT</a:t>
            </a:r>
            <a:r>
              <a:rPr sz="2900" b="1" spc="-405" dirty="0">
                <a:solidFill>
                  <a:srgbClr val="FF0000"/>
                </a:solidFill>
                <a:latin typeface="Times New Roman"/>
                <a:cs typeface="Times New Roman"/>
              </a:rPr>
              <a:t> </a:t>
            </a:r>
            <a:r>
              <a:rPr sz="2900" b="1" dirty="0">
                <a:solidFill>
                  <a:srgbClr val="FF0000"/>
                </a:solidFill>
                <a:latin typeface="Times New Roman"/>
                <a:cs typeface="Times New Roman"/>
              </a:rPr>
              <a:t>VI  PHẠM HÀNH</a:t>
            </a:r>
            <a:r>
              <a:rPr sz="2900" b="1" spc="-10" dirty="0">
                <a:solidFill>
                  <a:srgbClr val="FF0000"/>
                </a:solidFill>
                <a:latin typeface="Times New Roman"/>
                <a:cs typeface="Times New Roman"/>
              </a:rPr>
              <a:t> </a:t>
            </a:r>
            <a:r>
              <a:rPr sz="2900" b="1" spc="-5" dirty="0">
                <a:solidFill>
                  <a:srgbClr val="FF0000"/>
                </a:solidFill>
                <a:latin typeface="Times New Roman"/>
                <a:cs typeface="Times New Roman"/>
              </a:rPr>
              <a:t>CHÍNH</a:t>
            </a:r>
            <a:endParaRPr sz="2900">
              <a:solidFill>
                <a:srgbClr val="FF0000"/>
              </a:solidFill>
              <a:latin typeface="Times New Roman"/>
              <a:cs typeface="Times New Roman"/>
            </a:endParaRPr>
          </a:p>
          <a:p>
            <a:pPr algn="ctr">
              <a:lnSpc>
                <a:spcPct val="100000"/>
              </a:lnSpc>
              <a:spcBef>
                <a:spcPts val="1740"/>
              </a:spcBef>
            </a:pPr>
            <a:r>
              <a:rPr sz="2900" b="1" dirty="0">
                <a:solidFill>
                  <a:srgbClr val="FF0000"/>
                </a:solidFill>
                <a:latin typeface="Times New Roman"/>
                <a:cs typeface="Times New Roman"/>
              </a:rPr>
              <a:t>TRONG LĨNH </a:t>
            </a:r>
            <a:r>
              <a:rPr sz="2900" b="1" spc="-5" dirty="0">
                <a:solidFill>
                  <a:srgbClr val="FF0000"/>
                </a:solidFill>
                <a:latin typeface="Times New Roman"/>
                <a:cs typeface="Times New Roman"/>
              </a:rPr>
              <a:t>VỰC </a:t>
            </a:r>
            <a:r>
              <a:rPr sz="2900" b="1" dirty="0">
                <a:solidFill>
                  <a:srgbClr val="FF0000"/>
                </a:solidFill>
                <a:latin typeface="Times New Roman"/>
                <a:cs typeface="Times New Roman"/>
              </a:rPr>
              <a:t>Y</a:t>
            </a:r>
            <a:r>
              <a:rPr sz="2900" b="1" spc="-350" dirty="0">
                <a:solidFill>
                  <a:srgbClr val="FF0000"/>
                </a:solidFill>
                <a:latin typeface="Times New Roman"/>
                <a:cs typeface="Times New Roman"/>
              </a:rPr>
              <a:t> </a:t>
            </a:r>
            <a:r>
              <a:rPr sz="2900" b="1" dirty="0">
                <a:solidFill>
                  <a:srgbClr val="FF0000"/>
                </a:solidFill>
                <a:latin typeface="Times New Roman"/>
                <a:cs typeface="Times New Roman"/>
              </a:rPr>
              <a:t>TẾ</a:t>
            </a:r>
            <a:endParaRPr sz="2900">
              <a:solidFill>
                <a:srgbClr val="FF0000"/>
              </a:solidFill>
              <a:latin typeface="Times New Roman"/>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14977" y="628904"/>
            <a:ext cx="1888489" cy="391160"/>
          </a:xfrm>
          <a:prstGeom prst="rect">
            <a:avLst/>
          </a:prstGeom>
        </p:spPr>
        <p:txBody>
          <a:bodyPr vert="horz" wrap="square" lIns="0" tIns="12700" rIns="0" bIns="0" rtlCol="0">
            <a:spAutoFit/>
          </a:bodyPr>
          <a:lstStyle/>
          <a:p>
            <a:pPr marL="12700">
              <a:lnSpc>
                <a:spcPct val="100000"/>
              </a:lnSpc>
              <a:spcBef>
                <a:spcPts val="100"/>
              </a:spcBef>
            </a:pPr>
            <a:r>
              <a:rPr sz="2400" dirty="0"/>
              <a:t>TỔNG</a:t>
            </a:r>
            <a:r>
              <a:rPr sz="2400" spc="-90" dirty="0"/>
              <a:t> </a:t>
            </a:r>
            <a:r>
              <a:rPr sz="2400" dirty="0"/>
              <a:t>QUAN</a:t>
            </a:r>
            <a:endParaRPr sz="2400"/>
          </a:p>
        </p:txBody>
      </p:sp>
      <p:sp>
        <p:nvSpPr>
          <p:cNvPr id="3" name="object 3"/>
          <p:cNvSpPr txBox="1"/>
          <p:nvPr/>
        </p:nvSpPr>
        <p:spPr>
          <a:xfrm>
            <a:off x="1079858" y="1255016"/>
            <a:ext cx="6033770" cy="5435600"/>
          </a:xfrm>
          <a:prstGeom prst="rect">
            <a:avLst/>
          </a:prstGeom>
        </p:spPr>
        <p:txBody>
          <a:bodyPr vert="horz" wrap="square" lIns="0" tIns="12700" rIns="0" bIns="0" rtlCol="0">
            <a:spAutoFit/>
          </a:bodyPr>
          <a:lstStyle/>
          <a:p>
            <a:pPr marL="417830" marR="6350" indent="-405765" algn="just">
              <a:lnSpc>
                <a:spcPct val="150000"/>
              </a:lnSpc>
              <a:spcBef>
                <a:spcPts val="100"/>
              </a:spcBef>
              <a:buClr>
                <a:srgbClr val="009AFF"/>
              </a:buClr>
              <a:buFont typeface="Wingdings"/>
              <a:buChar char=""/>
              <a:tabLst>
                <a:tab pos="418465" algn="l"/>
              </a:tabLst>
            </a:pPr>
            <a:r>
              <a:rPr sz="2300" spc="90" dirty="0">
                <a:latin typeface="Arial"/>
                <a:cs typeface="Arial"/>
              </a:rPr>
              <a:t>Khói </a:t>
            </a:r>
            <a:r>
              <a:rPr sz="2300" spc="100" dirty="0">
                <a:latin typeface="Arial"/>
                <a:cs typeface="Arial"/>
              </a:rPr>
              <a:t>thuốc </a:t>
            </a:r>
            <a:r>
              <a:rPr sz="2300" spc="60" dirty="0">
                <a:latin typeface="Arial"/>
                <a:cs typeface="Arial"/>
              </a:rPr>
              <a:t>lá </a:t>
            </a:r>
            <a:r>
              <a:rPr sz="2300" spc="90" dirty="0">
                <a:latin typeface="Arial"/>
                <a:cs typeface="Arial"/>
              </a:rPr>
              <a:t>chứa </a:t>
            </a:r>
            <a:r>
              <a:rPr sz="2300" spc="100" dirty="0">
                <a:latin typeface="Arial"/>
                <a:cs typeface="Arial"/>
              </a:rPr>
              <a:t>7.000 </a:t>
            </a:r>
            <a:r>
              <a:rPr sz="2300" spc="90" dirty="0">
                <a:latin typeface="Arial"/>
                <a:cs typeface="Arial"/>
              </a:rPr>
              <a:t>chất </a:t>
            </a:r>
            <a:r>
              <a:rPr sz="2300" spc="80" dirty="0">
                <a:latin typeface="Arial"/>
                <a:cs typeface="Arial"/>
              </a:rPr>
              <a:t>hoá </a:t>
            </a:r>
            <a:r>
              <a:rPr sz="2300" spc="125" dirty="0">
                <a:latin typeface="Arial"/>
                <a:cs typeface="Arial"/>
              </a:rPr>
              <a:t>học  </a:t>
            </a:r>
            <a:r>
              <a:rPr sz="2300" dirty="0">
                <a:latin typeface="Arial"/>
                <a:cs typeface="Arial"/>
              </a:rPr>
              <a:t>trong đó có khoảng 69 chất </a:t>
            </a:r>
            <a:r>
              <a:rPr sz="2300" spc="-5" dirty="0">
                <a:latin typeface="Arial"/>
                <a:cs typeface="Arial"/>
              </a:rPr>
              <a:t>gây ung</a:t>
            </a:r>
            <a:r>
              <a:rPr sz="2300" spc="-55" dirty="0">
                <a:latin typeface="Arial"/>
                <a:cs typeface="Arial"/>
              </a:rPr>
              <a:t> </a:t>
            </a:r>
            <a:r>
              <a:rPr sz="2300" dirty="0">
                <a:latin typeface="Arial"/>
                <a:cs typeface="Arial"/>
              </a:rPr>
              <a:t>thư.</a:t>
            </a:r>
            <a:endParaRPr sz="2300">
              <a:latin typeface="Arial"/>
              <a:cs typeface="Arial"/>
            </a:endParaRPr>
          </a:p>
          <a:p>
            <a:pPr marL="417830" marR="5080" indent="-405765" algn="just">
              <a:lnSpc>
                <a:spcPct val="150000"/>
              </a:lnSpc>
              <a:spcBef>
                <a:spcPts val="600"/>
              </a:spcBef>
              <a:buClr>
                <a:srgbClr val="009AFF"/>
              </a:buClr>
              <a:buFont typeface="Wingdings"/>
              <a:buChar char=""/>
              <a:tabLst>
                <a:tab pos="418465" algn="l"/>
              </a:tabLst>
            </a:pPr>
            <a:r>
              <a:rPr sz="2300" spc="95" dirty="0">
                <a:latin typeface="Arial"/>
                <a:cs typeface="Arial"/>
              </a:rPr>
              <a:t>Việt Nam nằm </a:t>
            </a:r>
            <a:r>
              <a:rPr sz="2300" spc="114" dirty="0">
                <a:latin typeface="Arial"/>
                <a:cs typeface="Arial"/>
              </a:rPr>
              <a:t>trong </a:t>
            </a:r>
            <a:r>
              <a:rPr sz="2300" spc="70" dirty="0">
                <a:latin typeface="Arial"/>
                <a:cs typeface="Arial"/>
              </a:rPr>
              <a:t>số 15 </a:t>
            </a:r>
            <a:r>
              <a:rPr sz="2300" spc="105" dirty="0">
                <a:latin typeface="Arial"/>
                <a:cs typeface="Arial"/>
              </a:rPr>
              <a:t>nước </a:t>
            </a:r>
            <a:r>
              <a:rPr sz="2300" spc="70" dirty="0">
                <a:latin typeface="Arial"/>
                <a:cs typeface="Arial"/>
              </a:rPr>
              <a:t>có </a:t>
            </a:r>
            <a:r>
              <a:rPr sz="2300" spc="145" dirty="0">
                <a:latin typeface="Arial"/>
                <a:cs typeface="Arial"/>
              </a:rPr>
              <a:t>số  </a:t>
            </a:r>
            <a:r>
              <a:rPr sz="2300" spc="20" dirty="0">
                <a:latin typeface="Arial"/>
                <a:cs typeface="Arial"/>
              </a:rPr>
              <a:t>người </a:t>
            </a:r>
            <a:r>
              <a:rPr sz="2300" spc="15" dirty="0">
                <a:latin typeface="Arial"/>
                <a:cs typeface="Arial"/>
              </a:rPr>
              <a:t>hút </a:t>
            </a:r>
            <a:r>
              <a:rPr sz="2300" spc="20" dirty="0">
                <a:latin typeface="Arial"/>
                <a:cs typeface="Arial"/>
              </a:rPr>
              <a:t>thuốc </a:t>
            </a:r>
            <a:r>
              <a:rPr sz="2300" spc="10" dirty="0">
                <a:latin typeface="Arial"/>
                <a:cs typeface="Arial"/>
              </a:rPr>
              <a:t>lá </a:t>
            </a:r>
            <a:r>
              <a:rPr sz="2300" spc="15" dirty="0">
                <a:latin typeface="Arial"/>
                <a:cs typeface="Arial"/>
              </a:rPr>
              <a:t>cao hàng đầu thế giới </a:t>
            </a:r>
            <a:r>
              <a:rPr sz="2300" dirty="0">
                <a:latin typeface="Arial"/>
                <a:cs typeface="Arial"/>
              </a:rPr>
              <a:t>-  khoảng 15,6 triệu</a:t>
            </a:r>
            <a:r>
              <a:rPr sz="2300" spc="-10" dirty="0">
                <a:latin typeface="Arial"/>
                <a:cs typeface="Arial"/>
              </a:rPr>
              <a:t> </a:t>
            </a:r>
            <a:r>
              <a:rPr sz="2300" dirty="0">
                <a:latin typeface="Arial"/>
                <a:cs typeface="Arial"/>
              </a:rPr>
              <a:t>người.</a:t>
            </a:r>
            <a:endParaRPr sz="2300">
              <a:latin typeface="Arial"/>
              <a:cs typeface="Arial"/>
            </a:endParaRPr>
          </a:p>
          <a:p>
            <a:pPr marL="417830" marR="13335" indent="-405765" algn="just">
              <a:lnSpc>
                <a:spcPct val="150000"/>
              </a:lnSpc>
              <a:spcBef>
                <a:spcPts val="600"/>
              </a:spcBef>
              <a:buClr>
                <a:srgbClr val="009AFF"/>
              </a:buClr>
              <a:buFont typeface="Wingdings"/>
              <a:buChar char=""/>
              <a:tabLst>
                <a:tab pos="418465" algn="l"/>
              </a:tabLst>
            </a:pPr>
            <a:r>
              <a:rPr sz="2300" spc="40" dirty="0">
                <a:latin typeface="Arial"/>
                <a:cs typeface="Arial"/>
              </a:rPr>
              <a:t>Tỷ </a:t>
            </a:r>
            <a:r>
              <a:rPr sz="2300" spc="35" dirty="0">
                <a:latin typeface="Arial"/>
                <a:cs typeface="Arial"/>
              </a:rPr>
              <a:t>lệ </a:t>
            </a:r>
            <a:r>
              <a:rPr sz="2300" spc="60" dirty="0">
                <a:latin typeface="Arial"/>
                <a:cs typeface="Arial"/>
              </a:rPr>
              <a:t>người </a:t>
            </a:r>
            <a:r>
              <a:rPr sz="2300" spc="65" dirty="0">
                <a:solidFill>
                  <a:srgbClr val="FF0000"/>
                </a:solidFill>
                <a:latin typeface="Arial"/>
                <a:cs typeface="Arial"/>
              </a:rPr>
              <a:t>không </a:t>
            </a:r>
            <a:r>
              <a:rPr sz="2300" spc="50" dirty="0">
                <a:solidFill>
                  <a:srgbClr val="FF0000"/>
                </a:solidFill>
                <a:latin typeface="Arial"/>
                <a:cs typeface="Arial"/>
              </a:rPr>
              <a:t>hút </a:t>
            </a:r>
            <a:r>
              <a:rPr sz="2300" spc="65" dirty="0">
                <a:solidFill>
                  <a:srgbClr val="FF0000"/>
                </a:solidFill>
                <a:latin typeface="Arial"/>
                <a:cs typeface="Arial"/>
              </a:rPr>
              <a:t>thuốc </a:t>
            </a:r>
            <a:r>
              <a:rPr sz="2300" spc="60" dirty="0">
                <a:latin typeface="Arial"/>
                <a:cs typeface="Arial"/>
              </a:rPr>
              <a:t>phơi </a:t>
            </a:r>
            <a:r>
              <a:rPr sz="2300" spc="80" dirty="0">
                <a:latin typeface="Arial"/>
                <a:cs typeface="Arial"/>
              </a:rPr>
              <a:t>nhiễm  </a:t>
            </a:r>
            <a:r>
              <a:rPr sz="2300" spc="50" dirty="0">
                <a:latin typeface="Arial"/>
                <a:cs typeface="Arial"/>
              </a:rPr>
              <a:t>khói </a:t>
            </a:r>
            <a:r>
              <a:rPr sz="2300" spc="55" dirty="0">
                <a:latin typeface="Arial"/>
                <a:cs typeface="Arial"/>
              </a:rPr>
              <a:t>thuốc </a:t>
            </a:r>
            <a:r>
              <a:rPr sz="2300" spc="30" dirty="0">
                <a:latin typeface="Arial"/>
                <a:cs typeface="Arial"/>
              </a:rPr>
              <a:t>lá </a:t>
            </a:r>
            <a:r>
              <a:rPr sz="2300" spc="45" dirty="0">
                <a:solidFill>
                  <a:srgbClr val="FF0000"/>
                </a:solidFill>
                <a:latin typeface="Arial"/>
                <a:cs typeface="Arial"/>
              </a:rPr>
              <a:t>tại </a:t>
            </a:r>
            <a:r>
              <a:rPr sz="2300" spc="40" dirty="0">
                <a:solidFill>
                  <a:srgbClr val="FF0000"/>
                </a:solidFill>
                <a:latin typeface="Arial"/>
                <a:cs typeface="Arial"/>
              </a:rPr>
              <a:t>nhà </a:t>
            </a:r>
            <a:r>
              <a:rPr sz="2300" spc="30" dirty="0">
                <a:solidFill>
                  <a:srgbClr val="FF0000"/>
                </a:solidFill>
                <a:latin typeface="Arial"/>
                <a:cs typeface="Arial"/>
              </a:rPr>
              <a:t>là </a:t>
            </a:r>
            <a:r>
              <a:rPr sz="2300" spc="55" dirty="0">
                <a:solidFill>
                  <a:srgbClr val="FF0000"/>
                </a:solidFill>
                <a:latin typeface="Arial"/>
                <a:cs typeface="Arial"/>
              </a:rPr>
              <a:t>53,5% </a:t>
            </a:r>
            <a:r>
              <a:rPr sz="2300" spc="55" dirty="0">
                <a:latin typeface="Arial"/>
                <a:cs typeface="Arial"/>
              </a:rPr>
              <a:t>(28,5 </a:t>
            </a:r>
            <a:r>
              <a:rPr sz="2300" spc="70" dirty="0">
                <a:latin typeface="Arial"/>
                <a:cs typeface="Arial"/>
              </a:rPr>
              <a:t>triệu  </a:t>
            </a:r>
            <a:r>
              <a:rPr sz="2300" spc="-5" dirty="0">
                <a:latin typeface="Arial"/>
                <a:cs typeface="Arial"/>
              </a:rPr>
              <a:t>người); người </a:t>
            </a:r>
            <a:r>
              <a:rPr sz="2300" dirty="0">
                <a:latin typeface="Arial"/>
                <a:cs typeface="Arial"/>
              </a:rPr>
              <a:t>không hút thuốc </a:t>
            </a:r>
            <a:r>
              <a:rPr sz="2300" spc="-5" dirty="0">
                <a:latin typeface="Arial"/>
                <a:cs typeface="Arial"/>
              </a:rPr>
              <a:t>phơi nhiễm  </a:t>
            </a:r>
            <a:r>
              <a:rPr sz="2300" spc="60" dirty="0">
                <a:latin typeface="Arial"/>
                <a:cs typeface="Arial"/>
              </a:rPr>
              <a:t>khói thuốc </a:t>
            </a:r>
            <a:r>
              <a:rPr sz="2300" spc="50" dirty="0">
                <a:latin typeface="Arial"/>
                <a:cs typeface="Arial"/>
              </a:rPr>
              <a:t>tại nơi làm </a:t>
            </a:r>
            <a:r>
              <a:rPr sz="2300" spc="60" dirty="0">
                <a:latin typeface="Arial"/>
                <a:cs typeface="Arial"/>
              </a:rPr>
              <a:t>việc </a:t>
            </a:r>
            <a:r>
              <a:rPr sz="2300" spc="35" dirty="0">
                <a:latin typeface="Arial"/>
                <a:cs typeface="Arial"/>
              </a:rPr>
              <a:t>là </a:t>
            </a:r>
            <a:r>
              <a:rPr sz="2300" spc="60" dirty="0">
                <a:latin typeface="Arial"/>
                <a:cs typeface="Arial"/>
              </a:rPr>
              <a:t>36,8% </a:t>
            </a:r>
            <a:r>
              <a:rPr sz="2300" spc="80" dirty="0">
                <a:latin typeface="Arial"/>
                <a:cs typeface="Arial"/>
              </a:rPr>
              <a:t>(5,9  </a:t>
            </a:r>
            <a:r>
              <a:rPr sz="2300" dirty="0">
                <a:latin typeface="Arial"/>
                <a:cs typeface="Arial"/>
              </a:rPr>
              <a:t>triệu</a:t>
            </a:r>
            <a:r>
              <a:rPr sz="2300" spc="-5" dirty="0">
                <a:latin typeface="Arial"/>
                <a:cs typeface="Arial"/>
              </a:rPr>
              <a:t> người).</a:t>
            </a:r>
            <a:endParaRPr sz="2300">
              <a:latin typeface="Arial"/>
              <a:cs typeface="Arial"/>
            </a:endParaRPr>
          </a:p>
        </p:txBody>
      </p:sp>
      <p:sp>
        <p:nvSpPr>
          <p:cNvPr id="4" name="object 4"/>
          <p:cNvSpPr/>
          <p:nvPr/>
        </p:nvSpPr>
        <p:spPr>
          <a:xfrm>
            <a:off x="7394333" y="2409444"/>
            <a:ext cx="2303526" cy="2438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70480" y="822961"/>
            <a:ext cx="3783329" cy="375920"/>
          </a:xfrm>
          <a:prstGeom prst="rect">
            <a:avLst/>
          </a:prstGeom>
        </p:spPr>
        <p:txBody>
          <a:bodyPr vert="horz" wrap="square" lIns="0" tIns="12700" rIns="0" bIns="0" rtlCol="0">
            <a:spAutoFit/>
          </a:bodyPr>
          <a:lstStyle/>
          <a:p>
            <a:pPr marL="12700">
              <a:lnSpc>
                <a:spcPct val="100000"/>
              </a:lnSpc>
              <a:spcBef>
                <a:spcPts val="100"/>
              </a:spcBef>
            </a:pPr>
            <a:r>
              <a:rPr sz="2300" spc="-5" dirty="0"/>
              <a:t>NHỮNG </a:t>
            </a:r>
            <a:r>
              <a:rPr sz="2300" dirty="0"/>
              <a:t>QUY </a:t>
            </a:r>
            <a:r>
              <a:rPr sz="2300" spc="-5" dirty="0"/>
              <a:t>ĐỊNH</a:t>
            </a:r>
            <a:r>
              <a:rPr sz="2300" spc="-125" dirty="0"/>
              <a:t> </a:t>
            </a:r>
            <a:r>
              <a:rPr sz="2300" spc="-5" dirty="0"/>
              <a:t>CHUNG</a:t>
            </a:r>
            <a:endParaRPr sz="2300"/>
          </a:p>
        </p:txBody>
      </p:sp>
      <p:sp>
        <p:nvSpPr>
          <p:cNvPr id="3" name="object 3"/>
          <p:cNvSpPr txBox="1"/>
          <p:nvPr/>
        </p:nvSpPr>
        <p:spPr>
          <a:xfrm>
            <a:off x="1156087" y="1807967"/>
            <a:ext cx="8542655" cy="3947795"/>
          </a:xfrm>
          <a:prstGeom prst="rect">
            <a:avLst/>
          </a:prstGeom>
        </p:spPr>
        <p:txBody>
          <a:bodyPr vert="horz" wrap="square" lIns="0" tIns="12065" rIns="0" bIns="0" rtlCol="0">
            <a:spAutoFit/>
          </a:bodyPr>
          <a:lstStyle/>
          <a:p>
            <a:pPr marL="469265" marR="5080" indent="-457200" algn="just">
              <a:lnSpc>
                <a:spcPct val="119900"/>
              </a:lnSpc>
              <a:spcBef>
                <a:spcPts val="95"/>
              </a:spcBef>
              <a:buClr>
                <a:srgbClr val="FF0000"/>
              </a:buClr>
              <a:buSzPct val="84090"/>
              <a:buFont typeface="Wingdings"/>
              <a:buChar char=""/>
              <a:tabLst>
                <a:tab pos="469900" algn="l"/>
              </a:tabLst>
            </a:pPr>
            <a:r>
              <a:rPr sz="2200" spc="-5" dirty="0">
                <a:latin typeface="Arial"/>
                <a:cs typeface="Arial"/>
              </a:rPr>
              <a:t>Cán </a:t>
            </a:r>
            <a:r>
              <a:rPr sz="2200" dirty="0">
                <a:latin typeface="Arial"/>
                <a:cs typeface="Arial"/>
              </a:rPr>
              <a:t>bộ, công chức, viên chức thực hiện hành </a:t>
            </a:r>
            <a:r>
              <a:rPr sz="2200" spc="-5" dirty="0">
                <a:latin typeface="Arial"/>
                <a:cs typeface="Arial"/>
              </a:rPr>
              <a:t>vi vi </a:t>
            </a:r>
            <a:r>
              <a:rPr sz="2200" dirty="0">
                <a:latin typeface="Arial"/>
                <a:cs typeface="Arial"/>
              </a:rPr>
              <a:t>phạm </a:t>
            </a:r>
            <a:r>
              <a:rPr sz="2200" spc="-5" dirty="0">
                <a:latin typeface="Arial"/>
                <a:cs typeface="Arial"/>
              </a:rPr>
              <a:t>khi  </a:t>
            </a:r>
            <a:r>
              <a:rPr sz="2200" spc="10" dirty="0">
                <a:latin typeface="Arial"/>
                <a:cs typeface="Arial"/>
              </a:rPr>
              <a:t>đang thi hành công vụ, nhiệm </a:t>
            </a:r>
            <a:r>
              <a:rPr sz="2200" spc="5" dirty="0">
                <a:latin typeface="Arial"/>
                <a:cs typeface="Arial"/>
              </a:rPr>
              <a:t>vụ </a:t>
            </a:r>
            <a:r>
              <a:rPr sz="2200" spc="10" dirty="0">
                <a:latin typeface="Arial"/>
                <a:cs typeface="Arial"/>
              </a:rPr>
              <a:t>được giao thì không </a:t>
            </a:r>
            <a:r>
              <a:rPr sz="2200" spc="5" dirty="0">
                <a:latin typeface="Arial"/>
                <a:cs typeface="Arial"/>
              </a:rPr>
              <a:t>bị </a:t>
            </a:r>
            <a:r>
              <a:rPr sz="2200" spc="15" dirty="0">
                <a:latin typeface="Arial"/>
                <a:cs typeface="Arial"/>
              </a:rPr>
              <a:t>xử  </a:t>
            </a:r>
            <a:r>
              <a:rPr sz="2200" spc="60" dirty="0">
                <a:latin typeface="Arial"/>
                <a:cs typeface="Arial"/>
              </a:rPr>
              <a:t>phạt </a:t>
            </a:r>
            <a:r>
              <a:rPr sz="2200" spc="55" dirty="0">
                <a:latin typeface="Arial"/>
                <a:cs typeface="Arial"/>
              </a:rPr>
              <a:t>theo </a:t>
            </a:r>
            <a:r>
              <a:rPr sz="2200" spc="50" dirty="0">
                <a:latin typeface="Arial"/>
                <a:cs typeface="Arial"/>
              </a:rPr>
              <a:t>quy </a:t>
            </a:r>
            <a:r>
              <a:rPr sz="2200" spc="60" dirty="0">
                <a:latin typeface="Arial"/>
                <a:cs typeface="Arial"/>
              </a:rPr>
              <a:t>định </a:t>
            </a:r>
            <a:r>
              <a:rPr sz="2200" spc="50" dirty="0">
                <a:latin typeface="Arial"/>
                <a:cs typeface="Arial"/>
              </a:rPr>
              <a:t>của </a:t>
            </a:r>
            <a:r>
              <a:rPr sz="2200" spc="60" dirty="0">
                <a:latin typeface="Arial"/>
                <a:cs typeface="Arial"/>
              </a:rPr>
              <a:t>pháp luật </a:t>
            </a:r>
            <a:r>
              <a:rPr sz="2200" spc="35" dirty="0">
                <a:latin typeface="Arial"/>
                <a:cs typeface="Arial"/>
              </a:rPr>
              <a:t>về XLVPHC mà </a:t>
            </a:r>
            <a:r>
              <a:rPr sz="2200" spc="40" dirty="0">
                <a:latin typeface="Arial"/>
                <a:cs typeface="Arial"/>
              </a:rPr>
              <a:t>bị </a:t>
            </a:r>
            <a:r>
              <a:rPr sz="2200" spc="35" dirty="0">
                <a:latin typeface="Arial"/>
                <a:cs typeface="Arial"/>
              </a:rPr>
              <a:t>xử </a:t>
            </a:r>
            <a:r>
              <a:rPr sz="2200" spc="80" dirty="0">
                <a:latin typeface="Arial"/>
                <a:cs typeface="Arial"/>
              </a:rPr>
              <a:t>lý  </a:t>
            </a:r>
            <a:r>
              <a:rPr sz="2200" spc="70" dirty="0">
                <a:latin typeface="Arial"/>
                <a:cs typeface="Arial"/>
              </a:rPr>
              <a:t>theo </a:t>
            </a:r>
            <a:r>
              <a:rPr sz="2200" spc="65" dirty="0">
                <a:latin typeface="Arial"/>
                <a:cs typeface="Arial"/>
              </a:rPr>
              <a:t>quy </a:t>
            </a:r>
            <a:r>
              <a:rPr sz="2200" spc="75" dirty="0">
                <a:latin typeface="Arial"/>
                <a:cs typeface="Arial"/>
              </a:rPr>
              <a:t>định </a:t>
            </a:r>
            <a:r>
              <a:rPr sz="2200" spc="60" dirty="0">
                <a:latin typeface="Arial"/>
                <a:cs typeface="Arial"/>
              </a:rPr>
              <a:t>của </a:t>
            </a:r>
            <a:r>
              <a:rPr sz="2200" spc="75" dirty="0">
                <a:latin typeface="Arial"/>
                <a:cs typeface="Arial"/>
              </a:rPr>
              <a:t>pháp luật </a:t>
            </a:r>
            <a:r>
              <a:rPr sz="2200" spc="45" dirty="0">
                <a:latin typeface="Arial"/>
                <a:cs typeface="Arial"/>
              </a:rPr>
              <a:t>về </a:t>
            </a:r>
            <a:r>
              <a:rPr sz="2200" spc="60" dirty="0">
                <a:latin typeface="Arial"/>
                <a:cs typeface="Arial"/>
              </a:rPr>
              <a:t>cán </a:t>
            </a:r>
            <a:r>
              <a:rPr sz="2200" spc="65" dirty="0">
                <a:latin typeface="Arial"/>
                <a:cs typeface="Arial"/>
              </a:rPr>
              <a:t>bộ, </a:t>
            </a:r>
            <a:r>
              <a:rPr sz="2200" spc="70" dirty="0">
                <a:latin typeface="Arial"/>
                <a:cs typeface="Arial"/>
              </a:rPr>
              <a:t>công </a:t>
            </a:r>
            <a:r>
              <a:rPr sz="2200" spc="75" dirty="0">
                <a:latin typeface="Arial"/>
                <a:cs typeface="Arial"/>
              </a:rPr>
              <a:t>chức, </a:t>
            </a:r>
            <a:r>
              <a:rPr sz="2200" spc="95" dirty="0">
                <a:latin typeface="Arial"/>
                <a:cs typeface="Arial"/>
              </a:rPr>
              <a:t>viên  </a:t>
            </a:r>
            <a:r>
              <a:rPr sz="2200" dirty="0">
                <a:latin typeface="Arial"/>
                <a:cs typeface="Arial"/>
              </a:rPr>
              <a:t>chức.</a:t>
            </a:r>
            <a:endParaRPr sz="2200">
              <a:latin typeface="Arial"/>
              <a:cs typeface="Arial"/>
            </a:endParaRPr>
          </a:p>
          <a:p>
            <a:pPr>
              <a:lnSpc>
                <a:spcPct val="100000"/>
              </a:lnSpc>
              <a:spcBef>
                <a:spcPts val="40"/>
              </a:spcBef>
              <a:buClr>
                <a:srgbClr val="FF0000"/>
              </a:buClr>
              <a:buFont typeface="Wingdings"/>
              <a:buChar char=""/>
            </a:pPr>
            <a:endParaRPr sz="2050">
              <a:latin typeface="Arial"/>
              <a:cs typeface="Arial"/>
            </a:endParaRPr>
          </a:p>
          <a:p>
            <a:pPr marL="469265" marR="10795" indent="-457200" algn="just">
              <a:lnSpc>
                <a:spcPct val="119900"/>
              </a:lnSpc>
              <a:buClr>
                <a:srgbClr val="FF0000"/>
              </a:buClr>
              <a:buSzPct val="84090"/>
              <a:buFont typeface="Wingdings"/>
              <a:buChar char=""/>
              <a:tabLst>
                <a:tab pos="469900" algn="l"/>
              </a:tabLst>
            </a:pPr>
            <a:r>
              <a:rPr sz="2200" spc="15" dirty="0">
                <a:latin typeface="Arial"/>
                <a:cs typeface="Arial"/>
              </a:rPr>
              <a:t>Cơ </a:t>
            </a:r>
            <a:r>
              <a:rPr sz="2200" spc="25" dirty="0">
                <a:latin typeface="Arial"/>
                <a:cs typeface="Arial"/>
              </a:rPr>
              <a:t>quan </a:t>
            </a:r>
            <a:r>
              <a:rPr sz="2200" spc="20" dirty="0">
                <a:latin typeface="Arial"/>
                <a:cs typeface="Arial"/>
              </a:rPr>
              <a:t>nhà </a:t>
            </a:r>
            <a:r>
              <a:rPr sz="2200" spc="25" dirty="0">
                <a:latin typeface="Arial"/>
                <a:cs typeface="Arial"/>
              </a:rPr>
              <a:t>nước thực hiện hành </a:t>
            </a:r>
            <a:r>
              <a:rPr sz="2200" spc="15" dirty="0">
                <a:latin typeface="Arial"/>
                <a:cs typeface="Arial"/>
              </a:rPr>
              <a:t>vi vi </a:t>
            </a:r>
            <a:r>
              <a:rPr sz="2200" spc="25" dirty="0">
                <a:latin typeface="Arial"/>
                <a:cs typeface="Arial"/>
              </a:rPr>
              <a:t>phạm thuộc </a:t>
            </a:r>
            <a:r>
              <a:rPr sz="2200" spc="35" dirty="0">
                <a:latin typeface="Arial"/>
                <a:cs typeface="Arial"/>
              </a:rPr>
              <a:t>nhiệm  </a:t>
            </a:r>
            <a:r>
              <a:rPr sz="2200" spc="25" dirty="0">
                <a:latin typeface="Arial"/>
                <a:cs typeface="Arial"/>
              </a:rPr>
              <a:t>vụ </a:t>
            </a:r>
            <a:r>
              <a:rPr sz="2200" spc="40" dirty="0">
                <a:latin typeface="Arial"/>
                <a:cs typeface="Arial"/>
              </a:rPr>
              <a:t>quản </a:t>
            </a:r>
            <a:r>
              <a:rPr sz="2200" spc="25" dirty="0">
                <a:latin typeface="Arial"/>
                <a:cs typeface="Arial"/>
              </a:rPr>
              <a:t>lý </a:t>
            </a:r>
            <a:r>
              <a:rPr sz="2200" spc="35" dirty="0">
                <a:latin typeface="Arial"/>
                <a:cs typeface="Arial"/>
              </a:rPr>
              <a:t>nhà </a:t>
            </a:r>
            <a:r>
              <a:rPr sz="2200" spc="40" dirty="0">
                <a:latin typeface="Arial"/>
                <a:cs typeface="Arial"/>
              </a:rPr>
              <a:t>nước được </a:t>
            </a:r>
            <a:r>
              <a:rPr sz="2200" spc="35" dirty="0">
                <a:latin typeface="Arial"/>
                <a:cs typeface="Arial"/>
              </a:rPr>
              <a:t>giao </a:t>
            </a:r>
            <a:r>
              <a:rPr sz="2200" spc="40" dirty="0">
                <a:latin typeface="Arial"/>
                <a:cs typeface="Arial"/>
              </a:rPr>
              <a:t>thì không </a:t>
            </a:r>
            <a:r>
              <a:rPr sz="2200" spc="30" dirty="0">
                <a:latin typeface="Arial"/>
                <a:cs typeface="Arial"/>
              </a:rPr>
              <a:t>bị </a:t>
            </a:r>
            <a:r>
              <a:rPr sz="2200" spc="25" dirty="0">
                <a:latin typeface="Arial"/>
                <a:cs typeface="Arial"/>
              </a:rPr>
              <a:t>xử </a:t>
            </a:r>
            <a:r>
              <a:rPr sz="2200" spc="45" dirty="0">
                <a:latin typeface="Arial"/>
                <a:cs typeface="Arial"/>
              </a:rPr>
              <a:t>phạt </a:t>
            </a:r>
            <a:r>
              <a:rPr sz="2200" spc="60" dirty="0">
                <a:latin typeface="Arial"/>
                <a:cs typeface="Arial"/>
              </a:rPr>
              <a:t>theo  </a:t>
            </a:r>
            <a:r>
              <a:rPr sz="2200" spc="30" dirty="0">
                <a:latin typeface="Arial"/>
                <a:cs typeface="Arial"/>
              </a:rPr>
              <a:t>quy </a:t>
            </a:r>
            <a:r>
              <a:rPr sz="2200" spc="35" dirty="0">
                <a:latin typeface="Arial"/>
                <a:cs typeface="Arial"/>
              </a:rPr>
              <a:t>định </a:t>
            </a:r>
            <a:r>
              <a:rPr sz="2200" spc="30" dirty="0">
                <a:latin typeface="Arial"/>
                <a:cs typeface="Arial"/>
              </a:rPr>
              <a:t>của </a:t>
            </a:r>
            <a:r>
              <a:rPr sz="2200" spc="35" dirty="0">
                <a:latin typeface="Arial"/>
                <a:cs typeface="Arial"/>
              </a:rPr>
              <a:t>pháp luật </a:t>
            </a:r>
            <a:r>
              <a:rPr sz="2200" spc="25" dirty="0">
                <a:latin typeface="Arial"/>
                <a:cs typeface="Arial"/>
              </a:rPr>
              <a:t>về xử lý vi </a:t>
            </a:r>
            <a:r>
              <a:rPr sz="2200" spc="35" dirty="0">
                <a:latin typeface="Arial"/>
                <a:cs typeface="Arial"/>
              </a:rPr>
              <a:t>phạm </a:t>
            </a:r>
            <a:r>
              <a:rPr sz="2200" spc="40" dirty="0">
                <a:latin typeface="Arial"/>
                <a:cs typeface="Arial"/>
              </a:rPr>
              <a:t>hành chính </a:t>
            </a:r>
            <a:r>
              <a:rPr sz="2200" spc="25" dirty="0">
                <a:latin typeface="Arial"/>
                <a:cs typeface="Arial"/>
              </a:rPr>
              <a:t>mà </a:t>
            </a:r>
            <a:r>
              <a:rPr sz="2200" spc="30" dirty="0">
                <a:latin typeface="Arial"/>
                <a:cs typeface="Arial"/>
              </a:rPr>
              <a:t>bị  </a:t>
            </a:r>
            <a:r>
              <a:rPr sz="2200" dirty="0">
                <a:latin typeface="Arial"/>
                <a:cs typeface="Arial"/>
              </a:rPr>
              <a:t>xử lý theo quy định của pháp luật có liên</a:t>
            </a:r>
            <a:r>
              <a:rPr sz="2200" spc="-30" dirty="0">
                <a:latin typeface="Arial"/>
                <a:cs typeface="Arial"/>
              </a:rPr>
              <a:t> </a:t>
            </a:r>
            <a:r>
              <a:rPr sz="2200" dirty="0">
                <a:latin typeface="Arial"/>
                <a:cs typeface="Arial"/>
              </a:rPr>
              <a:t>quan.</a:t>
            </a:r>
            <a:endParaRPr sz="2200">
              <a:latin typeface="Arial"/>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98461" y="391668"/>
            <a:ext cx="9055100" cy="6726555"/>
            <a:chOff x="798461" y="391668"/>
            <a:chExt cx="9055100" cy="6726555"/>
          </a:xfrm>
        </p:grpSpPr>
        <p:sp>
          <p:nvSpPr>
            <p:cNvPr id="3" name="object 3"/>
            <p:cNvSpPr/>
            <p:nvPr/>
          </p:nvSpPr>
          <p:spPr>
            <a:xfrm>
              <a:off x="924953" y="1801367"/>
              <a:ext cx="2029967" cy="128473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23429" y="3067812"/>
              <a:ext cx="3127248" cy="158191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924953" y="4636007"/>
              <a:ext cx="2029967" cy="128016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925715" y="1799843"/>
              <a:ext cx="3124200" cy="4114800"/>
            </a:xfrm>
            <a:custGeom>
              <a:avLst/>
              <a:gdLst/>
              <a:ahLst/>
              <a:cxnLst/>
              <a:rect l="l" t="t" r="r" b="b"/>
              <a:pathLst>
                <a:path w="3124200" h="4114800">
                  <a:moveTo>
                    <a:pt x="0" y="0"/>
                  </a:moveTo>
                  <a:lnTo>
                    <a:pt x="2029968" y="0"/>
                  </a:lnTo>
                  <a:lnTo>
                    <a:pt x="2029968" y="1667256"/>
                  </a:lnTo>
                  <a:lnTo>
                    <a:pt x="2343150" y="1667256"/>
                  </a:lnTo>
                  <a:lnTo>
                    <a:pt x="2343150" y="1276349"/>
                  </a:lnTo>
                  <a:lnTo>
                    <a:pt x="3124200" y="2057399"/>
                  </a:lnTo>
                  <a:lnTo>
                    <a:pt x="2343150" y="2838450"/>
                  </a:lnTo>
                  <a:lnTo>
                    <a:pt x="2343150" y="2448306"/>
                  </a:lnTo>
                  <a:lnTo>
                    <a:pt x="2029968" y="2448306"/>
                  </a:lnTo>
                  <a:lnTo>
                    <a:pt x="2029968" y="4114800"/>
                  </a:lnTo>
                  <a:lnTo>
                    <a:pt x="0" y="4114800"/>
                  </a:lnTo>
                  <a:lnTo>
                    <a:pt x="0" y="0"/>
                  </a:lnTo>
                  <a:close/>
                </a:path>
              </a:pathLst>
            </a:custGeom>
            <a:ln w="12700">
              <a:solidFill>
                <a:srgbClr val="FC4F42"/>
              </a:solidFill>
            </a:ln>
          </p:spPr>
          <p:txBody>
            <a:bodyPr wrap="square" lIns="0" tIns="0" rIns="0" bIns="0" rtlCol="0"/>
            <a:lstStyle/>
            <a:p>
              <a:endParaRPr/>
            </a:p>
          </p:txBody>
        </p:sp>
      </p:grpSp>
      <p:sp>
        <p:nvSpPr>
          <p:cNvPr id="7" name="object 7"/>
          <p:cNvSpPr txBox="1"/>
          <p:nvPr/>
        </p:nvSpPr>
        <p:spPr>
          <a:xfrm>
            <a:off x="1129429" y="1946911"/>
            <a:ext cx="1626870" cy="3883660"/>
          </a:xfrm>
          <a:prstGeom prst="rect">
            <a:avLst/>
          </a:prstGeom>
        </p:spPr>
        <p:txBody>
          <a:bodyPr vert="horz" wrap="square" lIns="0" tIns="12700" rIns="0" bIns="0" rtlCol="0">
            <a:spAutoFit/>
          </a:bodyPr>
          <a:lstStyle/>
          <a:p>
            <a:pPr algn="ctr">
              <a:lnSpc>
                <a:spcPct val="100000"/>
              </a:lnSpc>
              <a:spcBef>
                <a:spcPts val="100"/>
              </a:spcBef>
            </a:pPr>
            <a:r>
              <a:rPr sz="2300" b="1" dirty="0">
                <a:solidFill>
                  <a:srgbClr val="FF0000"/>
                </a:solidFill>
                <a:latin typeface="Arial"/>
                <a:cs typeface="Arial"/>
              </a:rPr>
              <a:t>MỤC</a:t>
            </a:r>
            <a:r>
              <a:rPr sz="2300" b="1" spc="-20" dirty="0">
                <a:solidFill>
                  <a:srgbClr val="FF0000"/>
                </a:solidFill>
                <a:latin typeface="Arial"/>
                <a:cs typeface="Arial"/>
              </a:rPr>
              <a:t> </a:t>
            </a:r>
            <a:r>
              <a:rPr sz="2300" b="1" dirty="0">
                <a:solidFill>
                  <a:srgbClr val="FF0000"/>
                </a:solidFill>
                <a:latin typeface="Arial"/>
                <a:cs typeface="Arial"/>
              </a:rPr>
              <a:t>1</a:t>
            </a:r>
            <a:endParaRPr sz="2300">
              <a:latin typeface="Arial"/>
              <a:cs typeface="Arial"/>
            </a:endParaRPr>
          </a:p>
          <a:p>
            <a:pPr marL="12700" marR="5080" indent="-5080" algn="ctr">
              <a:lnSpc>
                <a:spcPct val="139900"/>
              </a:lnSpc>
              <a:spcBef>
                <a:spcPts val="595"/>
              </a:spcBef>
            </a:pPr>
            <a:r>
              <a:rPr sz="2300" b="1" spc="-5" dirty="0">
                <a:solidFill>
                  <a:srgbClr val="FF0000"/>
                </a:solidFill>
                <a:latin typeface="Arial"/>
                <a:cs typeface="Arial"/>
              </a:rPr>
              <a:t>HÀNH </a:t>
            </a:r>
            <a:r>
              <a:rPr sz="2300" b="1" dirty="0">
                <a:solidFill>
                  <a:srgbClr val="FF0000"/>
                </a:solidFill>
                <a:latin typeface="Arial"/>
                <a:cs typeface="Arial"/>
              </a:rPr>
              <a:t>VI VI  </a:t>
            </a:r>
            <a:r>
              <a:rPr sz="2300" b="1" spc="-5" dirty="0">
                <a:solidFill>
                  <a:srgbClr val="FF0000"/>
                </a:solidFill>
                <a:latin typeface="Arial"/>
                <a:cs typeface="Arial"/>
              </a:rPr>
              <a:t>PHẠM VỀ</a:t>
            </a:r>
            <a:r>
              <a:rPr sz="2300" b="1" spc="-130" dirty="0">
                <a:solidFill>
                  <a:srgbClr val="FF0000"/>
                </a:solidFill>
                <a:latin typeface="Arial"/>
                <a:cs typeface="Arial"/>
              </a:rPr>
              <a:t> </a:t>
            </a:r>
            <a:r>
              <a:rPr sz="2300" b="1" dirty="0">
                <a:solidFill>
                  <a:srgbClr val="FF0000"/>
                </a:solidFill>
                <a:latin typeface="Arial"/>
                <a:cs typeface="Arial"/>
              </a:rPr>
              <a:t>Y  TẾ DỰ  PHÒNG VÀ  PHÒNG,  </a:t>
            </a:r>
            <a:r>
              <a:rPr sz="2300" b="1" spc="-5" dirty="0">
                <a:solidFill>
                  <a:srgbClr val="FF0000"/>
                </a:solidFill>
                <a:latin typeface="Arial"/>
                <a:cs typeface="Arial"/>
              </a:rPr>
              <a:t>CHỐNG  HIV/AIDS</a:t>
            </a:r>
            <a:endParaRPr sz="2300">
              <a:latin typeface="Arial"/>
              <a:cs typeface="Arial"/>
            </a:endParaRPr>
          </a:p>
        </p:txBody>
      </p:sp>
      <p:grpSp>
        <p:nvGrpSpPr>
          <p:cNvPr id="8" name="object 8"/>
          <p:cNvGrpSpPr/>
          <p:nvPr/>
        </p:nvGrpSpPr>
        <p:grpSpPr>
          <a:xfrm>
            <a:off x="4119765" y="498094"/>
            <a:ext cx="5575300" cy="6489700"/>
            <a:chOff x="4119765" y="498094"/>
            <a:chExt cx="5575300" cy="6489700"/>
          </a:xfrm>
        </p:grpSpPr>
        <p:sp>
          <p:nvSpPr>
            <p:cNvPr id="9" name="object 9"/>
            <p:cNvSpPr/>
            <p:nvPr/>
          </p:nvSpPr>
          <p:spPr>
            <a:xfrm>
              <a:off x="4125353" y="504444"/>
              <a:ext cx="5562600" cy="6477000"/>
            </a:xfrm>
            <a:custGeom>
              <a:avLst/>
              <a:gdLst/>
              <a:ahLst/>
              <a:cxnLst/>
              <a:rect l="l" t="t" r="r" b="b"/>
              <a:pathLst>
                <a:path w="5562600" h="6477000">
                  <a:moveTo>
                    <a:pt x="5562600" y="5549645"/>
                  </a:moveTo>
                  <a:lnTo>
                    <a:pt x="5562600" y="927353"/>
                  </a:lnTo>
                  <a:lnTo>
                    <a:pt x="5561462" y="879641"/>
                  </a:lnTo>
                  <a:lnTo>
                    <a:pt x="5557945" y="832553"/>
                  </a:lnTo>
                  <a:lnTo>
                    <a:pt x="5552107" y="786150"/>
                  </a:lnTo>
                  <a:lnTo>
                    <a:pt x="5544006" y="740488"/>
                  </a:lnTo>
                  <a:lnTo>
                    <a:pt x="5533702" y="695626"/>
                  </a:lnTo>
                  <a:lnTo>
                    <a:pt x="5521252" y="651624"/>
                  </a:lnTo>
                  <a:lnTo>
                    <a:pt x="5506715" y="608538"/>
                  </a:lnTo>
                  <a:lnTo>
                    <a:pt x="5490150" y="566427"/>
                  </a:lnTo>
                  <a:lnTo>
                    <a:pt x="5471614" y="525351"/>
                  </a:lnTo>
                  <a:lnTo>
                    <a:pt x="5451167" y="485366"/>
                  </a:lnTo>
                  <a:lnTo>
                    <a:pt x="5428867" y="446531"/>
                  </a:lnTo>
                  <a:lnTo>
                    <a:pt x="5404772" y="408905"/>
                  </a:lnTo>
                  <a:lnTo>
                    <a:pt x="5378940" y="372546"/>
                  </a:lnTo>
                  <a:lnTo>
                    <a:pt x="5351431" y="337512"/>
                  </a:lnTo>
                  <a:lnTo>
                    <a:pt x="5322303" y="303861"/>
                  </a:lnTo>
                  <a:lnTo>
                    <a:pt x="5291613" y="271652"/>
                  </a:lnTo>
                  <a:lnTo>
                    <a:pt x="5259421" y="240944"/>
                  </a:lnTo>
                  <a:lnTo>
                    <a:pt x="5225786" y="211794"/>
                  </a:lnTo>
                  <a:lnTo>
                    <a:pt x="5190764" y="184261"/>
                  </a:lnTo>
                  <a:lnTo>
                    <a:pt x="5154416" y="158403"/>
                  </a:lnTo>
                  <a:lnTo>
                    <a:pt x="5116799" y="134279"/>
                  </a:lnTo>
                  <a:lnTo>
                    <a:pt x="5077972" y="111946"/>
                  </a:lnTo>
                  <a:lnTo>
                    <a:pt x="5037993" y="91464"/>
                  </a:lnTo>
                  <a:lnTo>
                    <a:pt x="4996922" y="72890"/>
                  </a:lnTo>
                  <a:lnTo>
                    <a:pt x="4954815" y="56282"/>
                  </a:lnTo>
                  <a:lnTo>
                    <a:pt x="4911732" y="41700"/>
                  </a:lnTo>
                  <a:lnTo>
                    <a:pt x="4867732" y="29201"/>
                  </a:lnTo>
                  <a:lnTo>
                    <a:pt x="4822872" y="18844"/>
                  </a:lnTo>
                  <a:lnTo>
                    <a:pt x="4777211" y="10687"/>
                  </a:lnTo>
                  <a:lnTo>
                    <a:pt x="4730807" y="4788"/>
                  </a:lnTo>
                  <a:lnTo>
                    <a:pt x="4683720" y="1206"/>
                  </a:lnTo>
                  <a:lnTo>
                    <a:pt x="4636008" y="0"/>
                  </a:lnTo>
                  <a:lnTo>
                    <a:pt x="927354" y="0"/>
                  </a:lnTo>
                  <a:lnTo>
                    <a:pt x="879710" y="1206"/>
                  </a:lnTo>
                  <a:lnTo>
                    <a:pt x="832687" y="4788"/>
                  </a:lnTo>
                  <a:lnTo>
                    <a:pt x="786344" y="10687"/>
                  </a:lnTo>
                  <a:lnTo>
                    <a:pt x="740738" y="18844"/>
                  </a:lnTo>
                  <a:lnTo>
                    <a:pt x="695928" y="29201"/>
                  </a:lnTo>
                  <a:lnTo>
                    <a:pt x="651972" y="41700"/>
                  </a:lnTo>
                  <a:lnTo>
                    <a:pt x="608929" y="56282"/>
                  </a:lnTo>
                  <a:lnTo>
                    <a:pt x="566856" y="72890"/>
                  </a:lnTo>
                  <a:lnTo>
                    <a:pt x="525813" y="91464"/>
                  </a:lnTo>
                  <a:lnTo>
                    <a:pt x="485857" y="111946"/>
                  </a:lnTo>
                  <a:lnTo>
                    <a:pt x="447047" y="134279"/>
                  </a:lnTo>
                  <a:lnTo>
                    <a:pt x="409441" y="158403"/>
                  </a:lnTo>
                  <a:lnTo>
                    <a:pt x="373097" y="184261"/>
                  </a:lnTo>
                  <a:lnTo>
                    <a:pt x="338074" y="211794"/>
                  </a:lnTo>
                  <a:lnTo>
                    <a:pt x="304430" y="240944"/>
                  </a:lnTo>
                  <a:lnTo>
                    <a:pt x="272224" y="271652"/>
                  </a:lnTo>
                  <a:lnTo>
                    <a:pt x="241513" y="303861"/>
                  </a:lnTo>
                  <a:lnTo>
                    <a:pt x="212357" y="337512"/>
                  </a:lnTo>
                  <a:lnTo>
                    <a:pt x="184813" y="372546"/>
                  </a:lnTo>
                  <a:lnTo>
                    <a:pt x="158939" y="408905"/>
                  </a:lnTo>
                  <a:lnTo>
                    <a:pt x="134794" y="446531"/>
                  </a:lnTo>
                  <a:lnTo>
                    <a:pt x="112437" y="485366"/>
                  </a:lnTo>
                  <a:lnTo>
                    <a:pt x="91926" y="525351"/>
                  </a:lnTo>
                  <a:lnTo>
                    <a:pt x="73318" y="566427"/>
                  </a:lnTo>
                  <a:lnTo>
                    <a:pt x="56673" y="608538"/>
                  </a:lnTo>
                  <a:lnTo>
                    <a:pt x="42048" y="651624"/>
                  </a:lnTo>
                  <a:lnTo>
                    <a:pt x="29503" y="695626"/>
                  </a:lnTo>
                  <a:lnTo>
                    <a:pt x="19094" y="740488"/>
                  </a:lnTo>
                  <a:lnTo>
                    <a:pt x="10881" y="786150"/>
                  </a:lnTo>
                  <a:lnTo>
                    <a:pt x="4922" y="832553"/>
                  </a:lnTo>
                  <a:lnTo>
                    <a:pt x="1276" y="879641"/>
                  </a:lnTo>
                  <a:lnTo>
                    <a:pt x="0" y="927353"/>
                  </a:lnTo>
                  <a:lnTo>
                    <a:pt x="0" y="5549645"/>
                  </a:lnTo>
                  <a:lnTo>
                    <a:pt x="1276" y="5597425"/>
                  </a:lnTo>
                  <a:lnTo>
                    <a:pt x="4922" y="5644571"/>
                  </a:lnTo>
                  <a:lnTo>
                    <a:pt x="10881" y="5691025"/>
                  </a:lnTo>
                  <a:lnTo>
                    <a:pt x="19094" y="5736730"/>
                  </a:lnTo>
                  <a:lnTo>
                    <a:pt x="29503" y="5781627"/>
                  </a:lnTo>
                  <a:lnTo>
                    <a:pt x="42048" y="5825658"/>
                  </a:lnTo>
                  <a:lnTo>
                    <a:pt x="56673" y="5868766"/>
                  </a:lnTo>
                  <a:lnTo>
                    <a:pt x="73318" y="5910893"/>
                  </a:lnTo>
                  <a:lnTo>
                    <a:pt x="91926" y="5951981"/>
                  </a:lnTo>
                  <a:lnTo>
                    <a:pt x="112437" y="5991971"/>
                  </a:lnTo>
                  <a:lnTo>
                    <a:pt x="134794" y="6030807"/>
                  </a:lnTo>
                  <a:lnTo>
                    <a:pt x="158939" y="6068429"/>
                  </a:lnTo>
                  <a:lnTo>
                    <a:pt x="184813" y="6104781"/>
                  </a:lnTo>
                  <a:lnTo>
                    <a:pt x="212357" y="6139804"/>
                  </a:lnTo>
                  <a:lnTo>
                    <a:pt x="241513" y="6173440"/>
                  </a:lnTo>
                  <a:lnTo>
                    <a:pt x="272224" y="6205632"/>
                  </a:lnTo>
                  <a:lnTo>
                    <a:pt x="304430" y="6236322"/>
                  </a:lnTo>
                  <a:lnTo>
                    <a:pt x="338074" y="6265451"/>
                  </a:lnTo>
                  <a:lnTo>
                    <a:pt x="373097" y="6292962"/>
                  </a:lnTo>
                  <a:lnTo>
                    <a:pt x="409441" y="6318797"/>
                  </a:lnTo>
                  <a:lnTo>
                    <a:pt x="447047" y="6342897"/>
                  </a:lnTo>
                  <a:lnTo>
                    <a:pt x="485857" y="6365206"/>
                  </a:lnTo>
                  <a:lnTo>
                    <a:pt x="525813" y="6385665"/>
                  </a:lnTo>
                  <a:lnTo>
                    <a:pt x="566856" y="6404217"/>
                  </a:lnTo>
                  <a:lnTo>
                    <a:pt x="608929" y="6420802"/>
                  </a:lnTo>
                  <a:lnTo>
                    <a:pt x="651972" y="6435364"/>
                  </a:lnTo>
                  <a:lnTo>
                    <a:pt x="695928" y="6447845"/>
                  </a:lnTo>
                  <a:lnTo>
                    <a:pt x="740738" y="6458186"/>
                  </a:lnTo>
                  <a:lnTo>
                    <a:pt x="786344" y="6466330"/>
                  </a:lnTo>
                  <a:lnTo>
                    <a:pt x="832687" y="6472219"/>
                  </a:lnTo>
                  <a:lnTo>
                    <a:pt x="879710" y="6475795"/>
                  </a:lnTo>
                  <a:lnTo>
                    <a:pt x="927354" y="6477000"/>
                  </a:lnTo>
                  <a:lnTo>
                    <a:pt x="4636008" y="6477000"/>
                  </a:lnTo>
                  <a:lnTo>
                    <a:pt x="4683720" y="6475795"/>
                  </a:lnTo>
                  <a:lnTo>
                    <a:pt x="4730807" y="6472219"/>
                  </a:lnTo>
                  <a:lnTo>
                    <a:pt x="4777211" y="6466330"/>
                  </a:lnTo>
                  <a:lnTo>
                    <a:pt x="4822872" y="6458186"/>
                  </a:lnTo>
                  <a:lnTo>
                    <a:pt x="4867732" y="6447845"/>
                  </a:lnTo>
                  <a:lnTo>
                    <a:pt x="4911732" y="6435364"/>
                  </a:lnTo>
                  <a:lnTo>
                    <a:pt x="4954815" y="6420802"/>
                  </a:lnTo>
                  <a:lnTo>
                    <a:pt x="4996922" y="6404217"/>
                  </a:lnTo>
                  <a:lnTo>
                    <a:pt x="5037993" y="6385665"/>
                  </a:lnTo>
                  <a:lnTo>
                    <a:pt x="5077972" y="6365206"/>
                  </a:lnTo>
                  <a:lnTo>
                    <a:pt x="5116799" y="6342897"/>
                  </a:lnTo>
                  <a:lnTo>
                    <a:pt x="5154416" y="6318797"/>
                  </a:lnTo>
                  <a:lnTo>
                    <a:pt x="5190764" y="6292962"/>
                  </a:lnTo>
                  <a:lnTo>
                    <a:pt x="5225786" y="6265451"/>
                  </a:lnTo>
                  <a:lnTo>
                    <a:pt x="5259421" y="6236322"/>
                  </a:lnTo>
                  <a:lnTo>
                    <a:pt x="5291613" y="6205632"/>
                  </a:lnTo>
                  <a:lnTo>
                    <a:pt x="5322303" y="6173440"/>
                  </a:lnTo>
                  <a:lnTo>
                    <a:pt x="5351431" y="6139804"/>
                  </a:lnTo>
                  <a:lnTo>
                    <a:pt x="5378940" y="6104781"/>
                  </a:lnTo>
                  <a:lnTo>
                    <a:pt x="5404772" y="6068429"/>
                  </a:lnTo>
                  <a:lnTo>
                    <a:pt x="5428867" y="6030807"/>
                  </a:lnTo>
                  <a:lnTo>
                    <a:pt x="5451167" y="5991971"/>
                  </a:lnTo>
                  <a:lnTo>
                    <a:pt x="5471614" y="5951981"/>
                  </a:lnTo>
                  <a:lnTo>
                    <a:pt x="5490150" y="5910893"/>
                  </a:lnTo>
                  <a:lnTo>
                    <a:pt x="5506715" y="5868766"/>
                  </a:lnTo>
                  <a:lnTo>
                    <a:pt x="5521252" y="5825658"/>
                  </a:lnTo>
                  <a:lnTo>
                    <a:pt x="5533702" y="5781627"/>
                  </a:lnTo>
                  <a:lnTo>
                    <a:pt x="5544006" y="5736730"/>
                  </a:lnTo>
                  <a:lnTo>
                    <a:pt x="5552107" y="5691025"/>
                  </a:lnTo>
                  <a:lnTo>
                    <a:pt x="5557945" y="5644571"/>
                  </a:lnTo>
                  <a:lnTo>
                    <a:pt x="5561462" y="5597425"/>
                  </a:lnTo>
                  <a:lnTo>
                    <a:pt x="5562600" y="5549645"/>
                  </a:lnTo>
                  <a:close/>
                </a:path>
              </a:pathLst>
            </a:custGeom>
            <a:solidFill>
              <a:srgbClr val="FFFFFF"/>
            </a:solidFill>
          </p:spPr>
          <p:txBody>
            <a:bodyPr wrap="square" lIns="0" tIns="0" rIns="0" bIns="0" rtlCol="0"/>
            <a:lstStyle/>
            <a:p>
              <a:endParaRPr/>
            </a:p>
          </p:txBody>
        </p:sp>
        <p:sp>
          <p:nvSpPr>
            <p:cNvPr id="10" name="object 10"/>
            <p:cNvSpPr/>
            <p:nvPr/>
          </p:nvSpPr>
          <p:spPr>
            <a:xfrm>
              <a:off x="4126115" y="504444"/>
              <a:ext cx="5562600" cy="6477000"/>
            </a:xfrm>
            <a:custGeom>
              <a:avLst/>
              <a:gdLst/>
              <a:ahLst/>
              <a:cxnLst/>
              <a:rect l="l" t="t" r="r" b="b"/>
              <a:pathLst>
                <a:path w="5562600" h="6477000">
                  <a:moveTo>
                    <a:pt x="0" y="5550408"/>
                  </a:moveTo>
                  <a:lnTo>
                    <a:pt x="0" y="927354"/>
                  </a:lnTo>
                  <a:lnTo>
                    <a:pt x="1206" y="879641"/>
                  </a:lnTo>
                  <a:lnTo>
                    <a:pt x="4788" y="832553"/>
                  </a:lnTo>
                  <a:lnTo>
                    <a:pt x="10686" y="786150"/>
                  </a:lnTo>
                  <a:lnTo>
                    <a:pt x="18843" y="740488"/>
                  </a:lnTo>
                  <a:lnTo>
                    <a:pt x="29198" y="695626"/>
                  </a:lnTo>
                  <a:lnTo>
                    <a:pt x="41695" y="651624"/>
                  </a:lnTo>
                  <a:lnTo>
                    <a:pt x="56274" y="608538"/>
                  </a:lnTo>
                  <a:lnTo>
                    <a:pt x="72878" y="566427"/>
                  </a:lnTo>
                  <a:lnTo>
                    <a:pt x="91447" y="525351"/>
                  </a:lnTo>
                  <a:lnTo>
                    <a:pt x="111923" y="485366"/>
                  </a:lnTo>
                  <a:lnTo>
                    <a:pt x="134248" y="446531"/>
                  </a:lnTo>
                  <a:lnTo>
                    <a:pt x="158363" y="408905"/>
                  </a:lnTo>
                  <a:lnTo>
                    <a:pt x="184210" y="372546"/>
                  </a:lnTo>
                  <a:lnTo>
                    <a:pt x="211730" y="337512"/>
                  </a:lnTo>
                  <a:lnTo>
                    <a:pt x="240866" y="303861"/>
                  </a:lnTo>
                  <a:lnTo>
                    <a:pt x="271557" y="271653"/>
                  </a:lnTo>
                  <a:lnTo>
                    <a:pt x="303747" y="240944"/>
                  </a:lnTo>
                  <a:lnTo>
                    <a:pt x="337376" y="211794"/>
                  </a:lnTo>
                  <a:lnTo>
                    <a:pt x="372386" y="184261"/>
                  </a:lnTo>
                  <a:lnTo>
                    <a:pt x="408719" y="158403"/>
                  </a:lnTo>
                  <a:lnTo>
                    <a:pt x="446316" y="134279"/>
                  </a:lnTo>
                  <a:lnTo>
                    <a:pt x="485118" y="111946"/>
                  </a:lnTo>
                  <a:lnTo>
                    <a:pt x="525068" y="91464"/>
                  </a:lnTo>
                  <a:lnTo>
                    <a:pt x="566106" y="72890"/>
                  </a:lnTo>
                  <a:lnTo>
                    <a:pt x="608175" y="56282"/>
                  </a:lnTo>
                  <a:lnTo>
                    <a:pt x="651215" y="41700"/>
                  </a:lnTo>
                  <a:lnTo>
                    <a:pt x="695169" y="29201"/>
                  </a:lnTo>
                  <a:lnTo>
                    <a:pt x="739977" y="18844"/>
                  </a:lnTo>
                  <a:lnTo>
                    <a:pt x="785582" y="10687"/>
                  </a:lnTo>
                  <a:lnTo>
                    <a:pt x="831925" y="4788"/>
                  </a:lnTo>
                  <a:lnTo>
                    <a:pt x="878948" y="1206"/>
                  </a:lnTo>
                  <a:lnTo>
                    <a:pt x="926591" y="0"/>
                  </a:lnTo>
                  <a:lnTo>
                    <a:pt x="4635233" y="0"/>
                  </a:lnTo>
                  <a:lnTo>
                    <a:pt x="4682947" y="1206"/>
                  </a:lnTo>
                  <a:lnTo>
                    <a:pt x="4730035" y="4788"/>
                  </a:lnTo>
                  <a:lnTo>
                    <a:pt x="4776440" y="10687"/>
                  </a:lnTo>
                  <a:lnTo>
                    <a:pt x="4822103" y="18844"/>
                  </a:lnTo>
                  <a:lnTo>
                    <a:pt x="4866965" y="29201"/>
                  </a:lnTo>
                  <a:lnTo>
                    <a:pt x="4910968" y="41700"/>
                  </a:lnTo>
                  <a:lnTo>
                    <a:pt x="4954055" y="56282"/>
                  </a:lnTo>
                  <a:lnTo>
                    <a:pt x="4996166" y="72890"/>
                  </a:lnTo>
                  <a:lnTo>
                    <a:pt x="5037244" y="91464"/>
                  </a:lnTo>
                  <a:lnTo>
                    <a:pt x="5077229" y="111946"/>
                  </a:lnTo>
                  <a:lnTo>
                    <a:pt x="5116065" y="134279"/>
                  </a:lnTo>
                  <a:lnTo>
                    <a:pt x="5153691" y="158403"/>
                  </a:lnTo>
                  <a:lnTo>
                    <a:pt x="5190051" y="184261"/>
                  </a:lnTo>
                  <a:lnTo>
                    <a:pt x="5225085" y="211794"/>
                  </a:lnTo>
                  <a:lnTo>
                    <a:pt x="5258736" y="240944"/>
                  </a:lnTo>
                  <a:lnTo>
                    <a:pt x="5290945" y="271653"/>
                  </a:lnTo>
                  <a:lnTo>
                    <a:pt x="5321654" y="303861"/>
                  </a:lnTo>
                  <a:lnTo>
                    <a:pt x="5350804" y="337512"/>
                  </a:lnTo>
                  <a:lnTo>
                    <a:pt x="5378337" y="372546"/>
                  </a:lnTo>
                  <a:lnTo>
                    <a:pt x="5404195" y="408905"/>
                  </a:lnTo>
                  <a:lnTo>
                    <a:pt x="5428320" y="446531"/>
                  </a:lnTo>
                  <a:lnTo>
                    <a:pt x="5450652" y="485366"/>
                  </a:lnTo>
                  <a:lnTo>
                    <a:pt x="5471135" y="525351"/>
                  </a:lnTo>
                  <a:lnTo>
                    <a:pt x="5489709" y="566427"/>
                  </a:lnTo>
                  <a:lnTo>
                    <a:pt x="5506317" y="608538"/>
                  </a:lnTo>
                  <a:lnTo>
                    <a:pt x="5520899" y="651624"/>
                  </a:lnTo>
                  <a:lnTo>
                    <a:pt x="5533398" y="695626"/>
                  </a:lnTo>
                  <a:lnTo>
                    <a:pt x="5543755" y="740488"/>
                  </a:lnTo>
                  <a:lnTo>
                    <a:pt x="5551912" y="786150"/>
                  </a:lnTo>
                  <a:lnTo>
                    <a:pt x="5557811" y="832553"/>
                  </a:lnTo>
                  <a:lnTo>
                    <a:pt x="5561393" y="879641"/>
                  </a:lnTo>
                  <a:lnTo>
                    <a:pt x="5562599" y="927354"/>
                  </a:lnTo>
                  <a:lnTo>
                    <a:pt x="5562599" y="5550408"/>
                  </a:lnTo>
                  <a:lnTo>
                    <a:pt x="5561393" y="5598118"/>
                  </a:lnTo>
                  <a:lnTo>
                    <a:pt x="5557811" y="5645199"/>
                  </a:lnTo>
                  <a:lnTo>
                    <a:pt x="5551912" y="5691593"/>
                  </a:lnTo>
                  <a:lnTo>
                    <a:pt x="5543755" y="5737240"/>
                  </a:lnTo>
                  <a:lnTo>
                    <a:pt x="5533398" y="5782085"/>
                  </a:lnTo>
                  <a:lnTo>
                    <a:pt x="5520899" y="5826067"/>
                  </a:lnTo>
                  <a:lnTo>
                    <a:pt x="5506317" y="5869130"/>
                  </a:lnTo>
                  <a:lnTo>
                    <a:pt x="5489709" y="5911215"/>
                  </a:lnTo>
                  <a:lnTo>
                    <a:pt x="5471135" y="5952264"/>
                  </a:lnTo>
                  <a:lnTo>
                    <a:pt x="5450652" y="5992219"/>
                  </a:lnTo>
                  <a:lnTo>
                    <a:pt x="5428320" y="6031022"/>
                  </a:lnTo>
                  <a:lnTo>
                    <a:pt x="5404195" y="6068615"/>
                  </a:lnTo>
                  <a:lnTo>
                    <a:pt x="5378337" y="6104940"/>
                  </a:lnTo>
                  <a:lnTo>
                    <a:pt x="5350804" y="6139940"/>
                  </a:lnTo>
                  <a:lnTo>
                    <a:pt x="5321654" y="6173555"/>
                  </a:lnTo>
                  <a:lnTo>
                    <a:pt x="5290945" y="6205728"/>
                  </a:lnTo>
                  <a:lnTo>
                    <a:pt x="5258736" y="6236400"/>
                  </a:lnTo>
                  <a:lnTo>
                    <a:pt x="5225085" y="6265515"/>
                  </a:lnTo>
                  <a:lnTo>
                    <a:pt x="5190051" y="6293013"/>
                  </a:lnTo>
                  <a:lnTo>
                    <a:pt x="5153691" y="6318837"/>
                  </a:lnTo>
                  <a:lnTo>
                    <a:pt x="5116065" y="6342928"/>
                  </a:lnTo>
                  <a:lnTo>
                    <a:pt x="5077229" y="6365230"/>
                  </a:lnTo>
                  <a:lnTo>
                    <a:pt x="5037244" y="6385682"/>
                  </a:lnTo>
                  <a:lnTo>
                    <a:pt x="4996166" y="6404229"/>
                  </a:lnTo>
                  <a:lnTo>
                    <a:pt x="4954055" y="6420810"/>
                  </a:lnTo>
                  <a:lnTo>
                    <a:pt x="4910968" y="6435369"/>
                  </a:lnTo>
                  <a:lnTo>
                    <a:pt x="4866965" y="6447848"/>
                  </a:lnTo>
                  <a:lnTo>
                    <a:pt x="4822103" y="6458188"/>
                  </a:lnTo>
                  <a:lnTo>
                    <a:pt x="4776440" y="6466331"/>
                  </a:lnTo>
                  <a:lnTo>
                    <a:pt x="4730035" y="6472219"/>
                  </a:lnTo>
                  <a:lnTo>
                    <a:pt x="4682947" y="6475795"/>
                  </a:lnTo>
                  <a:lnTo>
                    <a:pt x="4635233" y="6477000"/>
                  </a:lnTo>
                  <a:lnTo>
                    <a:pt x="926592" y="6477000"/>
                  </a:lnTo>
                  <a:lnTo>
                    <a:pt x="878948" y="6475795"/>
                  </a:lnTo>
                  <a:lnTo>
                    <a:pt x="831925" y="6472219"/>
                  </a:lnTo>
                  <a:lnTo>
                    <a:pt x="785582" y="6466331"/>
                  </a:lnTo>
                  <a:lnTo>
                    <a:pt x="739977" y="6458188"/>
                  </a:lnTo>
                  <a:lnTo>
                    <a:pt x="695169" y="6447848"/>
                  </a:lnTo>
                  <a:lnTo>
                    <a:pt x="651215" y="6435369"/>
                  </a:lnTo>
                  <a:lnTo>
                    <a:pt x="608175" y="6420810"/>
                  </a:lnTo>
                  <a:lnTo>
                    <a:pt x="566106" y="6404229"/>
                  </a:lnTo>
                  <a:lnTo>
                    <a:pt x="525068" y="6385682"/>
                  </a:lnTo>
                  <a:lnTo>
                    <a:pt x="485118" y="6365230"/>
                  </a:lnTo>
                  <a:lnTo>
                    <a:pt x="446316" y="6342928"/>
                  </a:lnTo>
                  <a:lnTo>
                    <a:pt x="408719" y="6318837"/>
                  </a:lnTo>
                  <a:lnTo>
                    <a:pt x="372386" y="6293013"/>
                  </a:lnTo>
                  <a:lnTo>
                    <a:pt x="337376" y="6265515"/>
                  </a:lnTo>
                  <a:lnTo>
                    <a:pt x="303747" y="6236400"/>
                  </a:lnTo>
                  <a:lnTo>
                    <a:pt x="271557" y="6205728"/>
                  </a:lnTo>
                  <a:lnTo>
                    <a:pt x="240866" y="6173555"/>
                  </a:lnTo>
                  <a:lnTo>
                    <a:pt x="211730" y="6139940"/>
                  </a:lnTo>
                  <a:lnTo>
                    <a:pt x="184210" y="6104940"/>
                  </a:lnTo>
                  <a:lnTo>
                    <a:pt x="158363" y="6068615"/>
                  </a:lnTo>
                  <a:lnTo>
                    <a:pt x="134248" y="6031022"/>
                  </a:lnTo>
                  <a:lnTo>
                    <a:pt x="111923" y="5992219"/>
                  </a:lnTo>
                  <a:lnTo>
                    <a:pt x="91447" y="5952264"/>
                  </a:lnTo>
                  <a:lnTo>
                    <a:pt x="72878" y="5911214"/>
                  </a:lnTo>
                  <a:lnTo>
                    <a:pt x="56274" y="5869130"/>
                  </a:lnTo>
                  <a:lnTo>
                    <a:pt x="41695" y="5826067"/>
                  </a:lnTo>
                  <a:lnTo>
                    <a:pt x="29198" y="5782085"/>
                  </a:lnTo>
                  <a:lnTo>
                    <a:pt x="18843" y="5737240"/>
                  </a:lnTo>
                  <a:lnTo>
                    <a:pt x="10686" y="5691593"/>
                  </a:lnTo>
                  <a:lnTo>
                    <a:pt x="4788" y="5645199"/>
                  </a:lnTo>
                  <a:lnTo>
                    <a:pt x="1206" y="5598118"/>
                  </a:lnTo>
                  <a:lnTo>
                    <a:pt x="0" y="5550408"/>
                  </a:lnTo>
                </a:path>
              </a:pathLst>
            </a:custGeom>
            <a:ln w="12700">
              <a:solidFill>
                <a:srgbClr val="00B050"/>
              </a:solidFill>
              <a:prstDash val="lgDashDot"/>
            </a:ln>
          </p:spPr>
          <p:txBody>
            <a:bodyPr wrap="square" lIns="0" tIns="0" rIns="0" bIns="0" rtlCol="0"/>
            <a:lstStyle/>
            <a:p>
              <a:endParaRPr/>
            </a:p>
          </p:txBody>
        </p:sp>
      </p:grpSp>
      <p:sp>
        <p:nvSpPr>
          <p:cNvPr id="11" name="object 11"/>
          <p:cNvSpPr txBox="1">
            <a:spLocks noGrp="1"/>
          </p:cNvSpPr>
          <p:nvPr>
            <p:ph type="title"/>
          </p:nvPr>
        </p:nvSpPr>
        <p:spPr>
          <a:xfrm>
            <a:off x="4476115" y="765301"/>
            <a:ext cx="4866640" cy="903605"/>
          </a:xfrm>
          <a:prstGeom prst="rect">
            <a:avLst/>
          </a:prstGeom>
        </p:spPr>
        <p:txBody>
          <a:bodyPr vert="horz" wrap="square" lIns="0" tIns="12700" rIns="0" bIns="0" rtlCol="0">
            <a:spAutoFit/>
          </a:bodyPr>
          <a:lstStyle/>
          <a:p>
            <a:pPr marL="12700" marR="5080">
              <a:lnSpc>
                <a:spcPct val="120000"/>
              </a:lnSpc>
              <a:spcBef>
                <a:spcPts val="100"/>
              </a:spcBef>
            </a:pPr>
            <a:r>
              <a:rPr sz="2400" spc="15" dirty="0"/>
              <a:t>Điều </a:t>
            </a:r>
            <a:r>
              <a:rPr sz="2400" spc="10" dirty="0"/>
              <a:t>25. </a:t>
            </a:r>
            <a:r>
              <a:rPr sz="2400" spc="-10" dirty="0">
                <a:solidFill>
                  <a:srgbClr val="0000FF"/>
                </a:solidFill>
              </a:rPr>
              <a:t>Vi </a:t>
            </a:r>
            <a:r>
              <a:rPr sz="2400" spc="15" dirty="0">
                <a:solidFill>
                  <a:srgbClr val="0000FF"/>
                </a:solidFill>
              </a:rPr>
              <a:t>phạm quy định </a:t>
            </a:r>
            <a:r>
              <a:rPr sz="2400" spc="10" dirty="0">
                <a:solidFill>
                  <a:srgbClr val="0000FF"/>
                </a:solidFill>
              </a:rPr>
              <a:t>về </a:t>
            </a:r>
            <a:r>
              <a:rPr sz="2400" spc="25" dirty="0">
                <a:solidFill>
                  <a:srgbClr val="0000FF"/>
                </a:solidFill>
              </a:rPr>
              <a:t>địa  </a:t>
            </a:r>
            <a:r>
              <a:rPr sz="2400" dirty="0">
                <a:solidFill>
                  <a:srgbClr val="0000FF"/>
                </a:solidFill>
              </a:rPr>
              <a:t>điểm </a:t>
            </a:r>
            <a:r>
              <a:rPr sz="2400" spc="-5" dirty="0">
                <a:solidFill>
                  <a:srgbClr val="0000FF"/>
                </a:solidFill>
              </a:rPr>
              <a:t>cấm </a:t>
            </a:r>
            <a:r>
              <a:rPr sz="2400" dirty="0">
                <a:solidFill>
                  <a:srgbClr val="0000FF"/>
                </a:solidFill>
              </a:rPr>
              <a:t>hút </a:t>
            </a:r>
            <a:r>
              <a:rPr sz="2400" spc="-5" dirty="0">
                <a:solidFill>
                  <a:srgbClr val="0000FF"/>
                </a:solidFill>
              </a:rPr>
              <a:t>thuốc</a:t>
            </a:r>
            <a:r>
              <a:rPr sz="2400" spc="-35" dirty="0">
                <a:solidFill>
                  <a:srgbClr val="0000FF"/>
                </a:solidFill>
              </a:rPr>
              <a:t> </a:t>
            </a:r>
            <a:r>
              <a:rPr sz="2400" spc="-5" dirty="0">
                <a:solidFill>
                  <a:srgbClr val="0000FF"/>
                </a:solidFill>
              </a:rPr>
              <a:t>lá</a:t>
            </a:r>
            <a:endParaRPr sz="2400"/>
          </a:p>
        </p:txBody>
      </p:sp>
      <p:sp>
        <p:nvSpPr>
          <p:cNvPr id="12" name="object 12"/>
          <p:cNvSpPr txBox="1"/>
          <p:nvPr/>
        </p:nvSpPr>
        <p:spPr>
          <a:xfrm>
            <a:off x="4476115" y="1794763"/>
            <a:ext cx="4890770" cy="4871085"/>
          </a:xfrm>
          <a:prstGeom prst="rect">
            <a:avLst/>
          </a:prstGeom>
        </p:spPr>
        <p:txBody>
          <a:bodyPr vert="horz" wrap="square" lIns="0" tIns="12700" rIns="0" bIns="0" rtlCol="0">
            <a:spAutoFit/>
          </a:bodyPr>
          <a:lstStyle/>
          <a:p>
            <a:pPr marL="12700" marR="33020" algn="just">
              <a:lnSpc>
                <a:spcPct val="120000"/>
              </a:lnSpc>
              <a:spcBef>
                <a:spcPts val="100"/>
              </a:spcBef>
            </a:pPr>
            <a:r>
              <a:rPr sz="2400" b="1" spc="-5" dirty="0">
                <a:solidFill>
                  <a:srgbClr val="FF0000"/>
                </a:solidFill>
                <a:latin typeface="Arial"/>
                <a:cs typeface="Arial"/>
              </a:rPr>
              <a:t>Điều 26. </a:t>
            </a:r>
            <a:r>
              <a:rPr sz="2400" b="1" spc="-25" dirty="0">
                <a:solidFill>
                  <a:srgbClr val="0000FF"/>
                </a:solidFill>
                <a:latin typeface="Arial"/>
                <a:cs typeface="Arial"/>
              </a:rPr>
              <a:t>Vi </a:t>
            </a:r>
            <a:r>
              <a:rPr sz="2400" b="1" dirty="0">
                <a:solidFill>
                  <a:srgbClr val="0000FF"/>
                </a:solidFill>
                <a:latin typeface="Arial"/>
                <a:cs typeface="Arial"/>
              </a:rPr>
              <a:t>phạm quy định </a:t>
            </a:r>
            <a:r>
              <a:rPr sz="2400" b="1" spc="-5" dirty="0">
                <a:solidFill>
                  <a:srgbClr val="0000FF"/>
                </a:solidFill>
                <a:latin typeface="Arial"/>
                <a:cs typeface="Arial"/>
              </a:rPr>
              <a:t>về</a:t>
            </a:r>
            <a:r>
              <a:rPr sz="2400" b="1" spc="-80" dirty="0">
                <a:solidFill>
                  <a:srgbClr val="0000FF"/>
                </a:solidFill>
                <a:latin typeface="Arial"/>
                <a:cs typeface="Arial"/>
              </a:rPr>
              <a:t> </a:t>
            </a:r>
            <a:r>
              <a:rPr sz="2400" b="1" dirty="0">
                <a:solidFill>
                  <a:srgbClr val="0000FF"/>
                </a:solidFill>
                <a:latin typeface="Arial"/>
                <a:cs typeface="Arial"/>
              </a:rPr>
              <a:t>bán  </a:t>
            </a:r>
            <a:r>
              <a:rPr sz="2400" b="1" spc="-5" dirty="0">
                <a:solidFill>
                  <a:srgbClr val="0000FF"/>
                </a:solidFill>
                <a:latin typeface="Arial"/>
                <a:cs typeface="Arial"/>
              </a:rPr>
              <a:t>thuốc</a:t>
            </a:r>
            <a:r>
              <a:rPr sz="2400" b="1" spc="-10" dirty="0">
                <a:solidFill>
                  <a:srgbClr val="0000FF"/>
                </a:solidFill>
                <a:latin typeface="Arial"/>
                <a:cs typeface="Arial"/>
              </a:rPr>
              <a:t> </a:t>
            </a:r>
            <a:r>
              <a:rPr sz="2400" b="1" spc="-5" dirty="0">
                <a:solidFill>
                  <a:srgbClr val="0000FF"/>
                </a:solidFill>
                <a:latin typeface="Arial"/>
                <a:cs typeface="Arial"/>
              </a:rPr>
              <a:t>lá</a:t>
            </a:r>
            <a:endParaRPr sz="2400">
              <a:latin typeface="Arial"/>
              <a:cs typeface="Arial"/>
            </a:endParaRPr>
          </a:p>
          <a:p>
            <a:pPr marL="12700" marR="27940" algn="just">
              <a:lnSpc>
                <a:spcPct val="120000"/>
              </a:lnSpc>
              <a:spcBef>
                <a:spcPts val="1200"/>
              </a:spcBef>
            </a:pPr>
            <a:r>
              <a:rPr sz="2400" b="1" spc="10" dirty="0">
                <a:solidFill>
                  <a:srgbClr val="FF0000"/>
                </a:solidFill>
                <a:latin typeface="Arial"/>
                <a:cs typeface="Arial"/>
              </a:rPr>
              <a:t>Điều 27. </a:t>
            </a:r>
            <a:r>
              <a:rPr sz="2400" b="1" spc="-15" dirty="0">
                <a:solidFill>
                  <a:srgbClr val="0000FF"/>
                </a:solidFill>
                <a:latin typeface="Arial"/>
                <a:cs typeface="Arial"/>
              </a:rPr>
              <a:t>Vi </a:t>
            </a:r>
            <a:r>
              <a:rPr sz="2400" b="1" spc="15" dirty="0">
                <a:solidFill>
                  <a:srgbClr val="0000FF"/>
                </a:solidFill>
                <a:latin typeface="Arial"/>
                <a:cs typeface="Arial"/>
              </a:rPr>
              <a:t>phạm </a:t>
            </a:r>
            <a:r>
              <a:rPr sz="2400" b="1" spc="10" dirty="0">
                <a:solidFill>
                  <a:srgbClr val="0000FF"/>
                </a:solidFill>
                <a:latin typeface="Arial"/>
                <a:cs typeface="Arial"/>
              </a:rPr>
              <a:t>quy </a:t>
            </a:r>
            <a:r>
              <a:rPr sz="2400" b="1" spc="15" dirty="0">
                <a:solidFill>
                  <a:srgbClr val="0000FF"/>
                </a:solidFill>
                <a:latin typeface="Arial"/>
                <a:cs typeface="Arial"/>
              </a:rPr>
              <a:t>định </a:t>
            </a:r>
            <a:r>
              <a:rPr sz="2400" b="1" spc="10" dirty="0">
                <a:solidFill>
                  <a:srgbClr val="0000FF"/>
                </a:solidFill>
                <a:latin typeface="Arial"/>
                <a:cs typeface="Arial"/>
              </a:rPr>
              <a:t>về </a:t>
            </a:r>
            <a:r>
              <a:rPr sz="2400" b="1" spc="20" dirty="0">
                <a:solidFill>
                  <a:srgbClr val="0000FF"/>
                </a:solidFill>
                <a:latin typeface="Arial"/>
                <a:cs typeface="Arial"/>
              </a:rPr>
              <a:t>ghi  </a:t>
            </a:r>
            <a:r>
              <a:rPr sz="2400" b="1" spc="25" dirty="0">
                <a:solidFill>
                  <a:srgbClr val="0000FF"/>
                </a:solidFill>
                <a:latin typeface="Arial"/>
                <a:cs typeface="Arial"/>
              </a:rPr>
              <a:t>nhãn, </a:t>
            </a:r>
            <a:r>
              <a:rPr sz="2400" b="1" spc="15" dirty="0">
                <a:solidFill>
                  <a:srgbClr val="0000FF"/>
                </a:solidFill>
                <a:latin typeface="Arial"/>
                <a:cs typeface="Arial"/>
              </a:rPr>
              <a:t>in </a:t>
            </a:r>
            <a:r>
              <a:rPr sz="2400" b="1" spc="25" dirty="0">
                <a:solidFill>
                  <a:srgbClr val="0000FF"/>
                </a:solidFill>
                <a:latin typeface="Arial"/>
                <a:cs typeface="Arial"/>
              </a:rPr>
              <a:t>cảnh </a:t>
            </a:r>
            <a:r>
              <a:rPr sz="2400" b="1" spc="20" dirty="0">
                <a:solidFill>
                  <a:srgbClr val="0000FF"/>
                </a:solidFill>
                <a:latin typeface="Arial"/>
                <a:cs typeface="Arial"/>
              </a:rPr>
              <a:t>báo sức </a:t>
            </a:r>
            <a:r>
              <a:rPr sz="2400" b="1" spc="25" dirty="0">
                <a:solidFill>
                  <a:srgbClr val="0000FF"/>
                </a:solidFill>
                <a:latin typeface="Arial"/>
                <a:cs typeface="Arial"/>
              </a:rPr>
              <a:t>khỏe </a:t>
            </a:r>
            <a:r>
              <a:rPr sz="2400" b="1" spc="35" dirty="0">
                <a:solidFill>
                  <a:srgbClr val="0000FF"/>
                </a:solidFill>
                <a:latin typeface="Arial"/>
                <a:cs typeface="Arial"/>
              </a:rPr>
              <a:t>trên  </a:t>
            </a:r>
            <a:r>
              <a:rPr sz="2400" b="1" spc="-5" dirty="0">
                <a:solidFill>
                  <a:srgbClr val="0000FF"/>
                </a:solidFill>
                <a:latin typeface="Arial"/>
                <a:cs typeface="Arial"/>
              </a:rPr>
              <a:t>bao bì thuốc</a:t>
            </a:r>
            <a:r>
              <a:rPr sz="2400" b="1" spc="-15" dirty="0">
                <a:solidFill>
                  <a:srgbClr val="0000FF"/>
                </a:solidFill>
                <a:latin typeface="Arial"/>
                <a:cs typeface="Arial"/>
              </a:rPr>
              <a:t> </a:t>
            </a:r>
            <a:r>
              <a:rPr sz="2400" b="1" spc="-5" dirty="0">
                <a:solidFill>
                  <a:srgbClr val="0000FF"/>
                </a:solidFill>
                <a:latin typeface="Arial"/>
                <a:cs typeface="Arial"/>
              </a:rPr>
              <a:t>lá</a:t>
            </a:r>
            <a:endParaRPr sz="2400">
              <a:latin typeface="Arial"/>
              <a:cs typeface="Arial"/>
            </a:endParaRPr>
          </a:p>
          <a:p>
            <a:pPr marL="12700" marR="27305" algn="just">
              <a:lnSpc>
                <a:spcPct val="119800"/>
              </a:lnSpc>
              <a:spcBef>
                <a:spcPts val="1205"/>
              </a:spcBef>
            </a:pPr>
            <a:r>
              <a:rPr sz="2400" b="1" spc="15" dirty="0">
                <a:solidFill>
                  <a:srgbClr val="FF0000"/>
                </a:solidFill>
                <a:latin typeface="Arial"/>
                <a:cs typeface="Arial"/>
              </a:rPr>
              <a:t>Điều 28. </a:t>
            </a:r>
            <a:r>
              <a:rPr sz="2400" b="1" spc="-10" dirty="0">
                <a:solidFill>
                  <a:srgbClr val="0000FF"/>
                </a:solidFill>
                <a:latin typeface="Arial"/>
                <a:cs typeface="Arial"/>
              </a:rPr>
              <a:t>Vi </a:t>
            </a:r>
            <a:r>
              <a:rPr sz="2400" b="1" spc="20" dirty="0">
                <a:solidFill>
                  <a:srgbClr val="0000FF"/>
                </a:solidFill>
                <a:latin typeface="Arial"/>
                <a:cs typeface="Arial"/>
              </a:rPr>
              <a:t>phạm quy định </a:t>
            </a:r>
            <a:r>
              <a:rPr sz="2400" b="1" spc="10" dirty="0">
                <a:solidFill>
                  <a:srgbClr val="0000FF"/>
                </a:solidFill>
                <a:latin typeface="Arial"/>
                <a:cs typeface="Arial"/>
              </a:rPr>
              <a:t>về </a:t>
            </a:r>
            <a:r>
              <a:rPr sz="2400" b="1" spc="25" dirty="0">
                <a:solidFill>
                  <a:srgbClr val="0000FF"/>
                </a:solidFill>
                <a:latin typeface="Arial"/>
                <a:cs typeface="Arial"/>
              </a:rPr>
              <a:t>cai  </a:t>
            </a:r>
            <a:r>
              <a:rPr sz="2400" b="1" dirty="0">
                <a:solidFill>
                  <a:srgbClr val="0000FF"/>
                </a:solidFill>
                <a:latin typeface="Arial"/>
                <a:cs typeface="Arial"/>
              </a:rPr>
              <a:t>nghiện </a:t>
            </a:r>
            <a:r>
              <a:rPr sz="2400" b="1" spc="-5" dirty="0">
                <a:solidFill>
                  <a:srgbClr val="0000FF"/>
                </a:solidFill>
                <a:latin typeface="Arial"/>
                <a:cs typeface="Arial"/>
              </a:rPr>
              <a:t>thuốc</a:t>
            </a:r>
            <a:r>
              <a:rPr sz="2400" b="1" spc="-20" dirty="0">
                <a:solidFill>
                  <a:srgbClr val="0000FF"/>
                </a:solidFill>
                <a:latin typeface="Arial"/>
                <a:cs typeface="Arial"/>
              </a:rPr>
              <a:t> </a:t>
            </a:r>
            <a:r>
              <a:rPr sz="2400" b="1" spc="-5" dirty="0">
                <a:solidFill>
                  <a:srgbClr val="0000FF"/>
                </a:solidFill>
                <a:latin typeface="Arial"/>
                <a:cs typeface="Arial"/>
              </a:rPr>
              <a:t>lá</a:t>
            </a:r>
            <a:endParaRPr sz="2400">
              <a:latin typeface="Arial"/>
              <a:cs typeface="Arial"/>
            </a:endParaRPr>
          </a:p>
          <a:p>
            <a:pPr marL="12700" marR="5080" algn="just">
              <a:lnSpc>
                <a:spcPct val="120000"/>
              </a:lnSpc>
              <a:spcBef>
                <a:spcPts val="1200"/>
              </a:spcBef>
            </a:pPr>
            <a:r>
              <a:rPr sz="2400" b="1" spc="45" dirty="0">
                <a:solidFill>
                  <a:srgbClr val="FF0000"/>
                </a:solidFill>
                <a:latin typeface="Arial"/>
                <a:cs typeface="Arial"/>
              </a:rPr>
              <a:t>Điều </a:t>
            </a:r>
            <a:r>
              <a:rPr sz="2400" b="1" spc="40" dirty="0">
                <a:solidFill>
                  <a:srgbClr val="FF0000"/>
                </a:solidFill>
                <a:latin typeface="Arial"/>
                <a:cs typeface="Arial"/>
              </a:rPr>
              <a:t>29. </a:t>
            </a:r>
            <a:r>
              <a:rPr sz="2400" b="1" spc="10" dirty="0">
                <a:solidFill>
                  <a:srgbClr val="0000FF"/>
                </a:solidFill>
                <a:latin typeface="Arial"/>
                <a:cs typeface="Arial"/>
              </a:rPr>
              <a:t>Vi </a:t>
            </a:r>
            <a:r>
              <a:rPr sz="2400" b="1" spc="50" dirty="0">
                <a:solidFill>
                  <a:srgbClr val="0000FF"/>
                </a:solidFill>
                <a:latin typeface="Arial"/>
                <a:cs typeface="Arial"/>
              </a:rPr>
              <a:t>phạm </a:t>
            </a:r>
            <a:r>
              <a:rPr sz="2400" b="1" spc="45" dirty="0">
                <a:solidFill>
                  <a:srgbClr val="0000FF"/>
                </a:solidFill>
                <a:latin typeface="Arial"/>
                <a:cs typeface="Arial"/>
              </a:rPr>
              <a:t>quy </a:t>
            </a:r>
            <a:r>
              <a:rPr sz="2400" b="1" spc="50" dirty="0">
                <a:solidFill>
                  <a:srgbClr val="0000FF"/>
                </a:solidFill>
                <a:latin typeface="Arial"/>
                <a:cs typeface="Arial"/>
              </a:rPr>
              <a:t>định </a:t>
            </a:r>
            <a:r>
              <a:rPr sz="2400" b="1" spc="70" dirty="0">
                <a:solidFill>
                  <a:srgbClr val="0000FF"/>
                </a:solidFill>
                <a:latin typeface="Arial"/>
                <a:cs typeface="Arial"/>
              </a:rPr>
              <a:t>khác  </a:t>
            </a:r>
            <a:r>
              <a:rPr sz="2400" b="1" spc="110" dirty="0">
                <a:solidFill>
                  <a:srgbClr val="0000FF"/>
                </a:solidFill>
                <a:latin typeface="Arial"/>
                <a:cs typeface="Arial"/>
              </a:rPr>
              <a:t>về </a:t>
            </a:r>
            <a:r>
              <a:rPr sz="2400" b="1" spc="180" dirty="0">
                <a:solidFill>
                  <a:srgbClr val="0000FF"/>
                </a:solidFill>
                <a:latin typeface="Arial"/>
                <a:cs typeface="Arial"/>
              </a:rPr>
              <a:t>phòng, </a:t>
            </a:r>
            <a:r>
              <a:rPr sz="2400" b="1" spc="175" dirty="0">
                <a:solidFill>
                  <a:srgbClr val="0000FF"/>
                </a:solidFill>
                <a:latin typeface="Arial"/>
                <a:cs typeface="Arial"/>
              </a:rPr>
              <a:t>chống </a:t>
            </a:r>
            <a:r>
              <a:rPr sz="2400" b="1" spc="145" dirty="0">
                <a:solidFill>
                  <a:srgbClr val="0000FF"/>
                </a:solidFill>
                <a:latin typeface="Arial"/>
                <a:cs typeface="Arial"/>
              </a:rPr>
              <a:t>tác hại của  </a:t>
            </a:r>
            <a:r>
              <a:rPr sz="2400" b="1" spc="-5" dirty="0">
                <a:solidFill>
                  <a:srgbClr val="0000FF"/>
                </a:solidFill>
                <a:latin typeface="Arial"/>
                <a:cs typeface="Arial"/>
              </a:rPr>
              <a:t>thuốc</a:t>
            </a:r>
            <a:r>
              <a:rPr sz="2400" b="1" spc="-10" dirty="0">
                <a:solidFill>
                  <a:srgbClr val="0000FF"/>
                </a:solidFill>
                <a:latin typeface="Arial"/>
                <a:cs typeface="Arial"/>
              </a:rPr>
              <a:t> </a:t>
            </a:r>
            <a:r>
              <a:rPr sz="2400" b="1" spc="-5" dirty="0">
                <a:solidFill>
                  <a:srgbClr val="0000FF"/>
                </a:solidFill>
                <a:latin typeface="Arial"/>
                <a:cs typeface="Arial"/>
              </a:rPr>
              <a:t>lá</a:t>
            </a:r>
            <a:endParaRPr sz="2400">
              <a:latin typeface="Arial"/>
              <a:cs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18080" y="484632"/>
            <a:ext cx="4538345" cy="817880"/>
          </a:xfrm>
          <a:prstGeom prst="rect">
            <a:avLst/>
          </a:prstGeom>
        </p:spPr>
        <p:txBody>
          <a:bodyPr vert="horz" wrap="square" lIns="0" tIns="12700" rIns="0" bIns="0" rtlCol="0">
            <a:spAutoFit/>
          </a:bodyPr>
          <a:lstStyle/>
          <a:p>
            <a:pPr marL="12700" marR="5080">
              <a:lnSpc>
                <a:spcPct val="100000"/>
              </a:lnSpc>
              <a:spcBef>
                <a:spcPts val="100"/>
              </a:spcBef>
            </a:pPr>
            <a:r>
              <a:rPr sz="2600" spc="-5" dirty="0"/>
              <a:t>Điều 25. </a:t>
            </a:r>
            <a:r>
              <a:rPr sz="2600" spc="-25" dirty="0"/>
              <a:t>Vi </a:t>
            </a:r>
            <a:r>
              <a:rPr sz="2600" dirty="0"/>
              <a:t>phạm quy định  </a:t>
            </a:r>
            <a:r>
              <a:rPr sz="2600" spc="-5" dirty="0"/>
              <a:t>về </a:t>
            </a:r>
            <a:r>
              <a:rPr sz="2600" dirty="0"/>
              <a:t>địa điểm </a:t>
            </a:r>
            <a:r>
              <a:rPr sz="2600" spc="-5" dirty="0"/>
              <a:t>cấm </a:t>
            </a:r>
            <a:r>
              <a:rPr sz="2600" dirty="0"/>
              <a:t>hút </a:t>
            </a:r>
            <a:r>
              <a:rPr sz="2600" spc="-5" dirty="0"/>
              <a:t>thuốc</a:t>
            </a:r>
            <a:r>
              <a:rPr sz="2600" spc="-90" dirty="0"/>
              <a:t> </a:t>
            </a:r>
            <a:r>
              <a:rPr sz="2600" spc="-5" dirty="0"/>
              <a:t>lá</a:t>
            </a:r>
            <a:endParaRPr sz="2600"/>
          </a:p>
        </p:txBody>
      </p:sp>
      <p:sp>
        <p:nvSpPr>
          <p:cNvPr id="3" name="object 3"/>
          <p:cNvSpPr txBox="1"/>
          <p:nvPr/>
        </p:nvSpPr>
        <p:spPr>
          <a:xfrm>
            <a:off x="1156087" y="1652269"/>
            <a:ext cx="8548370" cy="2219960"/>
          </a:xfrm>
          <a:prstGeom prst="rect">
            <a:avLst/>
          </a:prstGeom>
        </p:spPr>
        <p:txBody>
          <a:bodyPr vert="horz" wrap="square" lIns="0" tIns="12700" rIns="0" bIns="0" rtlCol="0">
            <a:spAutoFit/>
          </a:bodyPr>
          <a:lstStyle/>
          <a:p>
            <a:pPr marL="478155" marR="5080" indent="-466090" algn="just">
              <a:lnSpc>
                <a:spcPct val="120000"/>
              </a:lnSpc>
              <a:spcBef>
                <a:spcPts val="100"/>
              </a:spcBef>
            </a:pPr>
            <a:r>
              <a:rPr sz="2400" b="1" i="1" spc="25" dirty="0">
                <a:solidFill>
                  <a:srgbClr val="422E2E"/>
                </a:solidFill>
                <a:latin typeface="Arial"/>
                <a:cs typeface="Arial"/>
              </a:rPr>
              <a:t>1. </a:t>
            </a:r>
            <a:r>
              <a:rPr sz="2400" b="1" i="1" spc="40" dirty="0">
                <a:solidFill>
                  <a:srgbClr val="422E2E"/>
                </a:solidFill>
                <a:latin typeface="Arial"/>
                <a:cs typeface="Arial"/>
              </a:rPr>
              <a:t>Cảnh cáo hoặc phạt tiền </a:t>
            </a:r>
            <a:r>
              <a:rPr sz="2400" b="1" i="1" spc="30" dirty="0">
                <a:solidFill>
                  <a:srgbClr val="422E2E"/>
                </a:solidFill>
                <a:latin typeface="Arial"/>
                <a:cs typeface="Arial"/>
              </a:rPr>
              <a:t>từ </a:t>
            </a:r>
            <a:r>
              <a:rPr sz="2400" b="1" i="1" spc="45" dirty="0">
                <a:solidFill>
                  <a:srgbClr val="422E2E"/>
                </a:solidFill>
                <a:latin typeface="Arial"/>
                <a:cs typeface="Arial"/>
              </a:rPr>
              <a:t>200.000 đồng </a:t>
            </a:r>
            <a:r>
              <a:rPr sz="2400" b="1" i="1" spc="40" dirty="0">
                <a:solidFill>
                  <a:srgbClr val="422E2E"/>
                </a:solidFill>
                <a:latin typeface="Arial"/>
                <a:cs typeface="Arial"/>
              </a:rPr>
              <a:t>đến </a:t>
            </a:r>
            <a:r>
              <a:rPr sz="2400" b="1" i="1" spc="60" dirty="0">
                <a:solidFill>
                  <a:srgbClr val="422E2E"/>
                </a:solidFill>
                <a:latin typeface="Arial"/>
                <a:cs typeface="Arial"/>
              </a:rPr>
              <a:t>500.000  </a:t>
            </a:r>
            <a:r>
              <a:rPr sz="2400" b="1" i="1" spc="40" dirty="0">
                <a:solidFill>
                  <a:srgbClr val="422E2E"/>
                </a:solidFill>
                <a:latin typeface="Arial"/>
                <a:cs typeface="Arial"/>
              </a:rPr>
              <a:t>đồng </a:t>
            </a:r>
            <a:r>
              <a:rPr sz="2400" b="1" i="1" spc="35" dirty="0">
                <a:solidFill>
                  <a:srgbClr val="422E2E"/>
                </a:solidFill>
                <a:latin typeface="Arial"/>
                <a:cs typeface="Arial"/>
              </a:rPr>
              <a:t>đối với </a:t>
            </a:r>
            <a:r>
              <a:rPr sz="2400" b="1" i="1" spc="45" dirty="0">
                <a:solidFill>
                  <a:srgbClr val="422E2E"/>
                </a:solidFill>
                <a:latin typeface="Arial"/>
                <a:cs typeface="Arial"/>
              </a:rPr>
              <a:t>hành </a:t>
            </a:r>
            <a:r>
              <a:rPr sz="2400" b="1" i="1" spc="30" dirty="0">
                <a:solidFill>
                  <a:srgbClr val="422E2E"/>
                </a:solidFill>
                <a:latin typeface="Arial"/>
                <a:cs typeface="Arial"/>
              </a:rPr>
              <a:t>vi </a:t>
            </a:r>
            <a:r>
              <a:rPr sz="2400" b="1" i="1" spc="40" dirty="0">
                <a:solidFill>
                  <a:srgbClr val="0000CC"/>
                </a:solidFill>
                <a:latin typeface="Arial"/>
                <a:cs typeface="Arial"/>
              </a:rPr>
              <a:t>h</a:t>
            </a:r>
            <a:r>
              <a:rPr sz="2400" b="1" spc="40" dirty="0">
                <a:solidFill>
                  <a:srgbClr val="0000CC"/>
                </a:solidFill>
                <a:latin typeface="Arial"/>
                <a:cs typeface="Arial"/>
              </a:rPr>
              <a:t>ú</a:t>
            </a:r>
            <a:r>
              <a:rPr sz="2400" b="1" spc="40" dirty="0">
                <a:solidFill>
                  <a:srgbClr val="0000FF"/>
                </a:solidFill>
                <a:latin typeface="Arial"/>
                <a:cs typeface="Arial"/>
              </a:rPr>
              <a:t>t </a:t>
            </a:r>
            <a:r>
              <a:rPr sz="2400" b="1" spc="45" dirty="0">
                <a:solidFill>
                  <a:srgbClr val="0000FF"/>
                </a:solidFill>
                <a:latin typeface="Arial"/>
                <a:cs typeface="Arial"/>
              </a:rPr>
              <a:t>thuốc </a:t>
            </a:r>
            <a:r>
              <a:rPr sz="2400" b="1" spc="30" dirty="0">
                <a:solidFill>
                  <a:srgbClr val="0000FF"/>
                </a:solidFill>
                <a:latin typeface="Arial"/>
                <a:cs typeface="Arial"/>
              </a:rPr>
              <a:t>lá </a:t>
            </a:r>
            <a:r>
              <a:rPr sz="2400" b="1" spc="40" dirty="0">
                <a:solidFill>
                  <a:srgbClr val="0000FF"/>
                </a:solidFill>
                <a:latin typeface="Arial"/>
                <a:cs typeface="Arial"/>
              </a:rPr>
              <a:t>tại địa </a:t>
            </a:r>
            <a:r>
              <a:rPr sz="2400" b="1" spc="45" dirty="0">
                <a:solidFill>
                  <a:srgbClr val="0000FF"/>
                </a:solidFill>
                <a:latin typeface="Arial"/>
                <a:cs typeface="Arial"/>
              </a:rPr>
              <a:t>điểm </a:t>
            </a:r>
            <a:r>
              <a:rPr sz="2400" b="1" spc="30" dirty="0">
                <a:solidFill>
                  <a:srgbClr val="0000FF"/>
                </a:solidFill>
                <a:latin typeface="Arial"/>
                <a:cs typeface="Arial"/>
              </a:rPr>
              <a:t>có </a:t>
            </a:r>
            <a:r>
              <a:rPr sz="2400" b="1" spc="60" dirty="0">
                <a:solidFill>
                  <a:srgbClr val="0000FF"/>
                </a:solidFill>
                <a:latin typeface="Arial"/>
                <a:cs typeface="Arial"/>
              </a:rPr>
              <a:t>quy  </a:t>
            </a:r>
            <a:r>
              <a:rPr sz="2400" b="1" spc="40" dirty="0">
                <a:solidFill>
                  <a:srgbClr val="0000FF"/>
                </a:solidFill>
                <a:latin typeface="Arial"/>
                <a:cs typeface="Arial"/>
              </a:rPr>
              <a:t>định cấm. </a:t>
            </a:r>
            <a:r>
              <a:rPr sz="2400" b="1" spc="20" dirty="0">
                <a:solidFill>
                  <a:srgbClr val="0000FF"/>
                </a:solidFill>
                <a:latin typeface="Arial"/>
                <a:cs typeface="Arial"/>
              </a:rPr>
              <a:t>Trường </a:t>
            </a:r>
            <a:r>
              <a:rPr sz="2400" b="1" spc="35" dirty="0">
                <a:solidFill>
                  <a:srgbClr val="0000FF"/>
                </a:solidFill>
                <a:latin typeface="Arial"/>
                <a:cs typeface="Arial"/>
              </a:rPr>
              <a:t>hợp hút </a:t>
            </a:r>
            <a:r>
              <a:rPr sz="2400" b="1" spc="45" dirty="0">
                <a:solidFill>
                  <a:srgbClr val="0000FF"/>
                </a:solidFill>
                <a:latin typeface="Arial"/>
                <a:cs typeface="Arial"/>
              </a:rPr>
              <a:t>thuốc </a:t>
            </a:r>
            <a:r>
              <a:rPr sz="2400" b="1" spc="30" dirty="0">
                <a:solidFill>
                  <a:srgbClr val="0000FF"/>
                </a:solidFill>
                <a:latin typeface="Arial"/>
                <a:cs typeface="Arial"/>
              </a:rPr>
              <a:t>lá </a:t>
            </a:r>
            <a:r>
              <a:rPr sz="2400" b="1" spc="40" dirty="0">
                <a:solidFill>
                  <a:srgbClr val="0000FF"/>
                </a:solidFill>
                <a:latin typeface="Arial"/>
                <a:cs typeface="Arial"/>
              </a:rPr>
              <a:t>trên </a:t>
            </a:r>
            <a:r>
              <a:rPr sz="2400" b="1" spc="35" dirty="0">
                <a:solidFill>
                  <a:srgbClr val="0000FF"/>
                </a:solidFill>
                <a:latin typeface="Arial"/>
                <a:cs typeface="Arial"/>
              </a:rPr>
              <a:t>tàu </a:t>
            </a:r>
            <a:r>
              <a:rPr sz="2400" b="1" spc="40" dirty="0">
                <a:solidFill>
                  <a:srgbClr val="0000FF"/>
                </a:solidFill>
                <a:latin typeface="Arial"/>
                <a:cs typeface="Arial"/>
              </a:rPr>
              <a:t>bay </a:t>
            </a:r>
            <a:r>
              <a:rPr sz="2400" b="1" spc="55" dirty="0">
                <a:solidFill>
                  <a:srgbClr val="0000FF"/>
                </a:solidFill>
                <a:latin typeface="Arial"/>
                <a:cs typeface="Arial"/>
              </a:rPr>
              <a:t>thực  </a:t>
            </a:r>
            <a:r>
              <a:rPr sz="2400" b="1" spc="90" dirty="0">
                <a:solidFill>
                  <a:srgbClr val="0000FF"/>
                </a:solidFill>
                <a:latin typeface="Arial"/>
                <a:cs typeface="Arial"/>
              </a:rPr>
              <a:t>hiện theo </a:t>
            </a:r>
            <a:r>
              <a:rPr sz="2400" b="1" spc="80" dirty="0">
                <a:solidFill>
                  <a:srgbClr val="0000FF"/>
                </a:solidFill>
                <a:latin typeface="Arial"/>
                <a:cs typeface="Arial"/>
              </a:rPr>
              <a:t>quy </a:t>
            </a:r>
            <a:r>
              <a:rPr sz="2400" b="1" spc="90" dirty="0">
                <a:solidFill>
                  <a:srgbClr val="0000FF"/>
                </a:solidFill>
                <a:latin typeface="Arial"/>
                <a:cs typeface="Arial"/>
              </a:rPr>
              <a:t>định </a:t>
            </a:r>
            <a:r>
              <a:rPr sz="2400" b="1" spc="60" dirty="0">
                <a:solidFill>
                  <a:srgbClr val="0000FF"/>
                </a:solidFill>
                <a:latin typeface="Arial"/>
                <a:cs typeface="Arial"/>
              </a:rPr>
              <a:t>về xử </a:t>
            </a:r>
            <a:r>
              <a:rPr sz="2400" b="1" spc="90" dirty="0">
                <a:solidFill>
                  <a:srgbClr val="0000FF"/>
                </a:solidFill>
                <a:latin typeface="Arial"/>
                <a:cs typeface="Arial"/>
              </a:rPr>
              <a:t>phạt </a:t>
            </a:r>
            <a:r>
              <a:rPr sz="2400" b="1" spc="60" dirty="0">
                <a:solidFill>
                  <a:srgbClr val="0000FF"/>
                </a:solidFill>
                <a:latin typeface="Arial"/>
                <a:cs typeface="Arial"/>
              </a:rPr>
              <a:t>vi </a:t>
            </a:r>
            <a:r>
              <a:rPr sz="2400" b="1" spc="90" dirty="0">
                <a:solidFill>
                  <a:srgbClr val="0000FF"/>
                </a:solidFill>
                <a:latin typeface="Arial"/>
                <a:cs typeface="Arial"/>
              </a:rPr>
              <a:t>phạm hành </a:t>
            </a:r>
            <a:r>
              <a:rPr sz="2400" b="1" spc="125" dirty="0">
                <a:solidFill>
                  <a:srgbClr val="0000FF"/>
                </a:solidFill>
                <a:latin typeface="Arial"/>
                <a:cs typeface="Arial"/>
              </a:rPr>
              <a:t>chính  </a:t>
            </a:r>
            <a:r>
              <a:rPr sz="2400" b="1" spc="-5" dirty="0">
                <a:solidFill>
                  <a:srgbClr val="0000FF"/>
                </a:solidFill>
                <a:latin typeface="Arial"/>
                <a:cs typeface="Arial"/>
              </a:rPr>
              <a:t>trong </a:t>
            </a:r>
            <a:r>
              <a:rPr sz="2400" b="1" dirty="0">
                <a:solidFill>
                  <a:srgbClr val="0000FF"/>
                </a:solidFill>
                <a:latin typeface="Arial"/>
                <a:cs typeface="Arial"/>
              </a:rPr>
              <a:t>lĩnh </a:t>
            </a:r>
            <a:r>
              <a:rPr sz="2400" b="1" spc="-5" dirty="0">
                <a:solidFill>
                  <a:srgbClr val="0000FF"/>
                </a:solidFill>
                <a:latin typeface="Arial"/>
                <a:cs typeface="Arial"/>
              </a:rPr>
              <a:t>vực </a:t>
            </a:r>
            <a:r>
              <a:rPr sz="2400" b="1" dirty="0">
                <a:solidFill>
                  <a:srgbClr val="0000FF"/>
                </a:solidFill>
                <a:latin typeface="Arial"/>
                <a:cs typeface="Arial"/>
              </a:rPr>
              <a:t>hàng </a:t>
            </a:r>
            <a:r>
              <a:rPr sz="2400" b="1" spc="-5" dirty="0">
                <a:solidFill>
                  <a:srgbClr val="0000FF"/>
                </a:solidFill>
                <a:latin typeface="Arial"/>
                <a:cs typeface="Arial"/>
              </a:rPr>
              <a:t>không </a:t>
            </a:r>
            <a:r>
              <a:rPr sz="2400" b="1" dirty="0">
                <a:solidFill>
                  <a:srgbClr val="0000FF"/>
                </a:solidFill>
                <a:latin typeface="Arial"/>
                <a:cs typeface="Arial"/>
              </a:rPr>
              <a:t>dân</a:t>
            </a:r>
            <a:r>
              <a:rPr sz="2400" b="1" spc="-30" dirty="0">
                <a:solidFill>
                  <a:srgbClr val="0000FF"/>
                </a:solidFill>
                <a:latin typeface="Arial"/>
                <a:cs typeface="Arial"/>
              </a:rPr>
              <a:t> </a:t>
            </a:r>
            <a:r>
              <a:rPr sz="2400" b="1" spc="-5" dirty="0">
                <a:solidFill>
                  <a:srgbClr val="0000FF"/>
                </a:solidFill>
                <a:latin typeface="Arial"/>
                <a:cs typeface="Arial"/>
              </a:rPr>
              <a:t>dụng;</a:t>
            </a:r>
            <a:endParaRPr sz="2400">
              <a:latin typeface="Arial"/>
              <a:cs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46680" y="470155"/>
            <a:ext cx="4538345" cy="817880"/>
          </a:xfrm>
          <a:prstGeom prst="rect">
            <a:avLst/>
          </a:prstGeom>
        </p:spPr>
        <p:txBody>
          <a:bodyPr vert="horz" wrap="square" lIns="0" tIns="12700" rIns="0" bIns="0" rtlCol="0">
            <a:spAutoFit/>
          </a:bodyPr>
          <a:lstStyle/>
          <a:p>
            <a:pPr marL="12700" marR="5080">
              <a:lnSpc>
                <a:spcPct val="100000"/>
              </a:lnSpc>
              <a:spcBef>
                <a:spcPts val="100"/>
              </a:spcBef>
            </a:pPr>
            <a:r>
              <a:rPr sz="2600" spc="-5" dirty="0"/>
              <a:t>Điều 25. </a:t>
            </a:r>
            <a:r>
              <a:rPr sz="2600" spc="-25" dirty="0"/>
              <a:t>Vi </a:t>
            </a:r>
            <a:r>
              <a:rPr sz="2600" dirty="0"/>
              <a:t>phạm quy định  </a:t>
            </a:r>
            <a:r>
              <a:rPr sz="2600" spc="-5" dirty="0"/>
              <a:t>về </a:t>
            </a:r>
            <a:r>
              <a:rPr sz="2600" dirty="0"/>
              <a:t>địa điểm </a:t>
            </a:r>
            <a:r>
              <a:rPr sz="2600" spc="-5" dirty="0"/>
              <a:t>cấm </a:t>
            </a:r>
            <a:r>
              <a:rPr sz="2600" dirty="0"/>
              <a:t>hút </a:t>
            </a:r>
            <a:r>
              <a:rPr sz="2600" spc="-5" dirty="0"/>
              <a:t>thuốc</a:t>
            </a:r>
            <a:r>
              <a:rPr sz="2600" spc="-90" dirty="0"/>
              <a:t> </a:t>
            </a:r>
            <a:r>
              <a:rPr sz="2600" spc="-5" dirty="0"/>
              <a:t>lá</a:t>
            </a:r>
            <a:endParaRPr sz="2600"/>
          </a:p>
        </p:txBody>
      </p:sp>
      <p:sp>
        <p:nvSpPr>
          <p:cNvPr id="3" name="object 3"/>
          <p:cNvSpPr txBox="1"/>
          <p:nvPr/>
        </p:nvSpPr>
        <p:spPr>
          <a:xfrm>
            <a:off x="1156087" y="1499869"/>
            <a:ext cx="8530590" cy="3411854"/>
          </a:xfrm>
          <a:prstGeom prst="rect">
            <a:avLst/>
          </a:prstGeom>
        </p:spPr>
        <p:txBody>
          <a:bodyPr vert="horz" wrap="square" lIns="0" tIns="12700" rIns="0" bIns="0" rtlCol="0">
            <a:spAutoFit/>
          </a:bodyPr>
          <a:lstStyle/>
          <a:p>
            <a:pPr marL="417830" marR="5080" indent="-405765">
              <a:lnSpc>
                <a:spcPct val="120000"/>
              </a:lnSpc>
              <a:spcBef>
                <a:spcPts val="100"/>
              </a:spcBef>
            </a:pPr>
            <a:r>
              <a:rPr sz="2400" b="1" i="1" spc="10" dirty="0">
                <a:solidFill>
                  <a:srgbClr val="422E2E"/>
                </a:solidFill>
                <a:latin typeface="Arial"/>
                <a:cs typeface="Arial"/>
              </a:rPr>
              <a:t>2. </a:t>
            </a:r>
            <a:r>
              <a:rPr sz="2400" b="1" i="1" spc="20" dirty="0">
                <a:solidFill>
                  <a:srgbClr val="422E2E"/>
                </a:solidFill>
                <a:latin typeface="Arial"/>
                <a:cs typeface="Arial"/>
              </a:rPr>
              <a:t>Phạt tiền </a:t>
            </a:r>
            <a:r>
              <a:rPr sz="2400" b="1" i="1" spc="10" dirty="0">
                <a:solidFill>
                  <a:srgbClr val="422E2E"/>
                </a:solidFill>
                <a:latin typeface="Arial"/>
                <a:cs typeface="Arial"/>
              </a:rPr>
              <a:t>từ </a:t>
            </a:r>
            <a:r>
              <a:rPr sz="2400" b="1" i="1" spc="20" dirty="0">
                <a:solidFill>
                  <a:srgbClr val="422E2E"/>
                </a:solidFill>
                <a:latin typeface="Arial"/>
                <a:cs typeface="Arial"/>
              </a:rPr>
              <a:t>3.000.000 </a:t>
            </a:r>
            <a:r>
              <a:rPr sz="2400" b="1" i="1" spc="15" dirty="0">
                <a:solidFill>
                  <a:srgbClr val="422E2E"/>
                </a:solidFill>
                <a:latin typeface="Arial"/>
                <a:cs typeface="Arial"/>
              </a:rPr>
              <a:t>đồng đến </a:t>
            </a:r>
            <a:r>
              <a:rPr sz="2400" b="1" i="1" spc="25" dirty="0">
                <a:solidFill>
                  <a:srgbClr val="422E2E"/>
                </a:solidFill>
                <a:latin typeface="Arial"/>
                <a:cs typeface="Arial"/>
              </a:rPr>
              <a:t>5.000.000 </a:t>
            </a:r>
            <a:r>
              <a:rPr sz="2400" b="1" i="1" spc="20" dirty="0">
                <a:solidFill>
                  <a:srgbClr val="422E2E"/>
                </a:solidFill>
                <a:latin typeface="Arial"/>
                <a:cs typeface="Arial"/>
              </a:rPr>
              <a:t>đồng đối với  </a:t>
            </a:r>
            <a:r>
              <a:rPr sz="2400" b="1" i="1" spc="-5" dirty="0">
                <a:solidFill>
                  <a:srgbClr val="422E2E"/>
                </a:solidFill>
                <a:latin typeface="Arial"/>
                <a:cs typeface="Arial"/>
              </a:rPr>
              <a:t>một trong các hành vi sau</a:t>
            </a:r>
            <a:r>
              <a:rPr sz="2400" b="1" i="1" spc="-10" dirty="0">
                <a:solidFill>
                  <a:srgbClr val="422E2E"/>
                </a:solidFill>
                <a:latin typeface="Arial"/>
                <a:cs typeface="Arial"/>
              </a:rPr>
              <a:t> </a:t>
            </a:r>
            <a:r>
              <a:rPr sz="2400" b="1" i="1" spc="-5" dirty="0">
                <a:solidFill>
                  <a:srgbClr val="422E2E"/>
                </a:solidFill>
                <a:latin typeface="Arial"/>
                <a:cs typeface="Arial"/>
              </a:rPr>
              <a:t>đây:</a:t>
            </a:r>
            <a:endParaRPr sz="2400">
              <a:latin typeface="Arial"/>
              <a:cs typeface="Arial"/>
            </a:endParaRPr>
          </a:p>
          <a:p>
            <a:pPr marL="284480" marR="599440" indent="-284480">
              <a:lnSpc>
                <a:spcPct val="107100"/>
              </a:lnSpc>
              <a:spcBef>
                <a:spcPts val="630"/>
              </a:spcBef>
              <a:buSzPct val="95833"/>
              <a:buAutoNum type="alphaLcParenR"/>
              <a:tabLst>
                <a:tab pos="284480" algn="l"/>
              </a:tabLst>
            </a:pPr>
            <a:r>
              <a:rPr sz="2400" spc="-5" dirty="0">
                <a:solidFill>
                  <a:srgbClr val="FF0000"/>
                </a:solidFill>
                <a:latin typeface="Arial"/>
                <a:cs typeface="Arial"/>
              </a:rPr>
              <a:t>Không </a:t>
            </a:r>
            <a:r>
              <a:rPr sz="2400" dirty="0">
                <a:solidFill>
                  <a:srgbClr val="FF0000"/>
                </a:solidFill>
                <a:latin typeface="Arial"/>
                <a:cs typeface="Arial"/>
              </a:rPr>
              <a:t>có </a:t>
            </a:r>
            <a:r>
              <a:rPr sz="2400" spc="-5" dirty="0">
                <a:solidFill>
                  <a:srgbClr val="0000CC"/>
                </a:solidFill>
                <a:latin typeface="Arial"/>
                <a:cs typeface="Arial"/>
              </a:rPr>
              <a:t>chữ hoặc biểu </a:t>
            </a:r>
            <a:r>
              <a:rPr sz="2400" dirty="0">
                <a:solidFill>
                  <a:srgbClr val="0000CC"/>
                </a:solidFill>
                <a:latin typeface="Arial"/>
                <a:cs typeface="Arial"/>
              </a:rPr>
              <a:t>tượng </a:t>
            </a:r>
            <a:r>
              <a:rPr sz="2400" spc="-5" dirty="0">
                <a:solidFill>
                  <a:srgbClr val="0000CC"/>
                </a:solidFill>
                <a:latin typeface="Arial"/>
                <a:cs typeface="Arial"/>
              </a:rPr>
              <a:t>“cấm hút </a:t>
            </a:r>
            <a:r>
              <a:rPr sz="2400" dirty="0">
                <a:solidFill>
                  <a:srgbClr val="0000CC"/>
                </a:solidFill>
                <a:latin typeface="Arial"/>
                <a:cs typeface="Arial"/>
              </a:rPr>
              <a:t>thuốc </a:t>
            </a:r>
            <a:r>
              <a:rPr sz="2400" spc="-5" dirty="0">
                <a:solidFill>
                  <a:srgbClr val="0000CC"/>
                </a:solidFill>
                <a:latin typeface="Arial"/>
                <a:cs typeface="Arial"/>
              </a:rPr>
              <a:t>lá” </a:t>
            </a:r>
            <a:r>
              <a:rPr sz="2400" dirty="0">
                <a:solidFill>
                  <a:srgbClr val="FF0000"/>
                </a:solidFill>
                <a:latin typeface="Arial"/>
                <a:cs typeface="Arial"/>
              </a:rPr>
              <a:t>tại địa  </a:t>
            </a:r>
            <a:r>
              <a:rPr sz="2400" spc="-5" dirty="0">
                <a:solidFill>
                  <a:srgbClr val="FF0000"/>
                </a:solidFill>
                <a:latin typeface="Arial"/>
                <a:cs typeface="Arial"/>
              </a:rPr>
              <a:t>điểm </a:t>
            </a:r>
            <a:r>
              <a:rPr sz="2400" dirty="0">
                <a:solidFill>
                  <a:srgbClr val="FF0000"/>
                </a:solidFill>
                <a:latin typeface="Arial"/>
                <a:cs typeface="Arial"/>
              </a:rPr>
              <a:t>cấm </a:t>
            </a:r>
            <a:r>
              <a:rPr sz="2400" spc="-5" dirty="0">
                <a:solidFill>
                  <a:srgbClr val="FF0000"/>
                </a:solidFill>
                <a:latin typeface="Arial"/>
                <a:cs typeface="Arial"/>
              </a:rPr>
              <a:t>hút </a:t>
            </a:r>
            <a:r>
              <a:rPr sz="2400" dirty="0">
                <a:solidFill>
                  <a:srgbClr val="FF0000"/>
                </a:solidFill>
                <a:latin typeface="Arial"/>
                <a:cs typeface="Arial"/>
              </a:rPr>
              <a:t>thuốc </a:t>
            </a:r>
            <a:r>
              <a:rPr sz="2400" spc="-5" dirty="0">
                <a:solidFill>
                  <a:srgbClr val="FF0000"/>
                </a:solidFill>
                <a:latin typeface="Arial"/>
                <a:cs typeface="Arial"/>
              </a:rPr>
              <a:t>lá </a:t>
            </a:r>
            <a:r>
              <a:rPr sz="2400" dirty="0">
                <a:solidFill>
                  <a:srgbClr val="0000CC"/>
                </a:solidFill>
                <a:latin typeface="Arial"/>
                <a:cs typeface="Arial"/>
              </a:rPr>
              <a:t>theo </a:t>
            </a:r>
            <a:r>
              <a:rPr sz="2400" spc="-5" dirty="0">
                <a:solidFill>
                  <a:srgbClr val="0000CC"/>
                </a:solidFill>
                <a:latin typeface="Arial"/>
                <a:cs typeface="Arial"/>
              </a:rPr>
              <a:t>quy định </a:t>
            </a:r>
            <a:r>
              <a:rPr sz="2400" dirty="0">
                <a:solidFill>
                  <a:srgbClr val="0000CC"/>
                </a:solidFill>
                <a:latin typeface="Arial"/>
                <a:cs typeface="Arial"/>
              </a:rPr>
              <a:t>của </a:t>
            </a:r>
            <a:r>
              <a:rPr sz="2400" spc="-5" dirty="0">
                <a:solidFill>
                  <a:srgbClr val="0000CC"/>
                </a:solidFill>
                <a:latin typeface="Arial"/>
                <a:cs typeface="Arial"/>
              </a:rPr>
              <a:t>pháp</a:t>
            </a:r>
            <a:r>
              <a:rPr sz="2400" spc="-55" dirty="0">
                <a:solidFill>
                  <a:srgbClr val="0000CC"/>
                </a:solidFill>
                <a:latin typeface="Arial"/>
                <a:cs typeface="Arial"/>
              </a:rPr>
              <a:t> </a:t>
            </a:r>
            <a:r>
              <a:rPr sz="2400" spc="-5" dirty="0">
                <a:solidFill>
                  <a:srgbClr val="0000CC"/>
                </a:solidFill>
                <a:latin typeface="Arial"/>
                <a:cs typeface="Arial"/>
              </a:rPr>
              <a:t>luật;</a:t>
            </a:r>
            <a:endParaRPr sz="2400">
              <a:latin typeface="Arial"/>
              <a:cs typeface="Arial"/>
            </a:endParaRPr>
          </a:p>
          <a:p>
            <a:pPr>
              <a:lnSpc>
                <a:spcPct val="100000"/>
              </a:lnSpc>
              <a:spcBef>
                <a:spcPts val="30"/>
              </a:spcBef>
              <a:buAutoNum type="alphaLcParenR"/>
            </a:pPr>
            <a:endParaRPr sz="3200">
              <a:latin typeface="Arial"/>
              <a:cs typeface="Arial"/>
            </a:endParaRPr>
          </a:p>
          <a:p>
            <a:pPr marL="368935" marR="8890" indent="-368935">
              <a:lnSpc>
                <a:spcPct val="107000"/>
              </a:lnSpc>
              <a:buClr>
                <a:srgbClr val="0000CC"/>
              </a:buClr>
              <a:buAutoNum type="alphaLcParenR"/>
              <a:tabLst>
                <a:tab pos="368935" algn="l"/>
              </a:tabLst>
            </a:pPr>
            <a:r>
              <a:rPr sz="2400" spc="-5" dirty="0">
                <a:solidFill>
                  <a:srgbClr val="FF0000"/>
                </a:solidFill>
                <a:latin typeface="Arial"/>
                <a:cs typeface="Arial"/>
              </a:rPr>
              <a:t>Không </a:t>
            </a:r>
            <a:r>
              <a:rPr sz="2400" dirty="0">
                <a:solidFill>
                  <a:srgbClr val="FF0000"/>
                </a:solidFill>
                <a:latin typeface="Arial"/>
                <a:cs typeface="Arial"/>
              </a:rPr>
              <a:t>tổ </a:t>
            </a:r>
            <a:r>
              <a:rPr sz="2400" spc="-5" dirty="0">
                <a:solidFill>
                  <a:srgbClr val="FF0000"/>
                </a:solidFill>
                <a:latin typeface="Arial"/>
                <a:cs typeface="Arial"/>
              </a:rPr>
              <a:t>chức </a:t>
            </a:r>
            <a:r>
              <a:rPr sz="2400" dirty="0">
                <a:solidFill>
                  <a:srgbClr val="0000CC"/>
                </a:solidFill>
                <a:latin typeface="Arial"/>
                <a:cs typeface="Arial"/>
              </a:rPr>
              <a:t>thực </a:t>
            </a:r>
            <a:r>
              <a:rPr sz="2400" spc="-5" dirty="0">
                <a:solidFill>
                  <a:srgbClr val="0000CC"/>
                </a:solidFill>
                <a:latin typeface="Arial"/>
                <a:cs typeface="Arial"/>
              </a:rPr>
              <a:t>hiện, hướng dẫn, kiểm </a:t>
            </a:r>
            <a:r>
              <a:rPr sz="2400" dirty="0">
                <a:solidFill>
                  <a:srgbClr val="0000CC"/>
                </a:solidFill>
                <a:latin typeface="Arial"/>
                <a:cs typeface="Arial"/>
              </a:rPr>
              <a:t>tra, </a:t>
            </a:r>
            <a:r>
              <a:rPr sz="2400" spc="-5" dirty="0">
                <a:solidFill>
                  <a:srgbClr val="0000CC"/>
                </a:solidFill>
                <a:latin typeface="Arial"/>
                <a:cs typeface="Arial"/>
              </a:rPr>
              <a:t>đôn đốc việc  </a:t>
            </a:r>
            <a:r>
              <a:rPr sz="2400" dirty="0">
                <a:solidFill>
                  <a:srgbClr val="0000CC"/>
                </a:solidFill>
                <a:latin typeface="Arial"/>
                <a:cs typeface="Arial"/>
              </a:rPr>
              <a:t>thực </a:t>
            </a:r>
            <a:r>
              <a:rPr sz="2400" spc="-5" dirty="0">
                <a:solidFill>
                  <a:srgbClr val="0000CC"/>
                </a:solidFill>
                <a:latin typeface="Arial"/>
                <a:cs typeface="Arial"/>
              </a:rPr>
              <a:t>hiện đúng quy định về cấm hút </a:t>
            </a:r>
            <a:r>
              <a:rPr sz="2400" dirty="0">
                <a:solidFill>
                  <a:srgbClr val="0000CC"/>
                </a:solidFill>
                <a:latin typeface="Arial"/>
                <a:cs typeface="Arial"/>
              </a:rPr>
              <a:t>thuốc </a:t>
            </a:r>
            <a:r>
              <a:rPr sz="2400" spc="-5" dirty="0">
                <a:solidFill>
                  <a:srgbClr val="0000CC"/>
                </a:solidFill>
                <a:latin typeface="Arial"/>
                <a:cs typeface="Arial"/>
              </a:rPr>
              <a:t>lá </a:t>
            </a:r>
            <a:r>
              <a:rPr sz="2400" dirty="0">
                <a:solidFill>
                  <a:srgbClr val="0000CC"/>
                </a:solidFill>
                <a:latin typeface="Arial"/>
                <a:cs typeface="Arial"/>
              </a:rPr>
              <a:t>tại </a:t>
            </a:r>
            <a:r>
              <a:rPr sz="2400" spc="-5" dirty="0">
                <a:solidFill>
                  <a:srgbClr val="0000CC"/>
                </a:solidFill>
                <a:latin typeface="Arial"/>
                <a:cs typeface="Arial"/>
              </a:rPr>
              <a:t>địa điểm  </a:t>
            </a:r>
            <a:r>
              <a:rPr sz="2400" dirty="0">
                <a:solidFill>
                  <a:srgbClr val="0000CC"/>
                </a:solidFill>
                <a:latin typeface="Arial"/>
                <a:cs typeface="Arial"/>
              </a:rPr>
              <a:t>thuộc </a:t>
            </a:r>
            <a:r>
              <a:rPr sz="2400" spc="-5" dirty="0">
                <a:solidFill>
                  <a:srgbClr val="0000CC"/>
                </a:solidFill>
                <a:latin typeface="Arial"/>
                <a:cs typeface="Arial"/>
              </a:rPr>
              <a:t>quyền quản lý, điều</a:t>
            </a:r>
            <a:r>
              <a:rPr sz="2400" spc="-15" dirty="0">
                <a:solidFill>
                  <a:srgbClr val="0000CC"/>
                </a:solidFill>
                <a:latin typeface="Arial"/>
                <a:cs typeface="Arial"/>
              </a:rPr>
              <a:t> </a:t>
            </a:r>
            <a:r>
              <a:rPr sz="2400" spc="-5" dirty="0">
                <a:solidFill>
                  <a:srgbClr val="0000CC"/>
                </a:solidFill>
                <a:latin typeface="Arial"/>
                <a:cs typeface="Arial"/>
              </a:rPr>
              <a:t>hành.</a:t>
            </a:r>
            <a:endParaRPr sz="2400">
              <a:latin typeface="Arial"/>
              <a:cs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2880" y="424435"/>
            <a:ext cx="4538345" cy="817880"/>
          </a:xfrm>
          <a:prstGeom prst="rect">
            <a:avLst/>
          </a:prstGeom>
        </p:spPr>
        <p:txBody>
          <a:bodyPr vert="horz" wrap="square" lIns="0" tIns="12700" rIns="0" bIns="0" rtlCol="0">
            <a:spAutoFit/>
          </a:bodyPr>
          <a:lstStyle/>
          <a:p>
            <a:pPr marL="12700" marR="5080">
              <a:lnSpc>
                <a:spcPct val="100000"/>
              </a:lnSpc>
              <a:spcBef>
                <a:spcPts val="100"/>
              </a:spcBef>
            </a:pPr>
            <a:r>
              <a:rPr sz="2600" spc="-5" dirty="0"/>
              <a:t>Điều 25. </a:t>
            </a:r>
            <a:r>
              <a:rPr sz="2600" spc="-25" dirty="0"/>
              <a:t>Vi </a:t>
            </a:r>
            <a:r>
              <a:rPr sz="2600" dirty="0"/>
              <a:t>phạm quy định  </a:t>
            </a:r>
            <a:r>
              <a:rPr sz="2600" spc="-5" dirty="0"/>
              <a:t>về </a:t>
            </a:r>
            <a:r>
              <a:rPr sz="2600" dirty="0"/>
              <a:t>địa điểm </a:t>
            </a:r>
            <a:r>
              <a:rPr sz="2600" spc="-5" dirty="0"/>
              <a:t>cấm </a:t>
            </a:r>
            <a:r>
              <a:rPr sz="2600" dirty="0"/>
              <a:t>hút </a:t>
            </a:r>
            <a:r>
              <a:rPr sz="2600" spc="-5" dirty="0"/>
              <a:t>thuốc</a:t>
            </a:r>
            <a:r>
              <a:rPr sz="2600" spc="-90" dirty="0"/>
              <a:t> </a:t>
            </a:r>
            <a:r>
              <a:rPr sz="2600" spc="-5" dirty="0"/>
              <a:t>lá</a:t>
            </a:r>
            <a:endParaRPr sz="2600"/>
          </a:p>
        </p:txBody>
      </p:sp>
      <p:sp>
        <p:nvSpPr>
          <p:cNvPr id="3" name="object 3"/>
          <p:cNvSpPr txBox="1"/>
          <p:nvPr/>
        </p:nvSpPr>
        <p:spPr>
          <a:xfrm>
            <a:off x="1156087" y="1499869"/>
            <a:ext cx="8540750" cy="4450080"/>
          </a:xfrm>
          <a:prstGeom prst="rect">
            <a:avLst/>
          </a:prstGeom>
        </p:spPr>
        <p:txBody>
          <a:bodyPr vert="horz" wrap="square" lIns="0" tIns="12700" rIns="0" bIns="0" rtlCol="0">
            <a:spAutoFit/>
          </a:bodyPr>
          <a:lstStyle/>
          <a:p>
            <a:pPr marL="478155" marR="8255" indent="-466090" algn="just">
              <a:lnSpc>
                <a:spcPct val="120000"/>
              </a:lnSpc>
              <a:spcBef>
                <a:spcPts val="100"/>
              </a:spcBef>
            </a:pPr>
            <a:r>
              <a:rPr sz="2400" b="1" i="1" spc="-5" dirty="0">
                <a:solidFill>
                  <a:srgbClr val="422E2E"/>
                </a:solidFill>
                <a:latin typeface="Arial"/>
                <a:cs typeface="Arial"/>
              </a:rPr>
              <a:t>3. Phạt tiền từ 5.000.000 đồng đến 10.000.000 đồng đối với  </a:t>
            </a:r>
            <a:r>
              <a:rPr sz="2400" b="1" i="1" spc="35" dirty="0">
                <a:solidFill>
                  <a:srgbClr val="422E2E"/>
                </a:solidFill>
                <a:latin typeface="Arial"/>
                <a:cs typeface="Arial"/>
              </a:rPr>
              <a:t>một </a:t>
            </a:r>
            <a:r>
              <a:rPr sz="2400" b="1" i="1" spc="40" dirty="0">
                <a:solidFill>
                  <a:srgbClr val="422E2E"/>
                </a:solidFill>
                <a:latin typeface="Arial"/>
                <a:cs typeface="Arial"/>
              </a:rPr>
              <a:t>trong </a:t>
            </a:r>
            <a:r>
              <a:rPr sz="2400" b="1" i="1" spc="35" dirty="0">
                <a:solidFill>
                  <a:srgbClr val="422E2E"/>
                </a:solidFill>
                <a:latin typeface="Arial"/>
                <a:cs typeface="Arial"/>
              </a:rPr>
              <a:t>các </a:t>
            </a:r>
            <a:r>
              <a:rPr sz="2400" b="1" i="1" spc="45" dirty="0">
                <a:solidFill>
                  <a:srgbClr val="422E2E"/>
                </a:solidFill>
                <a:latin typeface="Arial"/>
                <a:cs typeface="Arial"/>
              </a:rPr>
              <a:t>hành </a:t>
            </a:r>
            <a:r>
              <a:rPr sz="2400" b="1" i="1" spc="25" dirty="0">
                <a:solidFill>
                  <a:srgbClr val="422E2E"/>
                </a:solidFill>
                <a:latin typeface="Arial"/>
                <a:cs typeface="Arial"/>
              </a:rPr>
              <a:t>vi </a:t>
            </a:r>
            <a:r>
              <a:rPr sz="2400" b="1" i="1" spc="35" dirty="0">
                <a:solidFill>
                  <a:srgbClr val="422E2E"/>
                </a:solidFill>
                <a:latin typeface="Arial"/>
                <a:cs typeface="Arial"/>
              </a:rPr>
              <a:t>sau đây </a:t>
            </a:r>
            <a:r>
              <a:rPr sz="2400" b="1" i="1" spc="40" dirty="0">
                <a:solidFill>
                  <a:srgbClr val="422E2E"/>
                </a:solidFill>
                <a:latin typeface="Arial"/>
                <a:cs typeface="Arial"/>
              </a:rPr>
              <a:t>tại </a:t>
            </a:r>
            <a:r>
              <a:rPr sz="2400" b="1" i="1" spc="35" dirty="0">
                <a:solidFill>
                  <a:srgbClr val="422E2E"/>
                </a:solidFill>
                <a:latin typeface="Arial"/>
                <a:cs typeface="Arial"/>
              </a:rPr>
              <a:t>nơi </a:t>
            </a:r>
            <a:r>
              <a:rPr sz="2400" b="1" i="1" spc="45" dirty="0">
                <a:solidFill>
                  <a:srgbClr val="422E2E"/>
                </a:solidFill>
                <a:latin typeface="Arial"/>
                <a:cs typeface="Arial"/>
              </a:rPr>
              <a:t>dành </a:t>
            </a:r>
            <a:r>
              <a:rPr sz="2400" b="1" i="1" spc="40" dirty="0">
                <a:solidFill>
                  <a:srgbClr val="422E2E"/>
                </a:solidFill>
                <a:latin typeface="Arial"/>
                <a:cs typeface="Arial"/>
              </a:rPr>
              <a:t>riêng </a:t>
            </a:r>
            <a:r>
              <a:rPr sz="2400" b="1" i="1" spc="55" dirty="0">
                <a:solidFill>
                  <a:srgbClr val="422E2E"/>
                </a:solidFill>
                <a:latin typeface="Arial"/>
                <a:cs typeface="Arial"/>
              </a:rPr>
              <a:t>cho  </a:t>
            </a:r>
            <a:r>
              <a:rPr sz="2400" b="1" i="1" spc="-5" dirty="0">
                <a:solidFill>
                  <a:srgbClr val="422E2E"/>
                </a:solidFill>
                <a:latin typeface="Arial"/>
                <a:cs typeface="Arial"/>
              </a:rPr>
              <a:t>người hút thuốc</a:t>
            </a:r>
            <a:r>
              <a:rPr sz="2400" b="1" i="1" spc="-10" dirty="0">
                <a:solidFill>
                  <a:srgbClr val="422E2E"/>
                </a:solidFill>
                <a:latin typeface="Arial"/>
                <a:cs typeface="Arial"/>
              </a:rPr>
              <a:t> </a:t>
            </a:r>
            <a:r>
              <a:rPr sz="2400" b="1" i="1" spc="-5" dirty="0">
                <a:solidFill>
                  <a:srgbClr val="422E2E"/>
                </a:solidFill>
                <a:latin typeface="Arial"/>
                <a:cs typeface="Arial"/>
              </a:rPr>
              <a:t>lá:</a:t>
            </a:r>
            <a:endParaRPr sz="2400">
              <a:latin typeface="Arial"/>
              <a:cs typeface="Arial"/>
            </a:endParaRPr>
          </a:p>
          <a:p>
            <a:pPr marL="478155" marR="5080" indent="-466090" algn="just">
              <a:lnSpc>
                <a:spcPct val="120000"/>
              </a:lnSpc>
              <a:spcBef>
                <a:spcPts val="1800"/>
              </a:spcBef>
              <a:buClr>
                <a:srgbClr val="D34817"/>
              </a:buClr>
              <a:buSzPct val="83333"/>
              <a:buAutoNum type="alphaLcParenR"/>
              <a:tabLst>
                <a:tab pos="478790" algn="l"/>
              </a:tabLst>
            </a:pPr>
            <a:r>
              <a:rPr sz="2400" b="1" spc="55" dirty="0">
                <a:solidFill>
                  <a:srgbClr val="0000FF"/>
                </a:solidFill>
                <a:latin typeface="Arial"/>
                <a:cs typeface="Arial"/>
              </a:rPr>
              <a:t>Không </a:t>
            </a:r>
            <a:r>
              <a:rPr sz="2400" b="1" spc="35" dirty="0">
                <a:solidFill>
                  <a:srgbClr val="0000FF"/>
                </a:solidFill>
                <a:latin typeface="Arial"/>
                <a:cs typeface="Arial"/>
              </a:rPr>
              <a:t>có </a:t>
            </a:r>
            <a:r>
              <a:rPr sz="2400" b="1" spc="60" dirty="0">
                <a:solidFill>
                  <a:srgbClr val="0000FF"/>
                </a:solidFill>
                <a:latin typeface="Arial"/>
                <a:cs typeface="Arial"/>
              </a:rPr>
              <a:t>phòng </a:t>
            </a:r>
            <a:r>
              <a:rPr sz="2400" b="1" spc="35" dirty="0">
                <a:solidFill>
                  <a:srgbClr val="0000FF"/>
                </a:solidFill>
                <a:latin typeface="Arial"/>
                <a:cs typeface="Arial"/>
              </a:rPr>
              <a:t>và hệ </a:t>
            </a:r>
            <a:r>
              <a:rPr sz="2400" b="1" spc="55" dirty="0">
                <a:solidFill>
                  <a:srgbClr val="0000FF"/>
                </a:solidFill>
                <a:latin typeface="Arial"/>
                <a:cs typeface="Arial"/>
              </a:rPr>
              <a:t>thống </a:t>
            </a:r>
            <a:r>
              <a:rPr sz="2400" b="1" spc="60" dirty="0">
                <a:solidFill>
                  <a:srgbClr val="0000FF"/>
                </a:solidFill>
                <a:latin typeface="Arial"/>
                <a:cs typeface="Arial"/>
              </a:rPr>
              <a:t>thông </a:t>
            </a:r>
            <a:r>
              <a:rPr sz="2400" b="1" spc="50" dirty="0">
                <a:solidFill>
                  <a:srgbClr val="0000FF"/>
                </a:solidFill>
                <a:latin typeface="Arial"/>
                <a:cs typeface="Arial"/>
              </a:rPr>
              <a:t>khí </a:t>
            </a:r>
            <a:r>
              <a:rPr sz="2400" b="1" spc="55" dirty="0">
                <a:solidFill>
                  <a:srgbClr val="0000FF"/>
                </a:solidFill>
                <a:latin typeface="Arial"/>
                <a:cs typeface="Arial"/>
              </a:rPr>
              <a:t>tách biệt </a:t>
            </a:r>
            <a:r>
              <a:rPr sz="2400" b="1" spc="75" dirty="0">
                <a:solidFill>
                  <a:srgbClr val="0000FF"/>
                </a:solidFill>
                <a:latin typeface="Arial"/>
                <a:cs typeface="Arial"/>
              </a:rPr>
              <a:t>với  </a:t>
            </a:r>
            <a:r>
              <a:rPr sz="2400" b="1" spc="-5" dirty="0">
                <a:solidFill>
                  <a:srgbClr val="0000FF"/>
                </a:solidFill>
                <a:latin typeface="Arial"/>
                <a:cs typeface="Arial"/>
              </a:rPr>
              <a:t>khu vực không </a:t>
            </a:r>
            <a:r>
              <a:rPr sz="2400" b="1" dirty="0">
                <a:solidFill>
                  <a:srgbClr val="0000FF"/>
                </a:solidFill>
                <a:latin typeface="Arial"/>
                <a:cs typeface="Arial"/>
              </a:rPr>
              <a:t>hút </a:t>
            </a:r>
            <a:r>
              <a:rPr sz="2400" b="1" spc="-5" dirty="0">
                <a:solidFill>
                  <a:srgbClr val="0000FF"/>
                </a:solidFill>
                <a:latin typeface="Arial"/>
                <a:cs typeface="Arial"/>
              </a:rPr>
              <a:t>thuốc</a:t>
            </a:r>
            <a:r>
              <a:rPr sz="2400" b="1" spc="-15" dirty="0">
                <a:solidFill>
                  <a:srgbClr val="0000FF"/>
                </a:solidFill>
                <a:latin typeface="Arial"/>
                <a:cs typeface="Arial"/>
              </a:rPr>
              <a:t> </a:t>
            </a:r>
            <a:r>
              <a:rPr sz="2400" b="1" spc="-5" dirty="0">
                <a:solidFill>
                  <a:srgbClr val="0000FF"/>
                </a:solidFill>
                <a:latin typeface="Arial"/>
                <a:cs typeface="Arial"/>
              </a:rPr>
              <a:t>lá;</a:t>
            </a:r>
            <a:endParaRPr sz="2400">
              <a:latin typeface="Arial"/>
              <a:cs typeface="Arial"/>
            </a:endParaRPr>
          </a:p>
          <a:p>
            <a:pPr marL="478155" indent="-466090">
              <a:lnSpc>
                <a:spcPct val="100000"/>
              </a:lnSpc>
              <a:spcBef>
                <a:spcPts val="2370"/>
              </a:spcBef>
              <a:buClr>
                <a:srgbClr val="D34817"/>
              </a:buClr>
              <a:buSzPct val="83333"/>
              <a:buAutoNum type="alphaLcParenR"/>
              <a:tabLst>
                <a:tab pos="478155" algn="l"/>
                <a:tab pos="478790" algn="l"/>
              </a:tabLst>
            </a:pPr>
            <a:r>
              <a:rPr sz="2400" b="1" spc="-5" dirty="0">
                <a:solidFill>
                  <a:srgbClr val="0000FF"/>
                </a:solidFill>
                <a:latin typeface="Arial"/>
                <a:cs typeface="Arial"/>
              </a:rPr>
              <a:t>Không có </a:t>
            </a:r>
            <a:r>
              <a:rPr sz="2400" b="1" dirty="0">
                <a:solidFill>
                  <a:srgbClr val="0000FF"/>
                </a:solidFill>
                <a:latin typeface="Arial"/>
                <a:cs typeface="Arial"/>
              </a:rPr>
              <a:t>dụng </a:t>
            </a:r>
            <a:r>
              <a:rPr sz="2400" b="1" spc="-5" dirty="0">
                <a:solidFill>
                  <a:srgbClr val="0000FF"/>
                </a:solidFill>
                <a:latin typeface="Arial"/>
                <a:cs typeface="Arial"/>
              </a:rPr>
              <a:t>cụ chứa mẩu, tàn thuốc</a:t>
            </a:r>
            <a:r>
              <a:rPr sz="2400" b="1" spc="-25" dirty="0">
                <a:solidFill>
                  <a:srgbClr val="0000FF"/>
                </a:solidFill>
                <a:latin typeface="Arial"/>
                <a:cs typeface="Arial"/>
              </a:rPr>
              <a:t> </a:t>
            </a:r>
            <a:r>
              <a:rPr sz="2400" b="1" spc="-5" dirty="0">
                <a:solidFill>
                  <a:srgbClr val="0000FF"/>
                </a:solidFill>
                <a:latin typeface="Arial"/>
                <a:cs typeface="Arial"/>
              </a:rPr>
              <a:t>lá;</a:t>
            </a:r>
            <a:endParaRPr sz="2400">
              <a:latin typeface="Arial"/>
              <a:cs typeface="Arial"/>
            </a:endParaRPr>
          </a:p>
          <a:p>
            <a:pPr marL="478155" indent="-466090">
              <a:lnSpc>
                <a:spcPct val="100000"/>
              </a:lnSpc>
              <a:spcBef>
                <a:spcPts val="2375"/>
              </a:spcBef>
              <a:buClr>
                <a:srgbClr val="D34817"/>
              </a:buClr>
              <a:buSzPct val="83333"/>
              <a:buAutoNum type="alphaLcParenR"/>
              <a:tabLst>
                <a:tab pos="478155" algn="l"/>
                <a:tab pos="478790" algn="l"/>
              </a:tabLst>
            </a:pPr>
            <a:r>
              <a:rPr sz="2400" b="1" spc="-5" dirty="0">
                <a:solidFill>
                  <a:srgbClr val="0000FF"/>
                </a:solidFill>
                <a:latin typeface="Arial"/>
                <a:cs typeface="Arial"/>
              </a:rPr>
              <a:t>Không có </a:t>
            </a:r>
            <a:r>
              <a:rPr sz="2400" b="1" dirty="0">
                <a:solidFill>
                  <a:srgbClr val="0000FF"/>
                </a:solidFill>
                <a:latin typeface="Arial"/>
                <a:cs typeface="Arial"/>
              </a:rPr>
              <a:t>biển báo </a:t>
            </a:r>
            <a:r>
              <a:rPr sz="2400" b="1" spc="-5" dirty="0">
                <a:solidFill>
                  <a:srgbClr val="0000FF"/>
                </a:solidFill>
                <a:latin typeface="Arial"/>
                <a:cs typeface="Arial"/>
              </a:rPr>
              <a:t>tại vị trí </a:t>
            </a:r>
            <a:r>
              <a:rPr sz="2400" b="1" dirty="0">
                <a:solidFill>
                  <a:srgbClr val="0000FF"/>
                </a:solidFill>
                <a:latin typeface="Arial"/>
                <a:cs typeface="Arial"/>
              </a:rPr>
              <a:t>phù hợp, dễ quan</a:t>
            </a:r>
            <a:r>
              <a:rPr sz="2400" b="1" spc="-70" dirty="0">
                <a:solidFill>
                  <a:srgbClr val="0000FF"/>
                </a:solidFill>
                <a:latin typeface="Arial"/>
                <a:cs typeface="Arial"/>
              </a:rPr>
              <a:t> </a:t>
            </a:r>
            <a:r>
              <a:rPr sz="2400" b="1" spc="-5" dirty="0">
                <a:solidFill>
                  <a:srgbClr val="0000FF"/>
                </a:solidFill>
                <a:latin typeface="Arial"/>
                <a:cs typeface="Arial"/>
              </a:rPr>
              <a:t>sát;</a:t>
            </a:r>
            <a:endParaRPr sz="2400">
              <a:latin typeface="Arial"/>
              <a:cs typeface="Arial"/>
            </a:endParaRPr>
          </a:p>
          <a:p>
            <a:pPr marL="478155" indent="-466090">
              <a:lnSpc>
                <a:spcPct val="100000"/>
              </a:lnSpc>
              <a:spcBef>
                <a:spcPts val="2370"/>
              </a:spcBef>
              <a:buClr>
                <a:srgbClr val="D34817"/>
              </a:buClr>
              <a:buSzPct val="83333"/>
              <a:buAutoNum type="alphaLcParenR"/>
              <a:tabLst>
                <a:tab pos="478155" algn="l"/>
                <a:tab pos="478790" algn="l"/>
              </a:tabLst>
            </a:pPr>
            <a:r>
              <a:rPr sz="2400" b="1" spc="-5" dirty="0">
                <a:solidFill>
                  <a:srgbClr val="0000FF"/>
                </a:solidFill>
                <a:latin typeface="Arial"/>
                <a:cs typeface="Arial"/>
              </a:rPr>
              <a:t>Không có thiết </a:t>
            </a:r>
            <a:r>
              <a:rPr sz="2400" b="1" dirty="0">
                <a:solidFill>
                  <a:srgbClr val="0000FF"/>
                </a:solidFill>
                <a:latin typeface="Arial"/>
                <a:cs typeface="Arial"/>
              </a:rPr>
              <a:t>bị phòng </a:t>
            </a:r>
            <a:r>
              <a:rPr sz="2400" b="1" spc="-40" dirty="0">
                <a:solidFill>
                  <a:srgbClr val="0000FF"/>
                </a:solidFill>
                <a:latin typeface="Arial"/>
                <a:cs typeface="Arial"/>
              </a:rPr>
              <a:t>cháy, </a:t>
            </a:r>
            <a:r>
              <a:rPr sz="2400" b="1" spc="-5" dirty="0">
                <a:solidFill>
                  <a:srgbClr val="0000FF"/>
                </a:solidFill>
                <a:latin typeface="Arial"/>
                <a:cs typeface="Arial"/>
              </a:rPr>
              <a:t>chữa</a:t>
            </a:r>
            <a:r>
              <a:rPr sz="2400" b="1" spc="15" dirty="0">
                <a:solidFill>
                  <a:srgbClr val="0000FF"/>
                </a:solidFill>
                <a:latin typeface="Arial"/>
                <a:cs typeface="Arial"/>
              </a:rPr>
              <a:t> </a:t>
            </a:r>
            <a:r>
              <a:rPr sz="2400" b="1" spc="-5" dirty="0">
                <a:solidFill>
                  <a:srgbClr val="0000FF"/>
                </a:solidFill>
                <a:latin typeface="Arial"/>
                <a:cs typeface="Arial"/>
              </a:rPr>
              <a:t>cháy</a:t>
            </a:r>
            <a:r>
              <a:rPr sz="2400" spc="-5" dirty="0">
                <a:solidFill>
                  <a:srgbClr val="0000FF"/>
                </a:solidFill>
                <a:latin typeface="Times New Roman"/>
                <a:cs typeface="Times New Roman"/>
              </a:rPr>
              <a:t>.</a:t>
            </a:r>
            <a:endParaRPr sz="2400">
              <a:latin typeface="Times New Roman"/>
              <a:cs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4280" y="598423"/>
            <a:ext cx="7620000" cy="391160"/>
          </a:xfrm>
          <a:prstGeom prst="rect">
            <a:avLst/>
          </a:prstGeom>
        </p:spPr>
        <p:txBody>
          <a:bodyPr vert="horz" wrap="square" lIns="0" tIns="12700" rIns="0" bIns="0" rtlCol="0">
            <a:spAutoFit/>
          </a:bodyPr>
          <a:lstStyle/>
          <a:p>
            <a:pPr marL="12700">
              <a:lnSpc>
                <a:spcPct val="100000"/>
              </a:lnSpc>
              <a:spcBef>
                <a:spcPts val="100"/>
              </a:spcBef>
            </a:pPr>
            <a:r>
              <a:rPr sz="2400" spc="-5" dirty="0"/>
              <a:t>Điều 26. </a:t>
            </a:r>
            <a:r>
              <a:rPr sz="2400" spc="-25" dirty="0"/>
              <a:t>Vi </a:t>
            </a:r>
            <a:r>
              <a:rPr sz="2400" dirty="0"/>
              <a:t>phạm quy định </a:t>
            </a:r>
            <a:r>
              <a:rPr sz="2400" spc="-5" dirty="0"/>
              <a:t>về </a:t>
            </a:r>
            <a:r>
              <a:rPr sz="2400" dirty="0"/>
              <a:t>bán, </a:t>
            </a:r>
            <a:r>
              <a:rPr sz="2400" spc="-5" dirty="0"/>
              <a:t>cung cấp thuốc</a:t>
            </a:r>
            <a:r>
              <a:rPr sz="2400" spc="-75" dirty="0"/>
              <a:t> </a:t>
            </a:r>
            <a:r>
              <a:rPr sz="2400" spc="-5" dirty="0"/>
              <a:t>lá</a:t>
            </a:r>
            <a:endParaRPr sz="2400"/>
          </a:p>
        </p:txBody>
      </p:sp>
      <p:sp>
        <p:nvSpPr>
          <p:cNvPr id="3" name="object 3"/>
          <p:cNvSpPr txBox="1"/>
          <p:nvPr/>
        </p:nvSpPr>
        <p:spPr>
          <a:xfrm>
            <a:off x="1765680" y="1815847"/>
            <a:ext cx="7596505" cy="4878705"/>
          </a:xfrm>
          <a:prstGeom prst="rect">
            <a:avLst/>
          </a:prstGeom>
        </p:spPr>
        <p:txBody>
          <a:bodyPr vert="horz" wrap="square" lIns="0" tIns="12700" rIns="0" bIns="0" rtlCol="0">
            <a:spAutoFit/>
          </a:bodyPr>
          <a:lstStyle/>
          <a:p>
            <a:pPr marL="12700" marR="5080">
              <a:lnSpc>
                <a:spcPct val="106900"/>
              </a:lnSpc>
              <a:spcBef>
                <a:spcPts val="100"/>
              </a:spcBef>
              <a:buAutoNum type="arabicPeriod"/>
              <a:tabLst>
                <a:tab pos="294640" algn="l"/>
              </a:tabLst>
            </a:pPr>
            <a:r>
              <a:rPr sz="2000" spc="-5" dirty="0">
                <a:solidFill>
                  <a:srgbClr val="0000CC"/>
                </a:solidFill>
                <a:latin typeface="Arial"/>
                <a:cs typeface="Arial"/>
              </a:rPr>
              <a:t>Phạt tiền từ 1.000.000 đồng đến 3.000.000 đồng đối với hành vi </a:t>
            </a:r>
            <a:r>
              <a:rPr sz="2000" spc="-5" dirty="0">
                <a:solidFill>
                  <a:srgbClr val="FF0000"/>
                </a:solidFill>
                <a:latin typeface="Arial"/>
                <a:cs typeface="Arial"/>
              </a:rPr>
              <a:t> không có biển thông báo không bán thuốc lá cho người chưa đủ 18  tuổi tại điểm bán </a:t>
            </a:r>
            <a:r>
              <a:rPr sz="2000" spc="-5" dirty="0">
                <a:solidFill>
                  <a:srgbClr val="0000CC"/>
                </a:solidFill>
                <a:latin typeface="Arial"/>
                <a:cs typeface="Arial"/>
              </a:rPr>
              <a:t>của đại lý bán buôn, đại lý bán lẻ thuốc</a:t>
            </a:r>
            <a:r>
              <a:rPr sz="2000" spc="-30" dirty="0">
                <a:solidFill>
                  <a:srgbClr val="0000CC"/>
                </a:solidFill>
                <a:latin typeface="Arial"/>
                <a:cs typeface="Arial"/>
              </a:rPr>
              <a:t> </a:t>
            </a:r>
            <a:r>
              <a:rPr sz="2000" spc="-5" dirty="0">
                <a:solidFill>
                  <a:srgbClr val="0000CC"/>
                </a:solidFill>
                <a:latin typeface="Arial"/>
                <a:cs typeface="Arial"/>
              </a:rPr>
              <a:t>lá.</a:t>
            </a:r>
            <a:endParaRPr sz="2000">
              <a:latin typeface="Arial"/>
              <a:cs typeface="Arial"/>
            </a:endParaRPr>
          </a:p>
          <a:p>
            <a:pPr marL="12700" marR="501015">
              <a:lnSpc>
                <a:spcPct val="106700"/>
              </a:lnSpc>
              <a:spcBef>
                <a:spcPts val="585"/>
              </a:spcBef>
              <a:buAutoNum type="arabicPeriod"/>
              <a:tabLst>
                <a:tab pos="294640" algn="l"/>
              </a:tabLst>
            </a:pPr>
            <a:r>
              <a:rPr sz="2000" spc="-5" dirty="0">
                <a:solidFill>
                  <a:srgbClr val="0000CC"/>
                </a:solidFill>
                <a:latin typeface="Arial"/>
                <a:cs typeface="Arial"/>
              </a:rPr>
              <a:t>Phạt tiền từ 3.000.000 đồng đến 5.000.000 đồng đối với một  trong các hành vi sau</a:t>
            </a:r>
            <a:r>
              <a:rPr sz="2000" spc="-15" dirty="0">
                <a:solidFill>
                  <a:srgbClr val="0000CC"/>
                </a:solidFill>
                <a:latin typeface="Arial"/>
                <a:cs typeface="Arial"/>
              </a:rPr>
              <a:t> </a:t>
            </a:r>
            <a:r>
              <a:rPr sz="2000" spc="-5" dirty="0">
                <a:solidFill>
                  <a:srgbClr val="0000CC"/>
                </a:solidFill>
                <a:latin typeface="Arial"/>
                <a:cs typeface="Arial"/>
              </a:rPr>
              <a:t>đây:</a:t>
            </a:r>
            <a:endParaRPr sz="2000">
              <a:latin typeface="Arial"/>
              <a:cs typeface="Arial"/>
            </a:endParaRPr>
          </a:p>
          <a:p>
            <a:pPr marL="12700" marR="592455">
              <a:lnSpc>
                <a:spcPct val="107000"/>
              </a:lnSpc>
              <a:spcBef>
                <a:spcPts val="570"/>
              </a:spcBef>
              <a:buClr>
                <a:srgbClr val="0000CC"/>
              </a:buClr>
              <a:buAutoNum type="alphaLcParenR"/>
              <a:tabLst>
                <a:tab pos="309245" algn="l"/>
              </a:tabLst>
            </a:pPr>
            <a:r>
              <a:rPr sz="2000" spc="-20" dirty="0">
                <a:solidFill>
                  <a:srgbClr val="FF0000"/>
                </a:solidFill>
                <a:latin typeface="Arial"/>
                <a:cs typeface="Arial"/>
              </a:rPr>
              <a:t>Trưng </a:t>
            </a:r>
            <a:r>
              <a:rPr sz="2000" spc="-5" dirty="0">
                <a:solidFill>
                  <a:srgbClr val="FF0000"/>
                </a:solidFill>
                <a:latin typeface="Arial"/>
                <a:cs typeface="Arial"/>
              </a:rPr>
              <a:t>bày quá một bao </a:t>
            </a:r>
            <a:r>
              <a:rPr sz="2000" spc="-5" dirty="0">
                <a:solidFill>
                  <a:srgbClr val="0000CC"/>
                </a:solidFill>
                <a:latin typeface="Arial"/>
                <a:cs typeface="Arial"/>
              </a:rPr>
              <a:t>hoặc một tút hoặc một hộp của một  nhãn hiệu thuốc lá tại đại lý bán lẻ, điểm bán lẻ thuốc</a:t>
            </a:r>
            <a:r>
              <a:rPr sz="2000" spc="-25" dirty="0">
                <a:solidFill>
                  <a:srgbClr val="0000CC"/>
                </a:solidFill>
                <a:latin typeface="Arial"/>
                <a:cs typeface="Arial"/>
              </a:rPr>
              <a:t> </a:t>
            </a:r>
            <a:r>
              <a:rPr sz="2000" spc="-5" dirty="0">
                <a:solidFill>
                  <a:srgbClr val="0000CC"/>
                </a:solidFill>
                <a:latin typeface="Arial"/>
                <a:cs typeface="Arial"/>
              </a:rPr>
              <a:t>lá;</a:t>
            </a:r>
            <a:endParaRPr sz="2000">
              <a:latin typeface="Arial"/>
              <a:cs typeface="Arial"/>
            </a:endParaRPr>
          </a:p>
          <a:p>
            <a:pPr marL="307975" indent="-295910">
              <a:lnSpc>
                <a:spcPct val="100000"/>
              </a:lnSpc>
              <a:spcBef>
                <a:spcPts val="735"/>
              </a:spcBef>
              <a:buAutoNum type="alphaLcParenR"/>
              <a:tabLst>
                <a:tab pos="308610" algn="l"/>
              </a:tabLst>
            </a:pPr>
            <a:r>
              <a:rPr sz="2000" spc="-5" dirty="0">
                <a:solidFill>
                  <a:srgbClr val="0000CC"/>
                </a:solidFill>
                <a:latin typeface="Arial"/>
                <a:cs typeface="Arial"/>
              </a:rPr>
              <a:t>Bán, cung cấp thuốc lá cho </a:t>
            </a:r>
            <a:r>
              <a:rPr sz="2000" spc="-5" dirty="0">
                <a:solidFill>
                  <a:srgbClr val="FF0000"/>
                </a:solidFill>
                <a:latin typeface="Arial"/>
                <a:cs typeface="Arial"/>
              </a:rPr>
              <a:t>người chưa đủ 18</a:t>
            </a:r>
            <a:r>
              <a:rPr sz="2000" spc="-20" dirty="0">
                <a:solidFill>
                  <a:srgbClr val="FF0000"/>
                </a:solidFill>
                <a:latin typeface="Arial"/>
                <a:cs typeface="Arial"/>
              </a:rPr>
              <a:t> </a:t>
            </a:r>
            <a:r>
              <a:rPr sz="2000" spc="-5" dirty="0">
                <a:solidFill>
                  <a:srgbClr val="FF0000"/>
                </a:solidFill>
                <a:latin typeface="Arial"/>
                <a:cs typeface="Arial"/>
              </a:rPr>
              <a:t>tuổi</a:t>
            </a:r>
            <a:r>
              <a:rPr sz="2000" spc="-5" dirty="0">
                <a:solidFill>
                  <a:srgbClr val="0000CC"/>
                </a:solidFill>
                <a:latin typeface="Arial"/>
                <a:cs typeface="Arial"/>
              </a:rPr>
              <a:t>;</a:t>
            </a:r>
            <a:endParaRPr sz="2000">
              <a:latin typeface="Arial"/>
              <a:cs typeface="Arial"/>
            </a:endParaRPr>
          </a:p>
          <a:p>
            <a:pPr marL="12700" marR="8255">
              <a:lnSpc>
                <a:spcPct val="106800"/>
              </a:lnSpc>
              <a:spcBef>
                <a:spcPts val="585"/>
              </a:spcBef>
              <a:buAutoNum type="alphaLcParenR"/>
              <a:tabLst>
                <a:tab pos="294640" algn="l"/>
              </a:tabLst>
            </a:pPr>
            <a:r>
              <a:rPr sz="2000" spc="-5" dirty="0">
                <a:solidFill>
                  <a:srgbClr val="0000CC"/>
                </a:solidFill>
                <a:latin typeface="Arial"/>
                <a:cs typeface="Arial"/>
              </a:rPr>
              <a:t>Bán, cung cấp thuốc lá không ghi nhãn, không in cảnh báo sức  khỏe trên bao bì thuốc lá theo quy định của pháp luật. </a:t>
            </a:r>
            <a:r>
              <a:rPr sz="2000" spc="-20" dirty="0">
                <a:solidFill>
                  <a:srgbClr val="0000CC"/>
                </a:solidFill>
                <a:latin typeface="Arial"/>
                <a:cs typeface="Arial"/>
              </a:rPr>
              <a:t>Trường </a:t>
            </a:r>
            <a:r>
              <a:rPr sz="2000" spc="-5" dirty="0">
                <a:solidFill>
                  <a:srgbClr val="0000CC"/>
                </a:solidFill>
                <a:latin typeface="Arial"/>
                <a:cs typeface="Arial"/>
              </a:rPr>
              <a:t>hợp  bán thuốc lá không ghi nhãn, không in cảnh báo sức khỏe trên bao  bì thuốc lá là thuốc lá nhập lậu, thuốc lá giả thì thực hiện xử phạt  theo quy định của pháp luật về hoạt động thương mại, sản xuất,  buôn bán hàng giả, hàng cấm và bảo vệ quyền lợi người tiêu</a:t>
            </a:r>
            <a:r>
              <a:rPr sz="2000" spc="-40" dirty="0">
                <a:solidFill>
                  <a:srgbClr val="0000CC"/>
                </a:solidFill>
                <a:latin typeface="Arial"/>
                <a:cs typeface="Arial"/>
              </a:rPr>
              <a:t> </a:t>
            </a:r>
            <a:r>
              <a:rPr sz="2000" dirty="0">
                <a:solidFill>
                  <a:srgbClr val="0000CC"/>
                </a:solidFill>
                <a:latin typeface="Arial"/>
                <a:cs typeface="Arial"/>
              </a:rPr>
              <a:t>dùng.</a:t>
            </a:r>
            <a:endParaRPr sz="2000">
              <a:latin typeface="Arial"/>
              <a:cs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70480" y="520447"/>
            <a:ext cx="7668895" cy="421640"/>
          </a:xfrm>
          <a:prstGeom prst="rect">
            <a:avLst/>
          </a:prstGeom>
        </p:spPr>
        <p:txBody>
          <a:bodyPr vert="horz" wrap="square" lIns="0" tIns="12700" rIns="0" bIns="0" rtlCol="0">
            <a:spAutoFit/>
          </a:bodyPr>
          <a:lstStyle/>
          <a:p>
            <a:pPr marL="12700">
              <a:lnSpc>
                <a:spcPct val="100000"/>
              </a:lnSpc>
              <a:spcBef>
                <a:spcPts val="100"/>
              </a:spcBef>
            </a:pPr>
            <a:r>
              <a:rPr sz="2600" spc="-5" dirty="0"/>
              <a:t>Điều 28. </a:t>
            </a:r>
            <a:r>
              <a:rPr sz="2600" spc="-25" dirty="0"/>
              <a:t>Vi </a:t>
            </a:r>
            <a:r>
              <a:rPr sz="2600" dirty="0"/>
              <a:t>phạm quy định </a:t>
            </a:r>
            <a:r>
              <a:rPr sz="2600" spc="-5" dirty="0"/>
              <a:t>về cai </a:t>
            </a:r>
            <a:r>
              <a:rPr sz="2600" dirty="0"/>
              <a:t>nghiện </a:t>
            </a:r>
            <a:r>
              <a:rPr sz="2600" spc="-5" dirty="0"/>
              <a:t>thuốc</a:t>
            </a:r>
            <a:r>
              <a:rPr sz="2600" spc="-55" dirty="0"/>
              <a:t> </a:t>
            </a:r>
            <a:r>
              <a:rPr sz="2600" spc="-5" dirty="0"/>
              <a:t>lá</a:t>
            </a:r>
            <a:endParaRPr sz="2600"/>
          </a:p>
        </p:txBody>
      </p:sp>
      <p:sp>
        <p:nvSpPr>
          <p:cNvPr id="3" name="object 3"/>
          <p:cNvSpPr txBox="1"/>
          <p:nvPr/>
        </p:nvSpPr>
        <p:spPr>
          <a:xfrm>
            <a:off x="1765680" y="1584451"/>
            <a:ext cx="7594600" cy="5011420"/>
          </a:xfrm>
          <a:prstGeom prst="rect">
            <a:avLst/>
          </a:prstGeom>
        </p:spPr>
        <p:txBody>
          <a:bodyPr vert="horz" wrap="square" lIns="0" tIns="12700" rIns="0" bIns="0" rtlCol="0">
            <a:spAutoFit/>
          </a:bodyPr>
          <a:lstStyle/>
          <a:p>
            <a:pPr marL="12700" marR="5080">
              <a:lnSpc>
                <a:spcPct val="106900"/>
              </a:lnSpc>
              <a:spcBef>
                <a:spcPts val="100"/>
              </a:spcBef>
            </a:pPr>
            <a:r>
              <a:rPr sz="2400" spc="-5" dirty="0">
                <a:solidFill>
                  <a:srgbClr val="0000CC"/>
                </a:solidFill>
                <a:latin typeface="Arial"/>
                <a:cs typeface="Arial"/>
              </a:rPr>
              <a:t>Phạt </a:t>
            </a:r>
            <a:r>
              <a:rPr sz="2400" dirty="0">
                <a:solidFill>
                  <a:srgbClr val="0000CC"/>
                </a:solidFill>
                <a:latin typeface="Arial"/>
                <a:cs typeface="Arial"/>
              </a:rPr>
              <a:t>tiền từ </a:t>
            </a:r>
            <a:r>
              <a:rPr sz="2400" spc="-5" dirty="0">
                <a:solidFill>
                  <a:srgbClr val="0000CC"/>
                </a:solidFill>
                <a:latin typeface="Arial"/>
                <a:cs typeface="Arial"/>
              </a:rPr>
              <a:t>1.000.000 đồng đến 2.000.000 đồng đối với  một </a:t>
            </a:r>
            <a:r>
              <a:rPr sz="2400" dirty="0">
                <a:solidFill>
                  <a:srgbClr val="0000CC"/>
                </a:solidFill>
                <a:latin typeface="Arial"/>
                <a:cs typeface="Arial"/>
              </a:rPr>
              <a:t>trong </a:t>
            </a:r>
            <a:r>
              <a:rPr sz="2400" spc="-5" dirty="0">
                <a:solidFill>
                  <a:srgbClr val="0000CC"/>
                </a:solidFill>
                <a:latin typeface="Arial"/>
                <a:cs typeface="Arial"/>
              </a:rPr>
              <a:t>các hành vi sau</a:t>
            </a:r>
            <a:r>
              <a:rPr sz="2400" spc="-15" dirty="0">
                <a:solidFill>
                  <a:srgbClr val="0000CC"/>
                </a:solidFill>
                <a:latin typeface="Arial"/>
                <a:cs typeface="Arial"/>
              </a:rPr>
              <a:t> </a:t>
            </a:r>
            <a:r>
              <a:rPr sz="2400" spc="-5" dirty="0">
                <a:solidFill>
                  <a:srgbClr val="0000CC"/>
                </a:solidFill>
                <a:latin typeface="Arial"/>
                <a:cs typeface="Arial"/>
              </a:rPr>
              <a:t>đây:</a:t>
            </a:r>
            <a:endParaRPr sz="2400">
              <a:latin typeface="Arial"/>
              <a:cs typeface="Arial"/>
            </a:endParaRPr>
          </a:p>
          <a:p>
            <a:pPr marL="12700" marR="391160">
              <a:lnSpc>
                <a:spcPct val="107100"/>
              </a:lnSpc>
              <a:spcBef>
                <a:spcPts val="565"/>
              </a:spcBef>
              <a:buAutoNum type="arabicPeriod"/>
              <a:tabLst>
                <a:tab pos="351790" algn="l"/>
              </a:tabLst>
            </a:pPr>
            <a:r>
              <a:rPr sz="2400" dirty="0">
                <a:solidFill>
                  <a:srgbClr val="0000CC"/>
                </a:solidFill>
                <a:latin typeface="Arial"/>
                <a:cs typeface="Arial"/>
              </a:rPr>
              <a:t>Không có </a:t>
            </a:r>
            <a:r>
              <a:rPr sz="2400" spc="-5" dirty="0">
                <a:solidFill>
                  <a:srgbClr val="0000CC"/>
                </a:solidFill>
                <a:latin typeface="Arial"/>
                <a:cs typeface="Arial"/>
              </a:rPr>
              <a:t>nơi dành </a:t>
            </a:r>
            <a:r>
              <a:rPr sz="2400" dirty="0">
                <a:solidFill>
                  <a:srgbClr val="0000CC"/>
                </a:solidFill>
                <a:latin typeface="Arial"/>
                <a:cs typeface="Arial"/>
              </a:rPr>
              <a:t>riêng </a:t>
            </a:r>
            <a:r>
              <a:rPr sz="2400" spc="-5" dirty="0">
                <a:solidFill>
                  <a:srgbClr val="0000CC"/>
                </a:solidFill>
                <a:latin typeface="Arial"/>
                <a:cs typeface="Arial"/>
              </a:rPr>
              <a:t>cho hoạt động </a:t>
            </a:r>
            <a:r>
              <a:rPr sz="2400" dirty="0">
                <a:solidFill>
                  <a:srgbClr val="0000CC"/>
                </a:solidFill>
                <a:latin typeface="Arial"/>
                <a:cs typeface="Arial"/>
              </a:rPr>
              <a:t>tư </a:t>
            </a:r>
            <a:r>
              <a:rPr sz="2400" spc="-5" dirty="0">
                <a:solidFill>
                  <a:srgbClr val="0000CC"/>
                </a:solidFill>
                <a:latin typeface="Arial"/>
                <a:cs typeface="Arial"/>
              </a:rPr>
              <a:t>vấn cai  nghiện </a:t>
            </a:r>
            <a:r>
              <a:rPr sz="2400" dirty="0">
                <a:solidFill>
                  <a:srgbClr val="0000CC"/>
                </a:solidFill>
                <a:latin typeface="Arial"/>
                <a:cs typeface="Arial"/>
              </a:rPr>
              <a:t>thuốc </a:t>
            </a:r>
            <a:r>
              <a:rPr sz="2400" spc="-5" dirty="0">
                <a:solidFill>
                  <a:srgbClr val="0000CC"/>
                </a:solidFill>
                <a:latin typeface="Arial"/>
                <a:cs typeface="Arial"/>
              </a:rPr>
              <a:t>lá </a:t>
            </a:r>
            <a:r>
              <a:rPr sz="2400" dirty="0">
                <a:solidFill>
                  <a:srgbClr val="0000CC"/>
                </a:solidFill>
                <a:latin typeface="Arial"/>
                <a:cs typeface="Arial"/>
              </a:rPr>
              <a:t>trực tiếp </a:t>
            </a:r>
            <a:r>
              <a:rPr sz="2400" spc="-5" dirty="0">
                <a:solidFill>
                  <a:srgbClr val="0000CC"/>
                </a:solidFill>
                <a:latin typeface="Arial"/>
                <a:cs typeface="Arial"/>
              </a:rPr>
              <a:t>theo quy định của pháp</a:t>
            </a:r>
            <a:r>
              <a:rPr sz="2400" spc="-70" dirty="0">
                <a:solidFill>
                  <a:srgbClr val="0000CC"/>
                </a:solidFill>
                <a:latin typeface="Arial"/>
                <a:cs typeface="Arial"/>
              </a:rPr>
              <a:t> </a:t>
            </a:r>
            <a:r>
              <a:rPr sz="2400" spc="-5" dirty="0">
                <a:solidFill>
                  <a:srgbClr val="0000CC"/>
                </a:solidFill>
                <a:latin typeface="Arial"/>
                <a:cs typeface="Arial"/>
              </a:rPr>
              <a:t>luật.</a:t>
            </a:r>
            <a:endParaRPr sz="2400">
              <a:latin typeface="Arial"/>
              <a:cs typeface="Arial"/>
            </a:endParaRPr>
          </a:p>
          <a:p>
            <a:pPr marL="12700" marR="85090">
              <a:lnSpc>
                <a:spcPct val="106900"/>
              </a:lnSpc>
              <a:spcBef>
                <a:spcPts val="580"/>
              </a:spcBef>
              <a:buAutoNum type="arabicPeriod"/>
              <a:tabLst>
                <a:tab pos="351790" algn="l"/>
              </a:tabLst>
            </a:pPr>
            <a:r>
              <a:rPr sz="2400" spc="-5" dirty="0">
                <a:solidFill>
                  <a:srgbClr val="0000CC"/>
                </a:solidFill>
                <a:latin typeface="Arial"/>
                <a:cs typeface="Arial"/>
              </a:rPr>
              <a:t>Không có </a:t>
            </a:r>
            <a:r>
              <a:rPr sz="2400" dirty="0">
                <a:solidFill>
                  <a:srgbClr val="0000CC"/>
                </a:solidFill>
                <a:latin typeface="Arial"/>
                <a:cs typeface="Arial"/>
              </a:rPr>
              <a:t>tài </a:t>
            </a:r>
            <a:r>
              <a:rPr sz="2400" spc="-5" dirty="0">
                <a:solidFill>
                  <a:srgbClr val="0000CC"/>
                </a:solidFill>
                <a:latin typeface="Arial"/>
                <a:cs typeface="Arial"/>
              </a:rPr>
              <a:t>liệu </a:t>
            </a:r>
            <a:r>
              <a:rPr sz="2400" dirty="0">
                <a:solidFill>
                  <a:srgbClr val="0000CC"/>
                </a:solidFill>
                <a:latin typeface="Arial"/>
                <a:cs typeface="Arial"/>
              </a:rPr>
              <a:t>truyền thông </a:t>
            </a:r>
            <a:r>
              <a:rPr sz="2400" spc="-5" dirty="0">
                <a:solidFill>
                  <a:srgbClr val="0000CC"/>
                </a:solidFill>
                <a:latin typeface="Arial"/>
                <a:cs typeface="Arial"/>
              </a:rPr>
              <a:t>về cai nghiện </a:t>
            </a:r>
            <a:r>
              <a:rPr sz="2400" dirty="0">
                <a:solidFill>
                  <a:srgbClr val="0000CC"/>
                </a:solidFill>
                <a:latin typeface="Arial"/>
                <a:cs typeface="Arial"/>
              </a:rPr>
              <a:t>thuốc </a:t>
            </a:r>
            <a:r>
              <a:rPr sz="2400" spc="-5" dirty="0">
                <a:solidFill>
                  <a:srgbClr val="0000CC"/>
                </a:solidFill>
                <a:latin typeface="Arial"/>
                <a:cs typeface="Arial"/>
              </a:rPr>
              <a:t>lá,  </a:t>
            </a:r>
            <a:r>
              <a:rPr sz="2400" dirty="0">
                <a:solidFill>
                  <a:srgbClr val="0000CC"/>
                </a:solidFill>
                <a:latin typeface="Arial"/>
                <a:cs typeface="Arial"/>
              </a:rPr>
              <a:t>tư </a:t>
            </a:r>
            <a:r>
              <a:rPr sz="2400" spc="-5" dirty="0">
                <a:solidFill>
                  <a:srgbClr val="0000CC"/>
                </a:solidFill>
                <a:latin typeface="Arial"/>
                <a:cs typeface="Arial"/>
              </a:rPr>
              <a:t>vấn cai nghiện </a:t>
            </a:r>
            <a:r>
              <a:rPr sz="2400" dirty="0">
                <a:solidFill>
                  <a:srgbClr val="0000CC"/>
                </a:solidFill>
                <a:latin typeface="Arial"/>
                <a:cs typeface="Arial"/>
              </a:rPr>
              <a:t>thuốc</a:t>
            </a:r>
            <a:r>
              <a:rPr sz="2400" spc="-10" dirty="0">
                <a:solidFill>
                  <a:srgbClr val="0000CC"/>
                </a:solidFill>
                <a:latin typeface="Arial"/>
                <a:cs typeface="Arial"/>
              </a:rPr>
              <a:t> </a:t>
            </a:r>
            <a:r>
              <a:rPr sz="2400" spc="-5" dirty="0">
                <a:solidFill>
                  <a:srgbClr val="0000CC"/>
                </a:solidFill>
                <a:latin typeface="Arial"/>
                <a:cs typeface="Arial"/>
              </a:rPr>
              <a:t>lá.</a:t>
            </a:r>
            <a:endParaRPr sz="2400">
              <a:latin typeface="Arial"/>
              <a:cs typeface="Arial"/>
            </a:endParaRPr>
          </a:p>
          <a:p>
            <a:pPr marL="12700" marR="20320">
              <a:lnSpc>
                <a:spcPct val="107000"/>
              </a:lnSpc>
              <a:spcBef>
                <a:spcPts val="570"/>
              </a:spcBef>
              <a:buAutoNum type="arabicPeriod"/>
              <a:tabLst>
                <a:tab pos="351790" algn="l"/>
              </a:tabLst>
            </a:pPr>
            <a:r>
              <a:rPr sz="2400" dirty="0">
                <a:solidFill>
                  <a:srgbClr val="0000CC"/>
                </a:solidFill>
                <a:latin typeface="Arial"/>
                <a:cs typeface="Arial"/>
              </a:rPr>
              <a:t>Không có </a:t>
            </a:r>
            <a:r>
              <a:rPr sz="2400" spc="-5" dirty="0">
                <a:solidFill>
                  <a:srgbClr val="0000CC"/>
                </a:solidFill>
                <a:latin typeface="Arial"/>
                <a:cs typeface="Arial"/>
              </a:rPr>
              <a:t>điện </a:t>
            </a:r>
            <a:r>
              <a:rPr sz="2400" dirty="0">
                <a:solidFill>
                  <a:srgbClr val="0000CC"/>
                </a:solidFill>
                <a:latin typeface="Arial"/>
                <a:cs typeface="Arial"/>
              </a:rPr>
              <a:t>thoại, </a:t>
            </a:r>
            <a:r>
              <a:rPr sz="2400" spc="-5" dirty="0">
                <a:solidFill>
                  <a:srgbClr val="0000CC"/>
                </a:solidFill>
                <a:latin typeface="Arial"/>
                <a:cs typeface="Arial"/>
              </a:rPr>
              <a:t>internet hoặc phương </a:t>
            </a:r>
            <a:r>
              <a:rPr sz="2400" dirty="0">
                <a:solidFill>
                  <a:srgbClr val="0000CC"/>
                </a:solidFill>
                <a:latin typeface="Arial"/>
                <a:cs typeface="Arial"/>
              </a:rPr>
              <a:t>tiện thông  tin </a:t>
            </a:r>
            <a:r>
              <a:rPr sz="2400" spc="-5" dirty="0">
                <a:solidFill>
                  <a:srgbClr val="0000CC"/>
                </a:solidFill>
                <a:latin typeface="Arial"/>
                <a:cs typeface="Arial"/>
              </a:rPr>
              <a:t>khác bảo đảm cho hoạt động </a:t>
            </a:r>
            <a:r>
              <a:rPr sz="2400" dirty="0">
                <a:solidFill>
                  <a:srgbClr val="0000CC"/>
                </a:solidFill>
                <a:latin typeface="Arial"/>
                <a:cs typeface="Arial"/>
              </a:rPr>
              <a:t>tư </a:t>
            </a:r>
            <a:r>
              <a:rPr sz="2400" spc="-5" dirty="0">
                <a:solidFill>
                  <a:srgbClr val="0000CC"/>
                </a:solidFill>
                <a:latin typeface="Arial"/>
                <a:cs typeface="Arial"/>
              </a:rPr>
              <a:t>vấn cai nghiện  </a:t>
            </a:r>
            <a:r>
              <a:rPr sz="2400" dirty="0">
                <a:solidFill>
                  <a:srgbClr val="0000CC"/>
                </a:solidFill>
                <a:latin typeface="Arial"/>
                <a:cs typeface="Arial"/>
              </a:rPr>
              <a:t>thuốc </a:t>
            </a:r>
            <a:r>
              <a:rPr sz="2400" spc="-5" dirty="0">
                <a:solidFill>
                  <a:srgbClr val="0000CC"/>
                </a:solidFill>
                <a:latin typeface="Arial"/>
                <a:cs typeface="Arial"/>
              </a:rPr>
              <a:t>lá gián</a:t>
            </a:r>
            <a:r>
              <a:rPr sz="2400" dirty="0">
                <a:solidFill>
                  <a:srgbClr val="0000CC"/>
                </a:solidFill>
                <a:latin typeface="Arial"/>
                <a:cs typeface="Arial"/>
              </a:rPr>
              <a:t> tiếp.</a:t>
            </a:r>
            <a:endParaRPr sz="2400">
              <a:latin typeface="Arial"/>
              <a:cs typeface="Arial"/>
            </a:endParaRPr>
          </a:p>
          <a:p>
            <a:pPr marL="12700" marR="127635">
              <a:lnSpc>
                <a:spcPct val="107000"/>
              </a:lnSpc>
              <a:spcBef>
                <a:spcPts val="570"/>
              </a:spcBef>
              <a:buAutoNum type="arabicPeriod"/>
              <a:tabLst>
                <a:tab pos="351790" algn="l"/>
              </a:tabLst>
            </a:pPr>
            <a:r>
              <a:rPr sz="2400" dirty="0">
                <a:solidFill>
                  <a:srgbClr val="0000CC"/>
                </a:solidFill>
                <a:latin typeface="Arial"/>
                <a:cs typeface="Arial"/>
              </a:rPr>
              <a:t>Không thông </a:t>
            </a:r>
            <a:r>
              <a:rPr sz="2400" spc="-5" dirty="0">
                <a:solidFill>
                  <a:srgbClr val="0000CC"/>
                </a:solidFill>
                <a:latin typeface="Arial"/>
                <a:cs typeface="Arial"/>
              </a:rPr>
              <a:t>báo bằng </a:t>
            </a:r>
            <a:r>
              <a:rPr sz="2400" dirty="0">
                <a:solidFill>
                  <a:srgbClr val="0000CC"/>
                </a:solidFill>
                <a:latin typeface="Arial"/>
                <a:cs typeface="Arial"/>
              </a:rPr>
              <a:t>văn </a:t>
            </a:r>
            <a:r>
              <a:rPr sz="2400" spc="-5" dirty="0">
                <a:solidFill>
                  <a:srgbClr val="0000CC"/>
                </a:solidFill>
                <a:latin typeface="Arial"/>
                <a:cs typeface="Arial"/>
              </a:rPr>
              <a:t>bản đến </a:t>
            </a:r>
            <a:r>
              <a:rPr sz="2400" dirty="0">
                <a:solidFill>
                  <a:srgbClr val="0000CC"/>
                </a:solidFill>
                <a:latin typeface="Arial"/>
                <a:cs typeface="Arial"/>
              </a:rPr>
              <a:t>Sở Y tế </a:t>
            </a:r>
            <a:r>
              <a:rPr sz="2400" spc="-5" dirty="0">
                <a:solidFill>
                  <a:srgbClr val="0000CC"/>
                </a:solidFill>
                <a:latin typeface="Arial"/>
                <a:cs typeface="Arial"/>
              </a:rPr>
              <a:t>nơi </a:t>
            </a:r>
            <a:r>
              <a:rPr sz="2400" dirty="0">
                <a:solidFill>
                  <a:srgbClr val="0000CC"/>
                </a:solidFill>
                <a:latin typeface="Arial"/>
                <a:cs typeface="Arial"/>
              </a:rPr>
              <a:t>cơ  </a:t>
            </a:r>
            <a:r>
              <a:rPr sz="2400" spc="-5" dirty="0">
                <a:solidFill>
                  <a:srgbClr val="0000CC"/>
                </a:solidFill>
                <a:latin typeface="Arial"/>
                <a:cs typeface="Arial"/>
              </a:rPr>
              <a:t>sở hoạt động </a:t>
            </a:r>
            <a:r>
              <a:rPr sz="2400" dirty="0">
                <a:solidFill>
                  <a:srgbClr val="0000CC"/>
                </a:solidFill>
                <a:latin typeface="Arial"/>
                <a:cs typeface="Arial"/>
              </a:rPr>
              <a:t>trước </a:t>
            </a:r>
            <a:r>
              <a:rPr sz="2400" spc="-5" dirty="0">
                <a:solidFill>
                  <a:srgbClr val="0000CC"/>
                </a:solidFill>
                <a:latin typeface="Arial"/>
                <a:cs typeface="Arial"/>
              </a:rPr>
              <a:t>khi </a:t>
            </a:r>
            <a:r>
              <a:rPr sz="2400" dirty="0">
                <a:solidFill>
                  <a:srgbClr val="0000CC"/>
                </a:solidFill>
                <a:latin typeface="Arial"/>
                <a:cs typeface="Arial"/>
              </a:rPr>
              <a:t>thực </a:t>
            </a:r>
            <a:r>
              <a:rPr sz="2400" spc="-5" dirty="0">
                <a:solidFill>
                  <a:srgbClr val="0000CC"/>
                </a:solidFill>
                <a:latin typeface="Arial"/>
                <a:cs typeface="Arial"/>
              </a:rPr>
              <a:t>hiện hoạt động cai nghiện,  </a:t>
            </a:r>
            <a:r>
              <a:rPr sz="2400" dirty="0">
                <a:solidFill>
                  <a:srgbClr val="0000CC"/>
                </a:solidFill>
                <a:latin typeface="Arial"/>
                <a:cs typeface="Arial"/>
              </a:rPr>
              <a:t>tư </a:t>
            </a:r>
            <a:r>
              <a:rPr sz="2400" spc="-5" dirty="0">
                <a:solidFill>
                  <a:srgbClr val="0000CC"/>
                </a:solidFill>
                <a:latin typeface="Arial"/>
                <a:cs typeface="Arial"/>
              </a:rPr>
              <a:t>vấn cai nghiện </a:t>
            </a:r>
            <a:r>
              <a:rPr sz="2400" dirty="0">
                <a:solidFill>
                  <a:srgbClr val="0000CC"/>
                </a:solidFill>
                <a:latin typeface="Arial"/>
                <a:cs typeface="Arial"/>
              </a:rPr>
              <a:t>thuốc</a:t>
            </a:r>
            <a:r>
              <a:rPr sz="2400" spc="-10" dirty="0">
                <a:solidFill>
                  <a:srgbClr val="0000CC"/>
                </a:solidFill>
                <a:latin typeface="Arial"/>
                <a:cs typeface="Arial"/>
              </a:rPr>
              <a:t> </a:t>
            </a:r>
            <a:r>
              <a:rPr sz="2400" spc="-5" dirty="0">
                <a:solidFill>
                  <a:srgbClr val="0000CC"/>
                </a:solidFill>
                <a:latin typeface="Arial"/>
                <a:cs typeface="Arial"/>
              </a:rPr>
              <a:t>lá.</a:t>
            </a:r>
            <a:endParaRPr sz="2400">
              <a:latin typeface="Arial"/>
              <a:cs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18080" y="380239"/>
            <a:ext cx="5822315" cy="817880"/>
          </a:xfrm>
          <a:prstGeom prst="rect">
            <a:avLst/>
          </a:prstGeom>
        </p:spPr>
        <p:txBody>
          <a:bodyPr vert="horz" wrap="square" lIns="0" tIns="12700" rIns="0" bIns="0" rtlCol="0">
            <a:spAutoFit/>
          </a:bodyPr>
          <a:lstStyle/>
          <a:p>
            <a:pPr marL="12700">
              <a:lnSpc>
                <a:spcPct val="100000"/>
              </a:lnSpc>
              <a:spcBef>
                <a:spcPts val="100"/>
              </a:spcBef>
            </a:pPr>
            <a:r>
              <a:rPr sz="2600" spc="-5" dirty="0"/>
              <a:t>Điều 29. </a:t>
            </a:r>
            <a:r>
              <a:rPr sz="2600" spc="-25" dirty="0"/>
              <a:t>Vi </a:t>
            </a:r>
            <a:r>
              <a:rPr sz="2600" dirty="0"/>
              <a:t>phạm quy định</a:t>
            </a:r>
            <a:r>
              <a:rPr sz="2600" spc="-10" dirty="0"/>
              <a:t> </a:t>
            </a:r>
            <a:r>
              <a:rPr sz="2600" spc="-5" dirty="0"/>
              <a:t>khác</a:t>
            </a:r>
            <a:endParaRPr sz="2600"/>
          </a:p>
          <a:p>
            <a:pPr marL="12700">
              <a:lnSpc>
                <a:spcPct val="100000"/>
              </a:lnSpc>
            </a:pPr>
            <a:r>
              <a:rPr sz="2600" spc="-5" dirty="0"/>
              <a:t>về </a:t>
            </a:r>
            <a:r>
              <a:rPr sz="2600" dirty="0"/>
              <a:t>phòng, </a:t>
            </a:r>
            <a:r>
              <a:rPr sz="2600" spc="-5" dirty="0"/>
              <a:t>chống tác </a:t>
            </a:r>
            <a:r>
              <a:rPr sz="2600" dirty="0"/>
              <a:t>hại </a:t>
            </a:r>
            <a:r>
              <a:rPr sz="2600" spc="-5" dirty="0"/>
              <a:t>của thuốc</a:t>
            </a:r>
            <a:r>
              <a:rPr sz="2600" spc="-80" dirty="0"/>
              <a:t> </a:t>
            </a:r>
            <a:r>
              <a:rPr sz="2600" dirty="0"/>
              <a:t>lá</a:t>
            </a:r>
            <a:endParaRPr sz="2600"/>
          </a:p>
        </p:txBody>
      </p:sp>
      <p:sp>
        <p:nvSpPr>
          <p:cNvPr id="3" name="object 3"/>
          <p:cNvSpPr txBox="1"/>
          <p:nvPr/>
        </p:nvSpPr>
        <p:spPr>
          <a:xfrm>
            <a:off x="1765680" y="1808727"/>
            <a:ext cx="7190740" cy="4810125"/>
          </a:xfrm>
          <a:prstGeom prst="rect">
            <a:avLst/>
          </a:prstGeom>
        </p:spPr>
        <p:txBody>
          <a:bodyPr vert="horz" wrap="square" lIns="0" tIns="12065" rIns="0" bIns="0" rtlCol="0">
            <a:spAutoFit/>
          </a:bodyPr>
          <a:lstStyle/>
          <a:p>
            <a:pPr marL="12700" marR="5080">
              <a:lnSpc>
                <a:spcPct val="107000"/>
              </a:lnSpc>
              <a:spcBef>
                <a:spcPts val="95"/>
              </a:spcBef>
              <a:buAutoNum type="arabicPeriod"/>
              <a:tabLst>
                <a:tab pos="408305" algn="l"/>
              </a:tabLst>
            </a:pPr>
            <a:r>
              <a:rPr sz="2800" spc="-5" dirty="0">
                <a:solidFill>
                  <a:srgbClr val="0000CC"/>
                </a:solidFill>
                <a:latin typeface="Arial"/>
                <a:cs typeface="Arial"/>
              </a:rPr>
              <a:t>Cảnh cáo hoặc phạt </a:t>
            </a:r>
            <a:r>
              <a:rPr sz="2800" dirty="0">
                <a:solidFill>
                  <a:srgbClr val="0000CC"/>
                </a:solidFill>
                <a:latin typeface="Arial"/>
                <a:cs typeface="Arial"/>
              </a:rPr>
              <a:t>tiền từ </a:t>
            </a:r>
            <a:r>
              <a:rPr sz="2800" spc="-5" dirty="0">
                <a:solidFill>
                  <a:srgbClr val="0000CC"/>
                </a:solidFill>
                <a:latin typeface="Arial"/>
                <a:cs typeface="Arial"/>
              </a:rPr>
              <a:t>200.000 đồng  đến 500.000 đồng đối với </a:t>
            </a:r>
            <a:r>
              <a:rPr sz="2800" spc="-5" dirty="0">
                <a:solidFill>
                  <a:srgbClr val="FF0000"/>
                </a:solidFill>
                <a:latin typeface="Arial"/>
                <a:cs typeface="Arial"/>
              </a:rPr>
              <a:t>người từ đủ 16 tuổi  nhưng chưa đủ 18 tuổi </a:t>
            </a:r>
            <a:r>
              <a:rPr sz="2800" spc="-5" dirty="0">
                <a:solidFill>
                  <a:srgbClr val="0000CC"/>
                </a:solidFill>
                <a:latin typeface="Arial"/>
                <a:cs typeface="Arial"/>
              </a:rPr>
              <a:t>có hành vi sử dụng  </a:t>
            </a:r>
            <a:r>
              <a:rPr sz="2800" dirty="0">
                <a:solidFill>
                  <a:srgbClr val="0000CC"/>
                </a:solidFill>
                <a:latin typeface="Arial"/>
                <a:cs typeface="Arial"/>
              </a:rPr>
              <a:t>thuốc</a:t>
            </a:r>
            <a:r>
              <a:rPr sz="2800" spc="-5" dirty="0">
                <a:solidFill>
                  <a:srgbClr val="0000CC"/>
                </a:solidFill>
                <a:latin typeface="Arial"/>
                <a:cs typeface="Arial"/>
              </a:rPr>
              <a:t> lá.</a:t>
            </a:r>
            <a:endParaRPr sz="2800">
              <a:latin typeface="Arial"/>
              <a:cs typeface="Arial"/>
            </a:endParaRPr>
          </a:p>
          <a:p>
            <a:pPr marL="12700" marR="278130">
              <a:lnSpc>
                <a:spcPct val="107000"/>
              </a:lnSpc>
              <a:spcBef>
                <a:spcPts val="575"/>
              </a:spcBef>
              <a:buAutoNum type="arabicPeriod"/>
              <a:tabLst>
                <a:tab pos="408305" algn="l"/>
              </a:tabLst>
            </a:pPr>
            <a:r>
              <a:rPr sz="2800" spc="-5" dirty="0">
                <a:solidFill>
                  <a:srgbClr val="0000CC"/>
                </a:solidFill>
                <a:latin typeface="Arial"/>
                <a:cs typeface="Arial"/>
              </a:rPr>
              <a:t>Phạt </a:t>
            </a:r>
            <a:r>
              <a:rPr sz="2800" dirty="0">
                <a:solidFill>
                  <a:srgbClr val="0000CC"/>
                </a:solidFill>
                <a:latin typeface="Arial"/>
                <a:cs typeface="Arial"/>
              </a:rPr>
              <a:t>tiền từ </a:t>
            </a:r>
            <a:r>
              <a:rPr sz="2800" spc="-5" dirty="0">
                <a:solidFill>
                  <a:srgbClr val="0000CC"/>
                </a:solidFill>
                <a:latin typeface="Arial"/>
                <a:cs typeface="Arial"/>
              </a:rPr>
              <a:t>500.000 đồng đến 1.000.000  đồng đối với một </a:t>
            </a:r>
            <a:r>
              <a:rPr sz="2800" dirty="0">
                <a:solidFill>
                  <a:srgbClr val="0000CC"/>
                </a:solidFill>
                <a:latin typeface="Arial"/>
                <a:cs typeface="Arial"/>
              </a:rPr>
              <a:t>trong </a:t>
            </a:r>
            <a:r>
              <a:rPr sz="2800" spc="-5" dirty="0">
                <a:solidFill>
                  <a:srgbClr val="0000CC"/>
                </a:solidFill>
                <a:latin typeface="Arial"/>
                <a:cs typeface="Arial"/>
              </a:rPr>
              <a:t>các hành vi sau</a:t>
            </a:r>
            <a:r>
              <a:rPr sz="2800" spc="-65" dirty="0">
                <a:solidFill>
                  <a:srgbClr val="0000CC"/>
                </a:solidFill>
                <a:latin typeface="Arial"/>
                <a:cs typeface="Arial"/>
              </a:rPr>
              <a:t> </a:t>
            </a:r>
            <a:r>
              <a:rPr sz="2800" spc="-5" dirty="0">
                <a:solidFill>
                  <a:srgbClr val="0000CC"/>
                </a:solidFill>
                <a:latin typeface="Arial"/>
                <a:cs typeface="Arial"/>
              </a:rPr>
              <a:t>đây:</a:t>
            </a:r>
            <a:endParaRPr sz="2800">
              <a:latin typeface="Arial"/>
              <a:cs typeface="Arial"/>
            </a:endParaRPr>
          </a:p>
          <a:p>
            <a:pPr marL="12700" marR="476250">
              <a:lnSpc>
                <a:spcPct val="107000"/>
              </a:lnSpc>
              <a:spcBef>
                <a:spcPts val="575"/>
              </a:spcBef>
              <a:buAutoNum type="alphaLcParenR"/>
              <a:tabLst>
                <a:tab pos="427355" algn="l"/>
              </a:tabLst>
            </a:pPr>
            <a:r>
              <a:rPr sz="2800" spc="-5" dirty="0">
                <a:solidFill>
                  <a:srgbClr val="0000CC"/>
                </a:solidFill>
                <a:latin typeface="Arial"/>
                <a:cs typeface="Arial"/>
              </a:rPr>
              <a:t>Vận động, ép buộc người khác sử dụng  </a:t>
            </a:r>
            <a:r>
              <a:rPr sz="2800" dirty="0">
                <a:solidFill>
                  <a:srgbClr val="0000CC"/>
                </a:solidFill>
                <a:latin typeface="Arial"/>
                <a:cs typeface="Arial"/>
              </a:rPr>
              <a:t>thuốc</a:t>
            </a:r>
            <a:r>
              <a:rPr sz="2800" spc="-5" dirty="0">
                <a:solidFill>
                  <a:srgbClr val="0000CC"/>
                </a:solidFill>
                <a:latin typeface="Arial"/>
                <a:cs typeface="Arial"/>
              </a:rPr>
              <a:t> lá;</a:t>
            </a:r>
            <a:endParaRPr sz="2800">
              <a:latin typeface="Arial"/>
              <a:cs typeface="Arial"/>
            </a:endParaRPr>
          </a:p>
          <a:p>
            <a:pPr marL="12700" marR="17780">
              <a:lnSpc>
                <a:spcPct val="107000"/>
              </a:lnSpc>
              <a:spcBef>
                <a:spcPts val="575"/>
              </a:spcBef>
              <a:buClr>
                <a:srgbClr val="0000CC"/>
              </a:buClr>
              <a:buAutoNum type="alphaLcParenR"/>
              <a:tabLst>
                <a:tab pos="428625" algn="l"/>
              </a:tabLst>
            </a:pPr>
            <a:r>
              <a:rPr sz="2800" spc="-5" dirty="0">
                <a:solidFill>
                  <a:srgbClr val="FF0000"/>
                </a:solidFill>
                <a:latin typeface="Arial"/>
                <a:cs typeface="Arial"/>
              </a:rPr>
              <a:t>Sử dụng người chưa đủ 18 </a:t>
            </a:r>
            <a:r>
              <a:rPr sz="2800" dirty="0">
                <a:solidFill>
                  <a:srgbClr val="FF0000"/>
                </a:solidFill>
                <a:latin typeface="Arial"/>
                <a:cs typeface="Arial"/>
              </a:rPr>
              <a:t>tuổi </a:t>
            </a:r>
            <a:r>
              <a:rPr sz="2800" spc="-5" dirty="0">
                <a:solidFill>
                  <a:srgbClr val="0000CC"/>
                </a:solidFill>
                <a:latin typeface="Arial"/>
                <a:cs typeface="Arial"/>
              </a:rPr>
              <a:t>mua thuốc  lá.</a:t>
            </a:r>
            <a:endParaRPr sz="2800">
              <a:latin typeface="Arial"/>
              <a:cs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18080" y="380239"/>
            <a:ext cx="5822315" cy="817880"/>
          </a:xfrm>
          <a:prstGeom prst="rect">
            <a:avLst/>
          </a:prstGeom>
        </p:spPr>
        <p:txBody>
          <a:bodyPr vert="horz" wrap="square" lIns="0" tIns="12700" rIns="0" bIns="0" rtlCol="0">
            <a:spAutoFit/>
          </a:bodyPr>
          <a:lstStyle/>
          <a:p>
            <a:pPr marL="12700">
              <a:lnSpc>
                <a:spcPct val="100000"/>
              </a:lnSpc>
              <a:spcBef>
                <a:spcPts val="100"/>
              </a:spcBef>
            </a:pPr>
            <a:r>
              <a:rPr sz="2600" spc="-5" dirty="0"/>
              <a:t>Điều 29. </a:t>
            </a:r>
            <a:r>
              <a:rPr sz="2600" spc="-25" dirty="0"/>
              <a:t>Vi </a:t>
            </a:r>
            <a:r>
              <a:rPr sz="2600" dirty="0"/>
              <a:t>phạm quy định</a:t>
            </a:r>
            <a:r>
              <a:rPr sz="2600" spc="-10" dirty="0"/>
              <a:t> </a:t>
            </a:r>
            <a:r>
              <a:rPr sz="2600" spc="-5" dirty="0"/>
              <a:t>khác</a:t>
            </a:r>
            <a:endParaRPr sz="2600"/>
          </a:p>
          <a:p>
            <a:pPr marL="12700">
              <a:lnSpc>
                <a:spcPct val="100000"/>
              </a:lnSpc>
            </a:pPr>
            <a:r>
              <a:rPr sz="2600" spc="-5" dirty="0"/>
              <a:t>về </a:t>
            </a:r>
            <a:r>
              <a:rPr sz="2600" dirty="0"/>
              <a:t>phòng, </a:t>
            </a:r>
            <a:r>
              <a:rPr sz="2600" spc="-5" dirty="0"/>
              <a:t>chống tác </a:t>
            </a:r>
            <a:r>
              <a:rPr sz="2600" dirty="0"/>
              <a:t>hại </a:t>
            </a:r>
            <a:r>
              <a:rPr sz="2600" spc="-5" dirty="0"/>
              <a:t>của thuốc</a:t>
            </a:r>
            <a:r>
              <a:rPr sz="2600" spc="-80" dirty="0"/>
              <a:t> </a:t>
            </a:r>
            <a:r>
              <a:rPr sz="2600" dirty="0"/>
              <a:t>lá</a:t>
            </a:r>
            <a:endParaRPr sz="2600"/>
          </a:p>
        </p:txBody>
      </p:sp>
      <p:sp>
        <p:nvSpPr>
          <p:cNvPr id="3" name="object 3"/>
          <p:cNvSpPr txBox="1"/>
          <p:nvPr/>
        </p:nvSpPr>
        <p:spPr>
          <a:xfrm>
            <a:off x="1689480" y="1660651"/>
            <a:ext cx="7769225" cy="5011420"/>
          </a:xfrm>
          <a:prstGeom prst="rect">
            <a:avLst/>
          </a:prstGeom>
        </p:spPr>
        <p:txBody>
          <a:bodyPr vert="horz" wrap="square" lIns="0" tIns="12700" rIns="0" bIns="0" rtlCol="0">
            <a:spAutoFit/>
          </a:bodyPr>
          <a:lstStyle/>
          <a:p>
            <a:pPr marL="12700" marR="346710">
              <a:lnSpc>
                <a:spcPct val="106900"/>
              </a:lnSpc>
              <a:spcBef>
                <a:spcPts val="100"/>
              </a:spcBef>
            </a:pPr>
            <a:r>
              <a:rPr sz="2400" spc="-5" dirty="0">
                <a:solidFill>
                  <a:srgbClr val="0000CC"/>
                </a:solidFill>
                <a:latin typeface="Arial"/>
                <a:cs typeface="Arial"/>
              </a:rPr>
              <a:t>3. Phạt </a:t>
            </a:r>
            <a:r>
              <a:rPr sz="2400" dirty="0">
                <a:solidFill>
                  <a:srgbClr val="0000CC"/>
                </a:solidFill>
                <a:latin typeface="Arial"/>
                <a:cs typeface="Arial"/>
              </a:rPr>
              <a:t>tiền từ </a:t>
            </a:r>
            <a:r>
              <a:rPr sz="2400" spc="-5" dirty="0">
                <a:solidFill>
                  <a:srgbClr val="0000CC"/>
                </a:solidFill>
                <a:latin typeface="Arial"/>
                <a:cs typeface="Arial"/>
              </a:rPr>
              <a:t>3.000.000 đồng đến 5.000.000 đồng đối  với một </a:t>
            </a:r>
            <a:r>
              <a:rPr sz="2400" dirty="0">
                <a:solidFill>
                  <a:srgbClr val="0000CC"/>
                </a:solidFill>
                <a:latin typeface="Arial"/>
                <a:cs typeface="Arial"/>
              </a:rPr>
              <a:t>trong </a:t>
            </a:r>
            <a:r>
              <a:rPr sz="2400" spc="-5" dirty="0">
                <a:solidFill>
                  <a:srgbClr val="0000CC"/>
                </a:solidFill>
                <a:latin typeface="Arial"/>
                <a:cs typeface="Arial"/>
              </a:rPr>
              <a:t>các hành vi sau</a:t>
            </a:r>
            <a:r>
              <a:rPr sz="2400" spc="-20" dirty="0">
                <a:solidFill>
                  <a:srgbClr val="0000CC"/>
                </a:solidFill>
                <a:latin typeface="Arial"/>
                <a:cs typeface="Arial"/>
              </a:rPr>
              <a:t> </a:t>
            </a:r>
            <a:r>
              <a:rPr sz="2400" spc="-5" dirty="0">
                <a:solidFill>
                  <a:srgbClr val="0000CC"/>
                </a:solidFill>
                <a:latin typeface="Arial"/>
                <a:cs typeface="Arial"/>
              </a:rPr>
              <a:t>đây:</a:t>
            </a:r>
            <a:endParaRPr sz="2400">
              <a:latin typeface="Arial"/>
              <a:cs typeface="Arial"/>
            </a:endParaRPr>
          </a:p>
          <a:p>
            <a:pPr marL="12700" marR="769620">
              <a:lnSpc>
                <a:spcPct val="107100"/>
              </a:lnSpc>
              <a:spcBef>
                <a:spcPts val="565"/>
              </a:spcBef>
              <a:buAutoNum type="alphaLcParenR"/>
              <a:tabLst>
                <a:tab pos="368300" algn="l"/>
              </a:tabLst>
            </a:pPr>
            <a:r>
              <a:rPr sz="2400" spc="-5" dirty="0">
                <a:solidFill>
                  <a:srgbClr val="0000CC"/>
                </a:solidFill>
                <a:latin typeface="Arial"/>
                <a:cs typeface="Arial"/>
              </a:rPr>
              <a:t>Sử dụng hình ảnh </a:t>
            </a:r>
            <a:r>
              <a:rPr sz="2400" dirty="0">
                <a:solidFill>
                  <a:srgbClr val="0000CC"/>
                </a:solidFill>
                <a:latin typeface="Arial"/>
                <a:cs typeface="Arial"/>
              </a:rPr>
              <a:t>thuốc </a:t>
            </a:r>
            <a:r>
              <a:rPr sz="2400" spc="-5" dirty="0">
                <a:solidFill>
                  <a:srgbClr val="0000CC"/>
                </a:solidFill>
                <a:latin typeface="Arial"/>
                <a:cs typeface="Arial"/>
              </a:rPr>
              <a:t>lá </a:t>
            </a:r>
            <a:r>
              <a:rPr sz="2400" dirty="0">
                <a:solidFill>
                  <a:srgbClr val="0000CC"/>
                </a:solidFill>
                <a:latin typeface="Arial"/>
                <a:cs typeface="Arial"/>
              </a:rPr>
              <a:t>trên </a:t>
            </a:r>
            <a:r>
              <a:rPr sz="2400" spc="-5" dirty="0">
                <a:solidFill>
                  <a:srgbClr val="0000CC"/>
                </a:solidFill>
                <a:latin typeface="Arial"/>
                <a:cs typeface="Arial"/>
              </a:rPr>
              <a:t>báo chí, xuất bản  phẩm dành </a:t>
            </a:r>
            <a:r>
              <a:rPr sz="2400" dirty="0">
                <a:solidFill>
                  <a:srgbClr val="0000CC"/>
                </a:solidFill>
                <a:latin typeface="Arial"/>
                <a:cs typeface="Arial"/>
              </a:rPr>
              <a:t>riêng cho trẻ</a:t>
            </a:r>
            <a:r>
              <a:rPr sz="2400" spc="-15" dirty="0">
                <a:solidFill>
                  <a:srgbClr val="0000CC"/>
                </a:solidFill>
                <a:latin typeface="Arial"/>
                <a:cs typeface="Arial"/>
              </a:rPr>
              <a:t> </a:t>
            </a:r>
            <a:r>
              <a:rPr sz="2400" spc="-5" dirty="0">
                <a:solidFill>
                  <a:srgbClr val="0000CC"/>
                </a:solidFill>
                <a:latin typeface="Arial"/>
                <a:cs typeface="Arial"/>
              </a:rPr>
              <a:t>em;</a:t>
            </a:r>
            <a:endParaRPr sz="2400">
              <a:latin typeface="Arial"/>
              <a:cs typeface="Arial"/>
            </a:endParaRPr>
          </a:p>
          <a:p>
            <a:pPr marL="12700" marR="318135">
              <a:lnSpc>
                <a:spcPct val="106900"/>
              </a:lnSpc>
              <a:spcBef>
                <a:spcPts val="580"/>
              </a:spcBef>
              <a:buAutoNum type="alphaLcParenR"/>
              <a:tabLst>
                <a:tab pos="368300" algn="l"/>
              </a:tabLst>
            </a:pPr>
            <a:r>
              <a:rPr sz="2400" spc="-5" dirty="0">
                <a:solidFill>
                  <a:srgbClr val="0000CC"/>
                </a:solidFill>
                <a:latin typeface="Arial"/>
                <a:cs typeface="Arial"/>
              </a:rPr>
              <a:t>Cung cấp </a:t>
            </a:r>
            <a:r>
              <a:rPr sz="2400" dirty="0">
                <a:solidFill>
                  <a:srgbClr val="0000CC"/>
                </a:solidFill>
                <a:latin typeface="Arial"/>
                <a:cs typeface="Arial"/>
              </a:rPr>
              <a:t>thông tin </a:t>
            </a:r>
            <a:r>
              <a:rPr sz="2400" spc="-5" dirty="0">
                <a:solidFill>
                  <a:srgbClr val="0000CC"/>
                </a:solidFill>
                <a:latin typeface="Arial"/>
                <a:cs typeface="Arial"/>
              </a:rPr>
              <a:t>không có cơ sở khoa học, không  chính xác về </a:t>
            </a:r>
            <a:r>
              <a:rPr sz="2400" dirty="0">
                <a:solidFill>
                  <a:srgbClr val="0000CC"/>
                </a:solidFill>
                <a:latin typeface="Arial"/>
                <a:cs typeface="Arial"/>
              </a:rPr>
              <a:t>thuốc </a:t>
            </a:r>
            <a:r>
              <a:rPr sz="2400" spc="-5" dirty="0">
                <a:solidFill>
                  <a:srgbClr val="0000CC"/>
                </a:solidFill>
                <a:latin typeface="Arial"/>
                <a:cs typeface="Arial"/>
              </a:rPr>
              <a:t>lá và </a:t>
            </a:r>
            <a:r>
              <a:rPr sz="2400" dirty="0">
                <a:solidFill>
                  <a:srgbClr val="0000CC"/>
                </a:solidFill>
                <a:latin typeface="Arial"/>
                <a:cs typeface="Arial"/>
              </a:rPr>
              <a:t>tác </a:t>
            </a:r>
            <a:r>
              <a:rPr sz="2400" spc="-5" dirty="0">
                <a:solidFill>
                  <a:srgbClr val="0000CC"/>
                </a:solidFill>
                <a:latin typeface="Arial"/>
                <a:cs typeface="Arial"/>
              </a:rPr>
              <a:t>hại của </a:t>
            </a:r>
            <a:r>
              <a:rPr sz="2400" dirty="0">
                <a:solidFill>
                  <a:srgbClr val="0000CC"/>
                </a:solidFill>
                <a:latin typeface="Arial"/>
                <a:cs typeface="Arial"/>
              </a:rPr>
              <a:t>thuốc</a:t>
            </a:r>
            <a:r>
              <a:rPr sz="2400" spc="-25" dirty="0">
                <a:solidFill>
                  <a:srgbClr val="0000CC"/>
                </a:solidFill>
                <a:latin typeface="Arial"/>
                <a:cs typeface="Arial"/>
              </a:rPr>
              <a:t> </a:t>
            </a:r>
            <a:r>
              <a:rPr sz="2400" spc="-5" dirty="0">
                <a:solidFill>
                  <a:srgbClr val="0000CC"/>
                </a:solidFill>
                <a:latin typeface="Arial"/>
                <a:cs typeface="Arial"/>
              </a:rPr>
              <a:t>lá;</a:t>
            </a:r>
            <a:endParaRPr sz="2400">
              <a:latin typeface="Arial"/>
              <a:cs typeface="Arial"/>
            </a:endParaRPr>
          </a:p>
          <a:p>
            <a:pPr marL="12700" marR="5080">
              <a:lnSpc>
                <a:spcPct val="107000"/>
              </a:lnSpc>
              <a:spcBef>
                <a:spcPts val="570"/>
              </a:spcBef>
              <a:buAutoNum type="alphaLcParenR"/>
              <a:tabLst>
                <a:tab pos="351790" algn="l"/>
              </a:tabLst>
            </a:pPr>
            <a:r>
              <a:rPr sz="2400" dirty="0">
                <a:solidFill>
                  <a:srgbClr val="FF0000"/>
                </a:solidFill>
                <a:latin typeface="Arial"/>
                <a:cs typeface="Arial"/>
              </a:rPr>
              <a:t>Không </a:t>
            </a:r>
            <a:r>
              <a:rPr sz="2400" spc="-5" dirty="0">
                <a:solidFill>
                  <a:srgbClr val="FF0000"/>
                </a:solidFill>
                <a:latin typeface="Arial"/>
                <a:cs typeface="Arial"/>
              </a:rPr>
              <a:t>đưa nội dung phòng, chống </a:t>
            </a:r>
            <a:r>
              <a:rPr sz="2400" dirty="0">
                <a:solidFill>
                  <a:srgbClr val="FF0000"/>
                </a:solidFill>
                <a:latin typeface="Arial"/>
                <a:cs typeface="Arial"/>
              </a:rPr>
              <a:t>tác </a:t>
            </a:r>
            <a:r>
              <a:rPr sz="2400" spc="-5" dirty="0">
                <a:solidFill>
                  <a:srgbClr val="FF0000"/>
                </a:solidFill>
                <a:latin typeface="Arial"/>
                <a:cs typeface="Arial"/>
              </a:rPr>
              <a:t>hại của </a:t>
            </a:r>
            <a:r>
              <a:rPr sz="2400" dirty="0">
                <a:solidFill>
                  <a:srgbClr val="FF0000"/>
                </a:solidFill>
                <a:latin typeface="Arial"/>
                <a:cs typeface="Arial"/>
              </a:rPr>
              <a:t>thuốc </a:t>
            </a:r>
            <a:r>
              <a:rPr sz="2400" spc="-5" dirty="0">
                <a:solidFill>
                  <a:srgbClr val="FF0000"/>
                </a:solidFill>
                <a:latin typeface="Arial"/>
                <a:cs typeface="Arial"/>
              </a:rPr>
              <a:t>lá  </a:t>
            </a:r>
            <a:r>
              <a:rPr sz="2400" dirty="0">
                <a:solidFill>
                  <a:srgbClr val="FF0000"/>
                </a:solidFill>
                <a:latin typeface="Arial"/>
                <a:cs typeface="Arial"/>
              </a:rPr>
              <a:t>vào kế </a:t>
            </a:r>
            <a:r>
              <a:rPr sz="2400" spc="-5" dirty="0">
                <a:solidFill>
                  <a:srgbClr val="FF0000"/>
                </a:solidFill>
                <a:latin typeface="Arial"/>
                <a:cs typeface="Arial"/>
              </a:rPr>
              <a:t>hoạch </a:t>
            </a:r>
            <a:r>
              <a:rPr sz="2400" spc="-5" dirty="0">
                <a:solidFill>
                  <a:srgbClr val="0000CC"/>
                </a:solidFill>
                <a:latin typeface="Arial"/>
                <a:cs typeface="Arial"/>
              </a:rPr>
              <a:t>hoạt động hằng năm, không đưa quy định  cấm hút </a:t>
            </a:r>
            <a:r>
              <a:rPr sz="2400" dirty="0">
                <a:solidFill>
                  <a:srgbClr val="0000CC"/>
                </a:solidFill>
                <a:latin typeface="Arial"/>
                <a:cs typeface="Arial"/>
              </a:rPr>
              <a:t>thuốc </a:t>
            </a:r>
            <a:r>
              <a:rPr sz="2400" spc="-5" dirty="0">
                <a:solidFill>
                  <a:srgbClr val="0000CC"/>
                </a:solidFill>
                <a:latin typeface="Arial"/>
                <a:cs typeface="Arial"/>
              </a:rPr>
              <a:t>lá </a:t>
            </a:r>
            <a:r>
              <a:rPr sz="2400" dirty="0">
                <a:solidFill>
                  <a:srgbClr val="0000CC"/>
                </a:solidFill>
                <a:latin typeface="Arial"/>
                <a:cs typeface="Arial"/>
              </a:rPr>
              <a:t>tại </a:t>
            </a:r>
            <a:r>
              <a:rPr sz="2400" spc="-5" dirty="0">
                <a:solidFill>
                  <a:srgbClr val="0000CC"/>
                </a:solidFill>
                <a:latin typeface="Arial"/>
                <a:cs typeface="Arial"/>
              </a:rPr>
              <a:t>nơi làm việc vào </a:t>
            </a:r>
            <a:r>
              <a:rPr sz="2400" spc="-5" dirty="0">
                <a:solidFill>
                  <a:srgbClr val="FF0000"/>
                </a:solidFill>
                <a:latin typeface="Arial"/>
                <a:cs typeface="Arial"/>
              </a:rPr>
              <a:t>quy chế nội</a:t>
            </a:r>
            <a:r>
              <a:rPr sz="2400" spc="-30" dirty="0">
                <a:solidFill>
                  <a:srgbClr val="FF0000"/>
                </a:solidFill>
                <a:latin typeface="Arial"/>
                <a:cs typeface="Arial"/>
              </a:rPr>
              <a:t> </a:t>
            </a:r>
            <a:r>
              <a:rPr sz="2400" dirty="0">
                <a:solidFill>
                  <a:srgbClr val="FF0000"/>
                </a:solidFill>
                <a:latin typeface="Arial"/>
                <a:cs typeface="Arial"/>
              </a:rPr>
              <a:t>bộ</a:t>
            </a:r>
            <a:r>
              <a:rPr sz="2400" dirty="0">
                <a:solidFill>
                  <a:srgbClr val="0000CC"/>
                </a:solidFill>
                <a:latin typeface="Arial"/>
                <a:cs typeface="Arial"/>
              </a:rPr>
              <a:t>;</a:t>
            </a:r>
            <a:endParaRPr sz="2400">
              <a:latin typeface="Arial"/>
              <a:cs typeface="Arial"/>
            </a:endParaRPr>
          </a:p>
          <a:p>
            <a:pPr marL="12700" marR="8255">
              <a:lnSpc>
                <a:spcPct val="107000"/>
              </a:lnSpc>
              <a:spcBef>
                <a:spcPts val="570"/>
              </a:spcBef>
              <a:buClr>
                <a:srgbClr val="0000CC"/>
              </a:buClr>
              <a:buAutoNum type="alphaLcParenR"/>
              <a:tabLst>
                <a:tab pos="368935" algn="l"/>
              </a:tabLst>
            </a:pPr>
            <a:r>
              <a:rPr sz="2400" spc="-5" dirty="0">
                <a:solidFill>
                  <a:srgbClr val="FF0000"/>
                </a:solidFill>
                <a:latin typeface="Arial"/>
                <a:cs typeface="Arial"/>
              </a:rPr>
              <a:t>Không hạn chế hình ảnh diễn viên sử dụng </a:t>
            </a:r>
            <a:r>
              <a:rPr sz="2400" dirty="0">
                <a:solidFill>
                  <a:srgbClr val="FF0000"/>
                </a:solidFill>
                <a:latin typeface="Arial"/>
                <a:cs typeface="Arial"/>
              </a:rPr>
              <a:t>thuốc </a:t>
            </a:r>
            <a:r>
              <a:rPr sz="2400" spc="-5" dirty="0">
                <a:solidFill>
                  <a:srgbClr val="FF0000"/>
                </a:solidFill>
                <a:latin typeface="Arial"/>
                <a:cs typeface="Arial"/>
              </a:rPr>
              <a:t>lá </a:t>
            </a:r>
            <a:r>
              <a:rPr sz="2400" spc="-5" dirty="0">
                <a:solidFill>
                  <a:srgbClr val="0000CC"/>
                </a:solidFill>
                <a:latin typeface="Arial"/>
                <a:cs typeface="Arial"/>
              </a:rPr>
              <a:t> </a:t>
            </a:r>
            <a:r>
              <a:rPr sz="2400" dirty="0">
                <a:solidFill>
                  <a:srgbClr val="0000CC"/>
                </a:solidFill>
                <a:latin typeface="Arial"/>
                <a:cs typeface="Arial"/>
              </a:rPr>
              <a:t>trong </a:t>
            </a:r>
            <a:r>
              <a:rPr sz="2400" spc="-5" dirty="0">
                <a:solidFill>
                  <a:srgbClr val="0000CC"/>
                </a:solidFill>
                <a:latin typeface="Arial"/>
                <a:cs typeface="Arial"/>
              </a:rPr>
              <a:t>các </a:t>
            </a:r>
            <a:r>
              <a:rPr sz="2400" dirty="0">
                <a:solidFill>
                  <a:srgbClr val="0000CC"/>
                </a:solidFill>
                <a:latin typeface="Arial"/>
                <a:cs typeface="Arial"/>
              </a:rPr>
              <a:t>tác </a:t>
            </a:r>
            <a:r>
              <a:rPr sz="2400" spc="-5" dirty="0">
                <a:solidFill>
                  <a:srgbClr val="0000CC"/>
                </a:solidFill>
                <a:latin typeface="Arial"/>
                <a:cs typeface="Arial"/>
              </a:rPr>
              <a:t>phẩm sân khấu, điện ảnh </a:t>
            </a:r>
            <a:r>
              <a:rPr sz="2400" dirty="0">
                <a:solidFill>
                  <a:srgbClr val="0000CC"/>
                </a:solidFill>
                <a:latin typeface="Arial"/>
                <a:cs typeface="Arial"/>
              </a:rPr>
              <a:t>theo </a:t>
            </a:r>
            <a:r>
              <a:rPr sz="2400" spc="-5" dirty="0">
                <a:solidFill>
                  <a:srgbClr val="0000CC"/>
                </a:solidFill>
                <a:latin typeface="Arial"/>
                <a:cs typeface="Arial"/>
              </a:rPr>
              <a:t>quy định của  pháp</a:t>
            </a:r>
            <a:r>
              <a:rPr sz="2400" spc="-10" dirty="0">
                <a:solidFill>
                  <a:srgbClr val="0000CC"/>
                </a:solidFill>
                <a:latin typeface="Arial"/>
                <a:cs typeface="Arial"/>
              </a:rPr>
              <a:t> </a:t>
            </a:r>
            <a:r>
              <a:rPr sz="2400" spc="-5" dirty="0">
                <a:solidFill>
                  <a:srgbClr val="0000CC"/>
                </a:solidFill>
                <a:latin typeface="Arial"/>
                <a:cs typeface="Arial"/>
              </a:rPr>
              <a:t>luật.</a:t>
            </a:r>
            <a:endParaRPr sz="2400">
              <a:latin typeface="Arial"/>
              <a:cs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18080" y="380239"/>
            <a:ext cx="5822315" cy="817880"/>
          </a:xfrm>
          <a:prstGeom prst="rect">
            <a:avLst/>
          </a:prstGeom>
        </p:spPr>
        <p:txBody>
          <a:bodyPr vert="horz" wrap="square" lIns="0" tIns="12700" rIns="0" bIns="0" rtlCol="0">
            <a:spAutoFit/>
          </a:bodyPr>
          <a:lstStyle/>
          <a:p>
            <a:pPr marL="12700">
              <a:lnSpc>
                <a:spcPct val="100000"/>
              </a:lnSpc>
              <a:spcBef>
                <a:spcPts val="100"/>
              </a:spcBef>
            </a:pPr>
            <a:r>
              <a:rPr sz="2600" spc="-5" dirty="0"/>
              <a:t>Điều 29. </a:t>
            </a:r>
            <a:r>
              <a:rPr sz="2600" spc="-25" dirty="0"/>
              <a:t>Vi </a:t>
            </a:r>
            <a:r>
              <a:rPr sz="2600" dirty="0"/>
              <a:t>phạm quy định</a:t>
            </a:r>
            <a:r>
              <a:rPr sz="2600" spc="-10" dirty="0"/>
              <a:t> </a:t>
            </a:r>
            <a:r>
              <a:rPr sz="2600" spc="-5" dirty="0"/>
              <a:t>khác</a:t>
            </a:r>
            <a:endParaRPr sz="2600"/>
          </a:p>
          <a:p>
            <a:pPr marL="12700">
              <a:lnSpc>
                <a:spcPct val="100000"/>
              </a:lnSpc>
            </a:pPr>
            <a:r>
              <a:rPr sz="2600" spc="-5" dirty="0"/>
              <a:t>về </a:t>
            </a:r>
            <a:r>
              <a:rPr sz="2600" dirty="0"/>
              <a:t>phòng, </a:t>
            </a:r>
            <a:r>
              <a:rPr sz="2600" spc="-5" dirty="0"/>
              <a:t>chống tác </a:t>
            </a:r>
            <a:r>
              <a:rPr sz="2600" dirty="0"/>
              <a:t>hại </a:t>
            </a:r>
            <a:r>
              <a:rPr sz="2600" spc="-5" dirty="0"/>
              <a:t>của thuốc</a:t>
            </a:r>
            <a:r>
              <a:rPr sz="2600" spc="-80" dirty="0"/>
              <a:t> </a:t>
            </a:r>
            <a:r>
              <a:rPr sz="2600" dirty="0"/>
              <a:t>lá</a:t>
            </a:r>
            <a:endParaRPr sz="2600"/>
          </a:p>
        </p:txBody>
      </p:sp>
      <p:sp>
        <p:nvSpPr>
          <p:cNvPr id="3" name="object 3"/>
          <p:cNvSpPr txBox="1"/>
          <p:nvPr/>
        </p:nvSpPr>
        <p:spPr>
          <a:xfrm>
            <a:off x="1460893" y="1587247"/>
            <a:ext cx="7736840" cy="5098415"/>
          </a:xfrm>
          <a:prstGeom prst="rect">
            <a:avLst/>
          </a:prstGeom>
        </p:spPr>
        <p:txBody>
          <a:bodyPr vert="horz" wrap="square" lIns="0" tIns="12700" rIns="0" bIns="0" rtlCol="0">
            <a:spAutoFit/>
          </a:bodyPr>
          <a:lstStyle/>
          <a:p>
            <a:pPr marL="12700" marR="358775" indent="-635">
              <a:lnSpc>
                <a:spcPct val="107000"/>
              </a:lnSpc>
              <a:spcBef>
                <a:spcPts val="100"/>
              </a:spcBef>
            </a:pPr>
            <a:r>
              <a:rPr sz="2000" spc="-5" dirty="0">
                <a:solidFill>
                  <a:srgbClr val="0000CC"/>
                </a:solidFill>
                <a:latin typeface="Arial"/>
                <a:cs typeface="Arial"/>
              </a:rPr>
              <a:t>4. Phạt tiền từ 20.000.000 đồng đến 30.000.000 đồng đối với một  trong các hành vi sau</a:t>
            </a:r>
            <a:r>
              <a:rPr sz="2000" spc="-15" dirty="0">
                <a:solidFill>
                  <a:srgbClr val="0000CC"/>
                </a:solidFill>
                <a:latin typeface="Arial"/>
                <a:cs typeface="Arial"/>
              </a:rPr>
              <a:t> </a:t>
            </a:r>
            <a:r>
              <a:rPr sz="2000" spc="-5" dirty="0">
                <a:solidFill>
                  <a:srgbClr val="0000CC"/>
                </a:solidFill>
                <a:latin typeface="Arial"/>
                <a:cs typeface="Arial"/>
              </a:rPr>
              <a:t>đây:</a:t>
            </a:r>
            <a:endParaRPr sz="2000">
              <a:latin typeface="Arial"/>
              <a:cs typeface="Arial"/>
            </a:endParaRPr>
          </a:p>
          <a:p>
            <a:pPr marL="12700" marR="76835">
              <a:lnSpc>
                <a:spcPct val="107000"/>
              </a:lnSpc>
              <a:spcBef>
                <a:spcPts val="570"/>
              </a:spcBef>
              <a:buAutoNum type="alphaLcParenR"/>
              <a:tabLst>
                <a:tab pos="308610" algn="l"/>
              </a:tabLst>
            </a:pPr>
            <a:r>
              <a:rPr sz="2000" spc="-5" dirty="0">
                <a:solidFill>
                  <a:srgbClr val="0000CC"/>
                </a:solidFill>
                <a:latin typeface="Arial"/>
                <a:cs typeface="Arial"/>
              </a:rPr>
              <a:t>Sử dụng tên, nhãn hiệu và biểu tượng của sản phẩm thuốc lá với  sản phẩm, dịch vụ</a:t>
            </a:r>
            <a:r>
              <a:rPr sz="2000" spc="-10" dirty="0">
                <a:solidFill>
                  <a:srgbClr val="0000CC"/>
                </a:solidFill>
                <a:latin typeface="Arial"/>
                <a:cs typeface="Arial"/>
              </a:rPr>
              <a:t> </a:t>
            </a:r>
            <a:r>
              <a:rPr sz="2000" spc="-5" dirty="0">
                <a:solidFill>
                  <a:srgbClr val="0000CC"/>
                </a:solidFill>
                <a:latin typeface="Arial"/>
                <a:cs typeface="Arial"/>
              </a:rPr>
              <a:t>khác;</a:t>
            </a:r>
            <a:endParaRPr sz="2000">
              <a:latin typeface="Arial"/>
              <a:cs typeface="Arial"/>
            </a:endParaRPr>
          </a:p>
          <a:p>
            <a:pPr marL="303530" indent="-291465">
              <a:lnSpc>
                <a:spcPct val="100000"/>
              </a:lnSpc>
              <a:spcBef>
                <a:spcPts val="735"/>
              </a:spcBef>
              <a:buAutoNum type="alphaLcParenR"/>
              <a:tabLst>
                <a:tab pos="304165" algn="l"/>
              </a:tabLst>
            </a:pPr>
            <a:r>
              <a:rPr sz="2000" spc="-25" dirty="0">
                <a:solidFill>
                  <a:srgbClr val="FF0000"/>
                </a:solidFill>
                <a:latin typeface="Arial"/>
                <a:cs typeface="Arial"/>
              </a:rPr>
              <a:t>Tiếp </a:t>
            </a:r>
            <a:r>
              <a:rPr sz="2000" spc="-5" dirty="0">
                <a:solidFill>
                  <a:srgbClr val="FF0000"/>
                </a:solidFill>
                <a:latin typeface="Arial"/>
                <a:cs typeface="Arial"/>
              </a:rPr>
              <a:t>thị thuốc lá trực tiếp </a:t>
            </a:r>
            <a:r>
              <a:rPr sz="2000" spc="-5" dirty="0">
                <a:solidFill>
                  <a:srgbClr val="0000CC"/>
                </a:solidFill>
                <a:latin typeface="Arial"/>
                <a:cs typeface="Arial"/>
              </a:rPr>
              <a:t>tới người tiêu dùng dưới mọi hình</a:t>
            </a:r>
            <a:r>
              <a:rPr sz="2000" spc="-20" dirty="0">
                <a:solidFill>
                  <a:srgbClr val="0000CC"/>
                </a:solidFill>
                <a:latin typeface="Arial"/>
                <a:cs typeface="Arial"/>
              </a:rPr>
              <a:t> </a:t>
            </a:r>
            <a:r>
              <a:rPr sz="2000" spc="-5" dirty="0">
                <a:solidFill>
                  <a:srgbClr val="0000CC"/>
                </a:solidFill>
                <a:latin typeface="Arial"/>
                <a:cs typeface="Arial"/>
              </a:rPr>
              <a:t>thức;</a:t>
            </a:r>
            <a:endParaRPr sz="2000">
              <a:latin typeface="Arial"/>
              <a:cs typeface="Arial"/>
            </a:endParaRPr>
          </a:p>
          <a:p>
            <a:pPr marL="12700" marR="301625">
              <a:lnSpc>
                <a:spcPct val="107000"/>
              </a:lnSpc>
              <a:spcBef>
                <a:spcPts val="570"/>
              </a:spcBef>
              <a:buAutoNum type="alphaLcParenR"/>
              <a:tabLst>
                <a:tab pos="294640" algn="l"/>
              </a:tabLst>
            </a:pPr>
            <a:r>
              <a:rPr sz="2000" spc="-5" dirty="0">
                <a:solidFill>
                  <a:srgbClr val="0000CC"/>
                </a:solidFill>
                <a:latin typeface="Arial"/>
                <a:cs typeface="Arial"/>
              </a:rPr>
              <a:t>Để cho tổ chức, cá nhân tiếp thị thuốc lá trực tiếp tới </a:t>
            </a:r>
            <a:r>
              <a:rPr sz="2000" spc="-10" dirty="0">
                <a:solidFill>
                  <a:srgbClr val="0000CC"/>
                </a:solidFill>
                <a:latin typeface="Arial"/>
                <a:cs typeface="Arial"/>
              </a:rPr>
              <a:t>người </a:t>
            </a:r>
            <a:r>
              <a:rPr sz="2000" spc="-5" dirty="0">
                <a:solidFill>
                  <a:srgbClr val="0000CC"/>
                </a:solidFill>
                <a:latin typeface="Arial"/>
                <a:cs typeface="Arial"/>
              </a:rPr>
              <a:t>tiêu  dùng tại cơ sở thuộc quyền quản lý, điều</a:t>
            </a:r>
            <a:r>
              <a:rPr sz="2000" spc="-20" dirty="0">
                <a:solidFill>
                  <a:srgbClr val="0000CC"/>
                </a:solidFill>
                <a:latin typeface="Arial"/>
                <a:cs typeface="Arial"/>
              </a:rPr>
              <a:t> </a:t>
            </a:r>
            <a:r>
              <a:rPr sz="2000" spc="-5" dirty="0">
                <a:solidFill>
                  <a:srgbClr val="0000CC"/>
                </a:solidFill>
                <a:latin typeface="Arial"/>
                <a:cs typeface="Arial"/>
              </a:rPr>
              <a:t>hành;</a:t>
            </a:r>
            <a:endParaRPr sz="2000">
              <a:latin typeface="Arial"/>
              <a:cs typeface="Arial"/>
            </a:endParaRPr>
          </a:p>
          <a:p>
            <a:pPr marL="307975" indent="-295910">
              <a:lnSpc>
                <a:spcPct val="100000"/>
              </a:lnSpc>
              <a:spcBef>
                <a:spcPts val="740"/>
              </a:spcBef>
              <a:buAutoNum type="alphaLcParenR"/>
              <a:tabLst>
                <a:tab pos="308610" algn="l"/>
              </a:tabLst>
            </a:pPr>
            <a:r>
              <a:rPr sz="2000" spc="-5" dirty="0">
                <a:solidFill>
                  <a:srgbClr val="0000CC"/>
                </a:solidFill>
                <a:latin typeface="Arial"/>
                <a:cs typeface="Arial"/>
              </a:rPr>
              <a:t>Chậm nộp khoản đóng góp bắt buộc theo quy định của pháp</a:t>
            </a:r>
            <a:r>
              <a:rPr sz="2000" spc="-40" dirty="0">
                <a:solidFill>
                  <a:srgbClr val="0000CC"/>
                </a:solidFill>
                <a:latin typeface="Arial"/>
                <a:cs typeface="Arial"/>
              </a:rPr>
              <a:t> </a:t>
            </a:r>
            <a:r>
              <a:rPr sz="2000" dirty="0">
                <a:solidFill>
                  <a:srgbClr val="0000CC"/>
                </a:solidFill>
                <a:latin typeface="Arial"/>
                <a:cs typeface="Arial"/>
              </a:rPr>
              <a:t>luật;</a:t>
            </a:r>
            <a:endParaRPr sz="2000">
              <a:latin typeface="Arial"/>
              <a:cs typeface="Arial"/>
            </a:endParaRPr>
          </a:p>
          <a:p>
            <a:pPr marL="12700" marR="440690">
              <a:lnSpc>
                <a:spcPct val="107000"/>
              </a:lnSpc>
              <a:spcBef>
                <a:spcPts val="570"/>
              </a:spcBef>
            </a:pPr>
            <a:r>
              <a:rPr sz="2000" spc="-5" dirty="0">
                <a:solidFill>
                  <a:srgbClr val="0000CC"/>
                </a:solidFill>
                <a:latin typeface="Arial"/>
                <a:cs typeface="Arial"/>
              </a:rPr>
              <a:t>đ) Khai sai dẫn đến nộp thiếu khoản đóng góp bắt buộc theo quy  định của pháp</a:t>
            </a:r>
            <a:r>
              <a:rPr sz="2000" spc="-10" dirty="0">
                <a:solidFill>
                  <a:srgbClr val="0000CC"/>
                </a:solidFill>
                <a:latin typeface="Arial"/>
                <a:cs typeface="Arial"/>
              </a:rPr>
              <a:t> </a:t>
            </a:r>
            <a:r>
              <a:rPr sz="2000" spc="-5" dirty="0">
                <a:solidFill>
                  <a:srgbClr val="0000CC"/>
                </a:solidFill>
                <a:latin typeface="Arial"/>
                <a:cs typeface="Arial"/>
              </a:rPr>
              <a:t>luật;</a:t>
            </a:r>
            <a:endParaRPr sz="2000">
              <a:latin typeface="Arial"/>
              <a:cs typeface="Arial"/>
            </a:endParaRPr>
          </a:p>
          <a:p>
            <a:pPr marL="12700" marR="132080">
              <a:lnSpc>
                <a:spcPct val="107000"/>
              </a:lnSpc>
              <a:spcBef>
                <a:spcPts val="570"/>
              </a:spcBef>
              <a:buAutoNum type="alphaLcParenR" startAt="5"/>
              <a:tabLst>
                <a:tab pos="308610" algn="l"/>
              </a:tabLst>
            </a:pPr>
            <a:r>
              <a:rPr sz="2000" spc="-5" dirty="0">
                <a:solidFill>
                  <a:srgbClr val="0000CC"/>
                </a:solidFill>
                <a:latin typeface="Arial"/>
                <a:cs typeface="Arial"/>
              </a:rPr>
              <a:t>Sử dụng kinh phí hỗ trợ của Quỹ phòng, chống tác hại của </a:t>
            </a:r>
            <a:r>
              <a:rPr sz="2000" spc="-10" dirty="0">
                <a:solidFill>
                  <a:srgbClr val="0000CC"/>
                </a:solidFill>
                <a:latin typeface="Arial"/>
                <a:cs typeface="Arial"/>
              </a:rPr>
              <a:t>thuốc  </a:t>
            </a:r>
            <a:r>
              <a:rPr sz="2000" spc="-5" dirty="0">
                <a:solidFill>
                  <a:srgbClr val="0000CC"/>
                </a:solidFill>
                <a:latin typeface="Arial"/>
                <a:cs typeface="Arial"/>
              </a:rPr>
              <a:t>lá không đúng quy định của pháp</a:t>
            </a:r>
            <a:r>
              <a:rPr sz="2000" spc="-15" dirty="0">
                <a:solidFill>
                  <a:srgbClr val="0000CC"/>
                </a:solidFill>
                <a:latin typeface="Arial"/>
                <a:cs typeface="Arial"/>
              </a:rPr>
              <a:t> </a:t>
            </a:r>
            <a:r>
              <a:rPr sz="2000" spc="-5" dirty="0">
                <a:solidFill>
                  <a:srgbClr val="0000CC"/>
                </a:solidFill>
                <a:latin typeface="Arial"/>
                <a:cs typeface="Arial"/>
              </a:rPr>
              <a:t>luật;</a:t>
            </a:r>
            <a:endParaRPr sz="2000">
              <a:latin typeface="Arial"/>
              <a:cs typeface="Arial"/>
            </a:endParaRPr>
          </a:p>
          <a:p>
            <a:pPr marL="12700" marR="5080">
              <a:lnSpc>
                <a:spcPct val="107000"/>
              </a:lnSpc>
              <a:spcBef>
                <a:spcPts val="570"/>
              </a:spcBef>
            </a:pPr>
            <a:r>
              <a:rPr sz="2000" spc="-5" dirty="0">
                <a:solidFill>
                  <a:srgbClr val="0000CC"/>
                </a:solidFill>
                <a:latin typeface="Arial"/>
                <a:cs typeface="Arial"/>
              </a:rPr>
              <a:t>g) Doanh nghiệp, các phương tiện thông tin đại chúng đưa tin, thông  báo về việc tài trợ của tổ chức, cá nhân kinh doanh thuốc</a:t>
            </a:r>
            <a:r>
              <a:rPr sz="2000" spc="-25" dirty="0">
                <a:solidFill>
                  <a:srgbClr val="0000CC"/>
                </a:solidFill>
                <a:latin typeface="Arial"/>
                <a:cs typeface="Arial"/>
              </a:rPr>
              <a:t> </a:t>
            </a:r>
            <a:r>
              <a:rPr sz="2000" spc="-5" dirty="0">
                <a:solidFill>
                  <a:srgbClr val="0000CC"/>
                </a:solidFill>
                <a:latin typeface="Arial"/>
                <a:cs typeface="Arial"/>
              </a:rPr>
              <a:t>lá.</a:t>
            </a:r>
            <a:endParaRPr sz="20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14977" y="628904"/>
            <a:ext cx="1888489" cy="391160"/>
          </a:xfrm>
          <a:prstGeom prst="rect">
            <a:avLst/>
          </a:prstGeom>
        </p:spPr>
        <p:txBody>
          <a:bodyPr vert="horz" wrap="square" lIns="0" tIns="12700" rIns="0" bIns="0" rtlCol="0">
            <a:spAutoFit/>
          </a:bodyPr>
          <a:lstStyle/>
          <a:p>
            <a:pPr marL="12700">
              <a:lnSpc>
                <a:spcPct val="100000"/>
              </a:lnSpc>
              <a:spcBef>
                <a:spcPts val="100"/>
              </a:spcBef>
            </a:pPr>
            <a:r>
              <a:rPr sz="2400" dirty="0"/>
              <a:t>TỔNG</a:t>
            </a:r>
            <a:r>
              <a:rPr sz="2400" spc="-90" dirty="0"/>
              <a:t> </a:t>
            </a:r>
            <a:r>
              <a:rPr sz="2400" dirty="0"/>
              <a:t>QUAN</a:t>
            </a:r>
            <a:endParaRPr sz="2400"/>
          </a:p>
        </p:txBody>
      </p:sp>
      <p:sp>
        <p:nvSpPr>
          <p:cNvPr id="3" name="object 3"/>
          <p:cNvSpPr txBox="1"/>
          <p:nvPr/>
        </p:nvSpPr>
        <p:spPr>
          <a:xfrm>
            <a:off x="1003687" y="1657603"/>
            <a:ext cx="5956300" cy="5418455"/>
          </a:xfrm>
          <a:prstGeom prst="rect">
            <a:avLst/>
          </a:prstGeom>
        </p:spPr>
        <p:txBody>
          <a:bodyPr vert="horz" wrap="square" lIns="0" tIns="12700" rIns="0" bIns="0" rtlCol="0">
            <a:spAutoFit/>
          </a:bodyPr>
          <a:lstStyle/>
          <a:p>
            <a:pPr marL="285750" indent="-273685" algn="just">
              <a:lnSpc>
                <a:spcPct val="100000"/>
              </a:lnSpc>
              <a:spcBef>
                <a:spcPts val="100"/>
              </a:spcBef>
              <a:buClr>
                <a:srgbClr val="009AFF"/>
              </a:buClr>
              <a:buFont typeface="Wingdings"/>
              <a:buChar char=""/>
              <a:tabLst>
                <a:tab pos="286385" algn="l"/>
              </a:tabLst>
            </a:pPr>
            <a:r>
              <a:rPr sz="1800" spc="95" dirty="0">
                <a:latin typeface="Arial"/>
                <a:cs typeface="Arial"/>
              </a:rPr>
              <a:t>WHO: </a:t>
            </a:r>
            <a:r>
              <a:rPr sz="1800" spc="85" dirty="0">
                <a:latin typeface="Arial"/>
                <a:cs typeface="Arial"/>
              </a:rPr>
              <a:t>Tại </a:t>
            </a:r>
            <a:r>
              <a:rPr sz="1800" spc="90" dirty="0">
                <a:latin typeface="Arial"/>
                <a:cs typeface="Arial"/>
              </a:rPr>
              <a:t>Viêt </a:t>
            </a:r>
            <a:r>
              <a:rPr sz="1800" spc="85" dirty="0">
                <a:latin typeface="Arial"/>
                <a:cs typeface="Arial"/>
              </a:rPr>
              <a:t>Nam </a:t>
            </a:r>
            <a:r>
              <a:rPr sz="1800" spc="65" dirty="0">
                <a:latin typeface="Arial"/>
                <a:cs typeface="Arial"/>
              </a:rPr>
              <a:t>có </a:t>
            </a:r>
            <a:r>
              <a:rPr sz="1800" spc="105" dirty="0">
                <a:latin typeface="Arial"/>
                <a:cs typeface="Arial"/>
              </a:rPr>
              <a:t>khoảng </a:t>
            </a:r>
            <a:r>
              <a:rPr sz="1800" b="1" spc="110" dirty="0">
                <a:solidFill>
                  <a:srgbClr val="FF3300"/>
                </a:solidFill>
                <a:latin typeface="Arial"/>
                <a:cs typeface="Arial"/>
              </a:rPr>
              <a:t>40.000 </a:t>
            </a:r>
            <a:r>
              <a:rPr sz="1800" b="1" spc="105" dirty="0">
                <a:solidFill>
                  <a:srgbClr val="FF3300"/>
                </a:solidFill>
                <a:latin typeface="Arial"/>
                <a:cs typeface="Arial"/>
              </a:rPr>
              <a:t>người</a:t>
            </a:r>
            <a:r>
              <a:rPr sz="1800" b="1" spc="275" dirty="0">
                <a:solidFill>
                  <a:srgbClr val="FF3300"/>
                </a:solidFill>
                <a:latin typeface="Arial"/>
                <a:cs typeface="Arial"/>
              </a:rPr>
              <a:t> </a:t>
            </a:r>
            <a:r>
              <a:rPr sz="1800" b="1" spc="135" dirty="0">
                <a:solidFill>
                  <a:srgbClr val="FF3300"/>
                </a:solidFill>
                <a:latin typeface="Arial"/>
                <a:cs typeface="Arial"/>
              </a:rPr>
              <a:t>tử</a:t>
            </a:r>
            <a:endParaRPr sz="1800">
              <a:latin typeface="Arial"/>
              <a:cs typeface="Arial"/>
            </a:endParaRPr>
          </a:p>
          <a:p>
            <a:pPr marL="285750" marR="17145" algn="just">
              <a:lnSpc>
                <a:spcPts val="3500"/>
              </a:lnSpc>
              <a:spcBef>
                <a:spcPts val="335"/>
              </a:spcBef>
            </a:pPr>
            <a:r>
              <a:rPr sz="1800" b="1" spc="20" dirty="0">
                <a:solidFill>
                  <a:srgbClr val="FF3300"/>
                </a:solidFill>
                <a:latin typeface="Arial"/>
                <a:cs typeface="Arial"/>
              </a:rPr>
              <a:t>vong/năm </a:t>
            </a:r>
            <a:r>
              <a:rPr sz="1800" spc="15" dirty="0">
                <a:latin typeface="Arial"/>
                <a:cs typeface="Arial"/>
              </a:rPr>
              <a:t>vì </a:t>
            </a:r>
            <a:r>
              <a:rPr sz="1800" spc="20" dirty="0">
                <a:latin typeface="Arial"/>
                <a:cs typeface="Arial"/>
              </a:rPr>
              <a:t>các bệnh </a:t>
            </a:r>
            <a:r>
              <a:rPr sz="1800" spc="15" dirty="0">
                <a:latin typeface="Arial"/>
                <a:cs typeface="Arial"/>
              </a:rPr>
              <a:t>có </a:t>
            </a:r>
            <a:r>
              <a:rPr sz="1800" spc="20" dirty="0">
                <a:latin typeface="Arial"/>
                <a:cs typeface="Arial"/>
              </a:rPr>
              <a:t>liên quan đến </a:t>
            </a:r>
            <a:r>
              <a:rPr sz="1800" spc="25" dirty="0">
                <a:latin typeface="Arial"/>
                <a:cs typeface="Arial"/>
              </a:rPr>
              <a:t>thuốc </a:t>
            </a:r>
            <a:r>
              <a:rPr sz="1800" spc="20" dirty="0">
                <a:latin typeface="Arial"/>
                <a:cs typeface="Arial"/>
              </a:rPr>
              <a:t>lá, </a:t>
            </a:r>
            <a:r>
              <a:rPr sz="1800" spc="30" dirty="0">
                <a:latin typeface="Arial"/>
                <a:cs typeface="Arial"/>
              </a:rPr>
              <a:t>đến  </a:t>
            </a:r>
            <a:r>
              <a:rPr sz="1800" spc="-5" dirty="0">
                <a:latin typeface="Arial"/>
                <a:cs typeface="Arial"/>
              </a:rPr>
              <a:t>năm 2030, có thể tăng lên tới </a:t>
            </a:r>
            <a:r>
              <a:rPr sz="1800" b="1" spc="-5" dirty="0">
                <a:solidFill>
                  <a:srgbClr val="FF3300"/>
                </a:solidFill>
                <a:latin typeface="Arial"/>
                <a:cs typeface="Arial"/>
              </a:rPr>
              <a:t>70.000</a:t>
            </a:r>
            <a:r>
              <a:rPr sz="1800" b="1" spc="-30" dirty="0">
                <a:solidFill>
                  <a:srgbClr val="FF3300"/>
                </a:solidFill>
                <a:latin typeface="Arial"/>
                <a:cs typeface="Arial"/>
              </a:rPr>
              <a:t> </a:t>
            </a:r>
            <a:r>
              <a:rPr sz="1800" b="1" dirty="0">
                <a:solidFill>
                  <a:srgbClr val="FF3300"/>
                </a:solidFill>
                <a:latin typeface="Arial"/>
                <a:cs typeface="Arial"/>
              </a:rPr>
              <a:t>người/năm</a:t>
            </a:r>
            <a:r>
              <a:rPr sz="1800" dirty="0">
                <a:latin typeface="Arial"/>
                <a:cs typeface="Arial"/>
              </a:rPr>
              <a:t>.</a:t>
            </a:r>
            <a:endParaRPr sz="1800">
              <a:latin typeface="Arial"/>
              <a:cs typeface="Arial"/>
            </a:endParaRPr>
          </a:p>
          <a:p>
            <a:pPr marL="285750" marR="16510" indent="-273685" algn="just">
              <a:lnSpc>
                <a:spcPct val="161900"/>
              </a:lnSpc>
              <a:spcBef>
                <a:spcPts val="265"/>
              </a:spcBef>
              <a:buClr>
                <a:srgbClr val="009AFF"/>
              </a:buClr>
              <a:buFont typeface="Wingdings"/>
              <a:buChar char=""/>
              <a:tabLst>
                <a:tab pos="286385" algn="l"/>
              </a:tabLst>
            </a:pPr>
            <a:r>
              <a:rPr sz="1800" spc="30" dirty="0">
                <a:latin typeface="Arial"/>
                <a:cs typeface="Arial"/>
              </a:rPr>
              <a:t>Bệnh viện </a:t>
            </a:r>
            <a:r>
              <a:rPr sz="1800" dirty="0">
                <a:latin typeface="Arial"/>
                <a:cs typeface="Arial"/>
              </a:rPr>
              <a:t>K </a:t>
            </a:r>
            <a:r>
              <a:rPr sz="1800" spc="30" dirty="0">
                <a:latin typeface="Arial"/>
                <a:cs typeface="Arial"/>
              </a:rPr>
              <a:t>(2000): </a:t>
            </a:r>
            <a:r>
              <a:rPr sz="1800" spc="20" dirty="0">
                <a:latin typeface="Arial"/>
                <a:cs typeface="Arial"/>
              </a:rPr>
              <a:t>Tỷ </a:t>
            </a:r>
            <a:r>
              <a:rPr sz="1800" spc="15" dirty="0">
                <a:latin typeface="Arial"/>
                <a:cs typeface="Arial"/>
              </a:rPr>
              <a:t>lệ </a:t>
            </a:r>
            <a:r>
              <a:rPr sz="1800" spc="30" dirty="0">
                <a:latin typeface="Arial"/>
                <a:cs typeface="Arial"/>
              </a:rPr>
              <a:t>bệnh nhân </a:t>
            </a:r>
            <a:r>
              <a:rPr sz="1800" spc="25" dirty="0">
                <a:latin typeface="Arial"/>
                <a:cs typeface="Arial"/>
              </a:rPr>
              <a:t>ung </a:t>
            </a:r>
            <a:r>
              <a:rPr sz="1800" spc="30" dirty="0">
                <a:latin typeface="Arial"/>
                <a:cs typeface="Arial"/>
              </a:rPr>
              <a:t>thư phổi </a:t>
            </a:r>
            <a:r>
              <a:rPr sz="1800" spc="40" dirty="0">
                <a:latin typeface="Arial"/>
                <a:cs typeface="Arial"/>
              </a:rPr>
              <a:t>có  </a:t>
            </a:r>
            <a:r>
              <a:rPr sz="1800" spc="-5" dirty="0">
                <a:latin typeface="Arial"/>
                <a:cs typeface="Arial"/>
              </a:rPr>
              <a:t>hút </a:t>
            </a:r>
            <a:r>
              <a:rPr sz="1800" dirty="0">
                <a:latin typeface="Arial"/>
                <a:cs typeface="Arial"/>
              </a:rPr>
              <a:t>thuốc </a:t>
            </a:r>
            <a:r>
              <a:rPr sz="1800" spc="-5" dirty="0">
                <a:latin typeface="Arial"/>
                <a:cs typeface="Arial"/>
              </a:rPr>
              <a:t>lá: 96,8%; không hút </a:t>
            </a:r>
            <a:r>
              <a:rPr sz="1800" dirty="0">
                <a:latin typeface="Arial"/>
                <a:cs typeface="Arial"/>
              </a:rPr>
              <a:t>thuốc </a:t>
            </a:r>
            <a:r>
              <a:rPr sz="1800" spc="-5" dirty="0">
                <a:latin typeface="Arial"/>
                <a:cs typeface="Arial"/>
              </a:rPr>
              <a:t>lá:</a:t>
            </a:r>
            <a:r>
              <a:rPr sz="1800" spc="-40" dirty="0">
                <a:latin typeface="Arial"/>
                <a:cs typeface="Arial"/>
              </a:rPr>
              <a:t> </a:t>
            </a:r>
            <a:r>
              <a:rPr sz="1800" spc="-5" dirty="0">
                <a:latin typeface="Arial"/>
                <a:cs typeface="Arial"/>
              </a:rPr>
              <a:t>3,2%.</a:t>
            </a:r>
            <a:endParaRPr sz="1800">
              <a:latin typeface="Arial"/>
              <a:cs typeface="Arial"/>
            </a:endParaRPr>
          </a:p>
          <a:p>
            <a:pPr marL="285750" marR="12700" indent="-273685" algn="just">
              <a:lnSpc>
                <a:spcPct val="162000"/>
              </a:lnSpc>
              <a:spcBef>
                <a:spcPts val="605"/>
              </a:spcBef>
              <a:buClr>
                <a:srgbClr val="009AFF"/>
              </a:buClr>
              <a:buFont typeface="Wingdings"/>
              <a:buChar char=""/>
              <a:tabLst>
                <a:tab pos="286385" algn="l"/>
              </a:tabLst>
            </a:pPr>
            <a:r>
              <a:rPr sz="1800" spc="40" dirty="0">
                <a:latin typeface="Arial"/>
                <a:cs typeface="Arial"/>
              </a:rPr>
              <a:t>Viện </a:t>
            </a:r>
            <a:r>
              <a:rPr sz="1800" spc="55" dirty="0">
                <a:latin typeface="Arial"/>
                <a:cs typeface="Arial"/>
              </a:rPr>
              <a:t>CL&amp;CSYT </a:t>
            </a:r>
            <a:r>
              <a:rPr sz="1800" spc="35" dirty="0">
                <a:latin typeface="Arial"/>
                <a:cs typeface="Arial"/>
              </a:rPr>
              <a:t>(2011): </a:t>
            </a:r>
            <a:r>
              <a:rPr sz="1800" spc="45" dirty="0">
                <a:latin typeface="Arial"/>
                <a:cs typeface="Arial"/>
              </a:rPr>
              <a:t>Bệnh tật </a:t>
            </a:r>
            <a:r>
              <a:rPr sz="1800" spc="30" dirty="0">
                <a:latin typeface="Arial"/>
                <a:cs typeface="Arial"/>
              </a:rPr>
              <a:t>và </a:t>
            </a:r>
            <a:r>
              <a:rPr sz="1800" spc="35" dirty="0">
                <a:latin typeface="Arial"/>
                <a:cs typeface="Arial"/>
              </a:rPr>
              <a:t>tử </a:t>
            </a:r>
            <a:r>
              <a:rPr sz="1800" spc="45" dirty="0">
                <a:latin typeface="Arial"/>
                <a:cs typeface="Arial"/>
              </a:rPr>
              <a:t>vong </a:t>
            </a:r>
            <a:r>
              <a:rPr sz="1800" spc="40" dirty="0">
                <a:latin typeface="Arial"/>
                <a:cs typeface="Arial"/>
              </a:rPr>
              <a:t>sớm </a:t>
            </a:r>
            <a:r>
              <a:rPr sz="1800" spc="65" dirty="0">
                <a:latin typeface="Arial"/>
                <a:cs typeface="Arial"/>
              </a:rPr>
              <a:t>do  </a:t>
            </a:r>
            <a:r>
              <a:rPr sz="1800" spc="-5" dirty="0">
                <a:latin typeface="Arial"/>
                <a:cs typeface="Arial"/>
              </a:rPr>
              <a:t>thuốc lá làm mất đi &gt;1,5 triệu năm sống khỏe mạnh của  </a:t>
            </a:r>
            <a:r>
              <a:rPr sz="1800" spc="25" dirty="0">
                <a:latin typeface="Arial"/>
                <a:cs typeface="Arial"/>
              </a:rPr>
              <a:t>người </a:t>
            </a:r>
            <a:r>
              <a:rPr sz="1800" spc="15" dirty="0">
                <a:latin typeface="Arial"/>
                <a:cs typeface="Arial"/>
              </a:rPr>
              <a:t>Việt </a:t>
            </a:r>
            <a:r>
              <a:rPr sz="1800" spc="25" dirty="0">
                <a:latin typeface="Arial"/>
                <a:cs typeface="Arial"/>
              </a:rPr>
              <a:t>Nam, chiếm </a:t>
            </a:r>
            <a:r>
              <a:rPr sz="1800" spc="20" dirty="0">
                <a:latin typeface="Arial"/>
                <a:cs typeface="Arial"/>
              </a:rPr>
              <a:t>12% </a:t>
            </a:r>
            <a:r>
              <a:rPr sz="1800" spc="25" dirty="0">
                <a:latin typeface="Arial"/>
                <a:cs typeface="Arial"/>
              </a:rPr>
              <a:t>tổng gánh nặng bệnh </a:t>
            </a:r>
            <a:r>
              <a:rPr sz="1800" spc="35" dirty="0">
                <a:latin typeface="Arial"/>
                <a:cs typeface="Arial"/>
              </a:rPr>
              <a:t>tật  </a:t>
            </a:r>
            <a:r>
              <a:rPr sz="1800" spc="-5" dirty="0">
                <a:latin typeface="Arial"/>
                <a:cs typeface="Arial"/>
              </a:rPr>
              <a:t>và </a:t>
            </a:r>
            <a:r>
              <a:rPr sz="1800" dirty="0">
                <a:latin typeface="Arial"/>
                <a:cs typeface="Arial"/>
              </a:rPr>
              <a:t>tử </a:t>
            </a:r>
            <a:r>
              <a:rPr sz="1800" spc="-5" dirty="0">
                <a:latin typeface="Arial"/>
                <a:cs typeface="Arial"/>
              </a:rPr>
              <a:t>vong </a:t>
            </a:r>
            <a:r>
              <a:rPr sz="1800" dirty="0">
                <a:latin typeface="Arial"/>
                <a:cs typeface="Arial"/>
              </a:rPr>
              <a:t>tại </a:t>
            </a:r>
            <a:r>
              <a:rPr sz="1800" spc="-15" dirty="0">
                <a:latin typeface="Arial"/>
                <a:cs typeface="Arial"/>
              </a:rPr>
              <a:t>Việt </a:t>
            </a:r>
            <a:r>
              <a:rPr sz="1800" spc="-5" dirty="0">
                <a:latin typeface="Arial"/>
                <a:cs typeface="Arial"/>
              </a:rPr>
              <a:t>Nam.</a:t>
            </a:r>
            <a:endParaRPr sz="1800">
              <a:latin typeface="Arial"/>
              <a:cs typeface="Arial"/>
            </a:endParaRPr>
          </a:p>
          <a:p>
            <a:pPr marL="285750" marR="13970" indent="-273685" algn="just">
              <a:lnSpc>
                <a:spcPct val="162100"/>
              </a:lnSpc>
              <a:spcBef>
                <a:spcPts val="600"/>
              </a:spcBef>
              <a:buClr>
                <a:srgbClr val="009AFF"/>
              </a:buClr>
              <a:buFont typeface="Wingdings"/>
              <a:buChar char=""/>
              <a:tabLst>
                <a:tab pos="286385" algn="l"/>
              </a:tabLst>
            </a:pPr>
            <a:r>
              <a:rPr sz="1800" spc="40" dirty="0">
                <a:latin typeface="Arial"/>
                <a:cs typeface="Arial"/>
              </a:rPr>
              <a:t>Chi phí </a:t>
            </a:r>
            <a:r>
              <a:rPr sz="1800" spc="45" dirty="0">
                <a:latin typeface="Arial"/>
                <a:cs typeface="Arial"/>
              </a:rPr>
              <a:t>ngân sách hằng </a:t>
            </a:r>
            <a:r>
              <a:rPr sz="1800" spc="40" dirty="0">
                <a:latin typeface="Arial"/>
                <a:cs typeface="Arial"/>
              </a:rPr>
              <a:t>năm </a:t>
            </a:r>
            <a:r>
              <a:rPr sz="1800" spc="30" dirty="0">
                <a:latin typeface="Arial"/>
                <a:cs typeface="Arial"/>
              </a:rPr>
              <a:t>để </a:t>
            </a:r>
            <a:r>
              <a:rPr sz="1800" spc="45" dirty="0">
                <a:latin typeface="Arial"/>
                <a:cs typeface="Arial"/>
              </a:rPr>
              <a:t>điều </a:t>
            </a:r>
            <a:r>
              <a:rPr sz="1800" spc="40" dirty="0">
                <a:latin typeface="Arial"/>
                <a:cs typeface="Arial"/>
              </a:rPr>
              <a:t>trị </a:t>
            </a:r>
            <a:r>
              <a:rPr sz="1800" dirty="0">
                <a:latin typeface="Arial"/>
                <a:cs typeface="Arial"/>
              </a:rPr>
              <a:t>3 </a:t>
            </a:r>
            <a:r>
              <a:rPr sz="1800" spc="45" dirty="0">
                <a:latin typeface="Arial"/>
                <a:cs typeface="Arial"/>
              </a:rPr>
              <a:t>bệnh </a:t>
            </a:r>
            <a:r>
              <a:rPr sz="1800" spc="60" dirty="0">
                <a:latin typeface="Arial"/>
                <a:cs typeface="Arial"/>
              </a:rPr>
              <a:t>điển  </a:t>
            </a:r>
            <a:r>
              <a:rPr sz="1800" spc="15" dirty="0">
                <a:latin typeface="Arial"/>
                <a:cs typeface="Arial"/>
              </a:rPr>
              <a:t>hình </a:t>
            </a:r>
            <a:r>
              <a:rPr sz="1800" spc="20" dirty="0">
                <a:latin typeface="Arial"/>
                <a:cs typeface="Arial"/>
              </a:rPr>
              <a:t>trong </a:t>
            </a:r>
            <a:r>
              <a:rPr sz="1800" spc="10" dirty="0">
                <a:latin typeface="Arial"/>
                <a:cs typeface="Arial"/>
              </a:rPr>
              <a:t>số 25 </a:t>
            </a:r>
            <a:r>
              <a:rPr sz="1800" spc="15" dirty="0">
                <a:latin typeface="Arial"/>
                <a:cs typeface="Arial"/>
              </a:rPr>
              <a:t>loại bệnh </a:t>
            </a:r>
            <a:r>
              <a:rPr sz="1800" spc="10" dirty="0">
                <a:latin typeface="Arial"/>
                <a:cs typeface="Arial"/>
              </a:rPr>
              <a:t>có </a:t>
            </a:r>
            <a:r>
              <a:rPr sz="1800" spc="15" dirty="0">
                <a:latin typeface="Arial"/>
                <a:cs typeface="Arial"/>
              </a:rPr>
              <a:t>nguyên nhân </a:t>
            </a:r>
            <a:r>
              <a:rPr sz="1800" spc="10" dirty="0">
                <a:latin typeface="Arial"/>
                <a:cs typeface="Arial"/>
              </a:rPr>
              <a:t>từ </a:t>
            </a:r>
            <a:r>
              <a:rPr sz="1800" spc="20" dirty="0">
                <a:latin typeface="Arial"/>
                <a:cs typeface="Arial"/>
              </a:rPr>
              <a:t>thuốc lá  </a:t>
            </a:r>
            <a:r>
              <a:rPr sz="1800" spc="-5" dirty="0">
                <a:latin typeface="Arial"/>
                <a:cs typeface="Arial"/>
              </a:rPr>
              <a:t>là 2.304 tỷ</a:t>
            </a:r>
            <a:r>
              <a:rPr sz="1800" spc="-10" dirty="0">
                <a:latin typeface="Arial"/>
                <a:cs typeface="Arial"/>
              </a:rPr>
              <a:t> </a:t>
            </a:r>
            <a:r>
              <a:rPr sz="1800" spc="-5" dirty="0">
                <a:latin typeface="Arial"/>
                <a:cs typeface="Arial"/>
              </a:rPr>
              <a:t>đồng.</a:t>
            </a:r>
            <a:endParaRPr sz="1800">
              <a:latin typeface="Arial"/>
              <a:cs typeface="Arial"/>
            </a:endParaRPr>
          </a:p>
        </p:txBody>
      </p:sp>
      <p:sp>
        <p:nvSpPr>
          <p:cNvPr id="4" name="object 4"/>
          <p:cNvSpPr/>
          <p:nvPr/>
        </p:nvSpPr>
        <p:spPr>
          <a:xfrm>
            <a:off x="7020953" y="2097023"/>
            <a:ext cx="2743200" cy="404622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18080" y="380239"/>
            <a:ext cx="5822315" cy="817880"/>
          </a:xfrm>
          <a:prstGeom prst="rect">
            <a:avLst/>
          </a:prstGeom>
        </p:spPr>
        <p:txBody>
          <a:bodyPr vert="horz" wrap="square" lIns="0" tIns="12700" rIns="0" bIns="0" rtlCol="0">
            <a:spAutoFit/>
          </a:bodyPr>
          <a:lstStyle/>
          <a:p>
            <a:pPr marL="12700">
              <a:lnSpc>
                <a:spcPct val="100000"/>
              </a:lnSpc>
              <a:spcBef>
                <a:spcPts val="100"/>
              </a:spcBef>
            </a:pPr>
            <a:r>
              <a:rPr sz="2600" spc="-5" dirty="0"/>
              <a:t>Điều 29. </a:t>
            </a:r>
            <a:r>
              <a:rPr sz="2600" spc="-25" dirty="0"/>
              <a:t>Vi </a:t>
            </a:r>
            <a:r>
              <a:rPr sz="2600" dirty="0"/>
              <a:t>phạm quy định</a:t>
            </a:r>
            <a:r>
              <a:rPr sz="2600" spc="-10" dirty="0"/>
              <a:t> </a:t>
            </a:r>
            <a:r>
              <a:rPr sz="2600" spc="-5" dirty="0"/>
              <a:t>khác</a:t>
            </a:r>
            <a:endParaRPr sz="2600"/>
          </a:p>
          <a:p>
            <a:pPr marL="12700">
              <a:lnSpc>
                <a:spcPct val="100000"/>
              </a:lnSpc>
            </a:pPr>
            <a:r>
              <a:rPr sz="2600" spc="-5" dirty="0"/>
              <a:t>về </a:t>
            </a:r>
            <a:r>
              <a:rPr sz="2600" dirty="0"/>
              <a:t>phòng, </a:t>
            </a:r>
            <a:r>
              <a:rPr sz="2600" spc="-5" dirty="0"/>
              <a:t>chống tác </a:t>
            </a:r>
            <a:r>
              <a:rPr sz="2600" dirty="0"/>
              <a:t>hại </a:t>
            </a:r>
            <a:r>
              <a:rPr sz="2600" spc="-5" dirty="0"/>
              <a:t>của thuốc</a:t>
            </a:r>
            <a:r>
              <a:rPr sz="2600" spc="-80" dirty="0"/>
              <a:t> </a:t>
            </a:r>
            <a:r>
              <a:rPr sz="2600" dirty="0"/>
              <a:t>lá</a:t>
            </a:r>
            <a:endParaRPr sz="2600"/>
          </a:p>
        </p:txBody>
      </p:sp>
      <p:sp>
        <p:nvSpPr>
          <p:cNvPr id="3" name="object 3"/>
          <p:cNvSpPr txBox="1"/>
          <p:nvPr/>
        </p:nvSpPr>
        <p:spPr>
          <a:xfrm>
            <a:off x="1460893" y="1580127"/>
            <a:ext cx="7593965" cy="3368040"/>
          </a:xfrm>
          <a:prstGeom prst="rect">
            <a:avLst/>
          </a:prstGeom>
        </p:spPr>
        <p:txBody>
          <a:bodyPr vert="horz" wrap="square" lIns="0" tIns="12065" rIns="0" bIns="0" rtlCol="0">
            <a:spAutoFit/>
          </a:bodyPr>
          <a:lstStyle/>
          <a:p>
            <a:pPr marL="12700" marR="5080">
              <a:lnSpc>
                <a:spcPct val="107000"/>
              </a:lnSpc>
              <a:spcBef>
                <a:spcPts val="95"/>
              </a:spcBef>
            </a:pPr>
            <a:r>
              <a:rPr sz="2800" spc="-5" dirty="0">
                <a:solidFill>
                  <a:srgbClr val="0000CC"/>
                </a:solidFill>
                <a:latin typeface="Arial"/>
                <a:cs typeface="Arial"/>
              </a:rPr>
              <a:t>5. Phạt </a:t>
            </a:r>
            <a:r>
              <a:rPr sz="2800" dirty="0">
                <a:solidFill>
                  <a:srgbClr val="0000CC"/>
                </a:solidFill>
                <a:latin typeface="Arial"/>
                <a:cs typeface="Arial"/>
              </a:rPr>
              <a:t>tiền từ </a:t>
            </a:r>
            <a:r>
              <a:rPr sz="2800" spc="-5" dirty="0">
                <a:solidFill>
                  <a:srgbClr val="0000CC"/>
                </a:solidFill>
                <a:latin typeface="Arial"/>
                <a:cs typeface="Arial"/>
              </a:rPr>
              <a:t>30.000.000 đồng đến 40.000.000  đồng đối với một </a:t>
            </a:r>
            <a:r>
              <a:rPr sz="2800" dirty="0">
                <a:solidFill>
                  <a:srgbClr val="0000CC"/>
                </a:solidFill>
                <a:latin typeface="Arial"/>
                <a:cs typeface="Arial"/>
              </a:rPr>
              <a:t>trong </a:t>
            </a:r>
            <a:r>
              <a:rPr sz="2800" spc="-5" dirty="0">
                <a:solidFill>
                  <a:srgbClr val="0000CC"/>
                </a:solidFill>
                <a:latin typeface="Arial"/>
                <a:cs typeface="Arial"/>
              </a:rPr>
              <a:t>các hành vi sau</a:t>
            </a:r>
            <a:r>
              <a:rPr sz="2800" spc="-40" dirty="0">
                <a:solidFill>
                  <a:srgbClr val="0000CC"/>
                </a:solidFill>
                <a:latin typeface="Arial"/>
                <a:cs typeface="Arial"/>
              </a:rPr>
              <a:t> </a:t>
            </a:r>
            <a:r>
              <a:rPr sz="2800" spc="-5" dirty="0">
                <a:solidFill>
                  <a:srgbClr val="0000CC"/>
                </a:solidFill>
                <a:latin typeface="Arial"/>
                <a:cs typeface="Arial"/>
              </a:rPr>
              <a:t>đây:</a:t>
            </a:r>
            <a:endParaRPr sz="2800">
              <a:latin typeface="Arial"/>
              <a:cs typeface="Arial"/>
            </a:endParaRPr>
          </a:p>
          <a:p>
            <a:pPr marL="12700" marR="177800">
              <a:lnSpc>
                <a:spcPct val="107100"/>
              </a:lnSpc>
              <a:spcBef>
                <a:spcPts val="575"/>
              </a:spcBef>
              <a:buAutoNum type="alphaLcParenR"/>
              <a:tabLst>
                <a:tab pos="420370" algn="l"/>
              </a:tabLst>
            </a:pPr>
            <a:r>
              <a:rPr sz="2800" spc="-5" dirty="0">
                <a:solidFill>
                  <a:srgbClr val="FF0000"/>
                </a:solidFill>
                <a:latin typeface="Arial"/>
                <a:cs typeface="Arial"/>
              </a:rPr>
              <a:t>Thực hiện hoạt động </a:t>
            </a:r>
            <a:r>
              <a:rPr sz="2800" dirty="0">
                <a:solidFill>
                  <a:srgbClr val="FF0000"/>
                </a:solidFill>
                <a:latin typeface="Arial"/>
                <a:cs typeface="Arial"/>
              </a:rPr>
              <a:t>tài trợ </a:t>
            </a:r>
            <a:r>
              <a:rPr sz="2800" spc="-5" dirty="0">
                <a:solidFill>
                  <a:srgbClr val="0000CC"/>
                </a:solidFill>
                <a:latin typeface="Arial"/>
                <a:cs typeface="Arial"/>
              </a:rPr>
              <a:t>dưới bất kỳ hình  </a:t>
            </a:r>
            <a:r>
              <a:rPr sz="2800" dirty="0">
                <a:solidFill>
                  <a:srgbClr val="0000CC"/>
                </a:solidFill>
                <a:latin typeface="Arial"/>
                <a:cs typeface="Arial"/>
              </a:rPr>
              <a:t>thức </a:t>
            </a:r>
            <a:r>
              <a:rPr sz="2800" spc="-5" dirty="0">
                <a:solidFill>
                  <a:srgbClr val="0000CC"/>
                </a:solidFill>
                <a:latin typeface="Arial"/>
                <a:cs typeface="Arial"/>
              </a:rPr>
              <a:t>nào, </a:t>
            </a:r>
            <a:r>
              <a:rPr sz="2800" dirty="0">
                <a:solidFill>
                  <a:srgbClr val="0000CC"/>
                </a:solidFill>
                <a:latin typeface="Arial"/>
                <a:cs typeface="Arial"/>
              </a:rPr>
              <a:t>trừ trường </a:t>
            </a:r>
            <a:r>
              <a:rPr sz="2800" spc="-5" dirty="0">
                <a:solidFill>
                  <a:srgbClr val="0000CC"/>
                </a:solidFill>
                <a:latin typeface="Arial"/>
                <a:cs typeface="Arial"/>
              </a:rPr>
              <a:t>hợp được phép </a:t>
            </a:r>
            <a:r>
              <a:rPr sz="2800" dirty="0">
                <a:solidFill>
                  <a:srgbClr val="0000CC"/>
                </a:solidFill>
                <a:latin typeface="Arial"/>
                <a:cs typeface="Arial"/>
              </a:rPr>
              <a:t>theo </a:t>
            </a:r>
            <a:r>
              <a:rPr sz="2800" spc="-5" dirty="0">
                <a:solidFill>
                  <a:srgbClr val="0000CC"/>
                </a:solidFill>
                <a:latin typeface="Arial"/>
                <a:cs typeface="Arial"/>
              </a:rPr>
              <a:t>quy  định của pháp</a:t>
            </a:r>
            <a:r>
              <a:rPr sz="2800" spc="-15" dirty="0">
                <a:solidFill>
                  <a:srgbClr val="0000CC"/>
                </a:solidFill>
                <a:latin typeface="Arial"/>
                <a:cs typeface="Arial"/>
              </a:rPr>
              <a:t> </a:t>
            </a:r>
            <a:r>
              <a:rPr sz="2800" spc="-5" dirty="0">
                <a:solidFill>
                  <a:srgbClr val="0000CC"/>
                </a:solidFill>
                <a:latin typeface="Arial"/>
                <a:cs typeface="Arial"/>
              </a:rPr>
              <a:t>luật;</a:t>
            </a:r>
            <a:endParaRPr sz="2800">
              <a:latin typeface="Arial"/>
              <a:cs typeface="Arial"/>
            </a:endParaRPr>
          </a:p>
          <a:p>
            <a:pPr marL="12700" marR="108585">
              <a:lnSpc>
                <a:spcPct val="107000"/>
              </a:lnSpc>
              <a:spcBef>
                <a:spcPts val="575"/>
              </a:spcBef>
              <a:buAutoNum type="alphaLcParenR"/>
              <a:tabLst>
                <a:tab pos="420370" algn="l"/>
              </a:tabLst>
            </a:pPr>
            <a:r>
              <a:rPr sz="2800" spc="-25" dirty="0">
                <a:solidFill>
                  <a:srgbClr val="0000CC"/>
                </a:solidFill>
                <a:latin typeface="Arial"/>
                <a:cs typeface="Arial"/>
              </a:rPr>
              <a:t>Trốn, </a:t>
            </a:r>
            <a:r>
              <a:rPr sz="2800" spc="-5" dirty="0">
                <a:solidFill>
                  <a:srgbClr val="0000CC"/>
                </a:solidFill>
                <a:latin typeface="Arial"/>
                <a:cs typeface="Arial"/>
              </a:rPr>
              <a:t>gian lận khoản đóng góp bắt buộc theo  quy định của pháp</a:t>
            </a:r>
            <a:r>
              <a:rPr sz="2800" spc="-15" dirty="0">
                <a:solidFill>
                  <a:srgbClr val="0000CC"/>
                </a:solidFill>
                <a:latin typeface="Arial"/>
                <a:cs typeface="Arial"/>
              </a:rPr>
              <a:t> </a:t>
            </a:r>
            <a:r>
              <a:rPr sz="2800" spc="-5" dirty="0">
                <a:solidFill>
                  <a:srgbClr val="0000CC"/>
                </a:solidFill>
                <a:latin typeface="Arial"/>
                <a:cs typeface="Arial"/>
              </a:rPr>
              <a:t>luật.</a:t>
            </a:r>
            <a:endParaRPr sz="2800">
              <a:latin typeface="Arial"/>
              <a:cs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02732" y="1762759"/>
            <a:ext cx="8405495" cy="4140200"/>
          </a:xfrm>
          <a:prstGeom prst="rect">
            <a:avLst/>
          </a:prstGeom>
        </p:spPr>
        <p:txBody>
          <a:bodyPr vert="horz" wrap="square" lIns="0" tIns="12700" rIns="0" bIns="0" rtlCol="0">
            <a:spAutoFit/>
          </a:bodyPr>
          <a:lstStyle/>
          <a:p>
            <a:pPr marL="12065" marR="5080" indent="8255" algn="ctr">
              <a:lnSpc>
                <a:spcPct val="150000"/>
              </a:lnSpc>
              <a:spcBef>
                <a:spcPts val="100"/>
              </a:spcBef>
            </a:pPr>
            <a:r>
              <a:rPr sz="3600" spc="-5" dirty="0"/>
              <a:t>NGHỊ ĐỊNH SỐ 158/2013/NĐ-CP NGÀY  </a:t>
            </a:r>
            <a:r>
              <a:rPr sz="3600" spc="-25" dirty="0"/>
              <a:t>12/11/2013 </a:t>
            </a:r>
            <a:r>
              <a:rPr sz="3600" spc="-5" dirty="0"/>
              <a:t>CỦA CHÍNH PHỦ </a:t>
            </a:r>
            <a:r>
              <a:rPr sz="3600" dirty="0"/>
              <a:t>QUY</a:t>
            </a:r>
            <a:r>
              <a:rPr sz="3600" spc="-260" dirty="0"/>
              <a:t> </a:t>
            </a:r>
            <a:r>
              <a:rPr sz="3600" spc="-5" dirty="0"/>
              <a:t>ĐỊNH  XỬ PHẠT VI PHẠM HÀNH CHÍNH  </a:t>
            </a:r>
            <a:r>
              <a:rPr sz="3600" dirty="0"/>
              <a:t>TRONG LĨNH VỰC VĂN </a:t>
            </a:r>
            <a:r>
              <a:rPr sz="3600" spc="-5" dirty="0"/>
              <a:t>HÓA, </a:t>
            </a:r>
            <a:r>
              <a:rPr sz="3600" dirty="0"/>
              <a:t>THỂ  THAO, </a:t>
            </a:r>
            <a:r>
              <a:rPr sz="3600" spc="-5" dirty="0"/>
              <a:t>DU </a:t>
            </a:r>
            <a:r>
              <a:rPr sz="3600" dirty="0"/>
              <a:t>LỊCH VÀ QUẢNG</a:t>
            </a:r>
            <a:r>
              <a:rPr sz="3600" spc="-50" dirty="0"/>
              <a:t> </a:t>
            </a:r>
            <a:r>
              <a:rPr sz="3600" spc="-5" dirty="0"/>
              <a:t>CÁO</a:t>
            </a:r>
            <a:endParaRPr sz="36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18080" y="387858"/>
            <a:ext cx="6991350" cy="817880"/>
          </a:xfrm>
          <a:prstGeom prst="rect">
            <a:avLst/>
          </a:prstGeom>
        </p:spPr>
        <p:txBody>
          <a:bodyPr vert="horz" wrap="square" lIns="0" tIns="12700" rIns="0" bIns="0" rtlCol="0">
            <a:spAutoFit/>
          </a:bodyPr>
          <a:lstStyle/>
          <a:p>
            <a:pPr marL="12700" marR="5080">
              <a:lnSpc>
                <a:spcPct val="100000"/>
              </a:lnSpc>
              <a:spcBef>
                <a:spcPts val="100"/>
              </a:spcBef>
            </a:pPr>
            <a:r>
              <a:rPr sz="2600" spc="-5" dirty="0"/>
              <a:t>Điều 50. </a:t>
            </a:r>
            <a:r>
              <a:rPr sz="2600" spc="-25" dirty="0"/>
              <a:t>Vi </a:t>
            </a:r>
            <a:r>
              <a:rPr sz="2600" dirty="0"/>
              <a:t>phạm quy định </a:t>
            </a:r>
            <a:r>
              <a:rPr sz="2600" spc="-5" dirty="0"/>
              <a:t>về </a:t>
            </a:r>
            <a:r>
              <a:rPr sz="2600" dirty="0"/>
              <a:t>quảng </a:t>
            </a:r>
            <a:r>
              <a:rPr sz="2600" spc="-5" dirty="0"/>
              <a:t>cáo sản  </a:t>
            </a:r>
            <a:r>
              <a:rPr sz="2600" dirty="0"/>
              <a:t>phẩm, hàng hóa, dịch </a:t>
            </a:r>
            <a:r>
              <a:rPr sz="2600" spc="-5" dirty="0"/>
              <a:t>vụ cấm </a:t>
            </a:r>
            <a:r>
              <a:rPr sz="2600" dirty="0"/>
              <a:t>quảng</a:t>
            </a:r>
            <a:r>
              <a:rPr sz="2600" spc="-50" dirty="0"/>
              <a:t> </a:t>
            </a:r>
            <a:r>
              <a:rPr sz="2600" spc="-5" dirty="0"/>
              <a:t>cáo</a:t>
            </a:r>
            <a:endParaRPr sz="2600"/>
          </a:p>
        </p:txBody>
      </p:sp>
      <p:sp>
        <p:nvSpPr>
          <p:cNvPr id="3" name="object 3"/>
          <p:cNvSpPr txBox="1"/>
          <p:nvPr/>
        </p:nvSpPr>
        <p:spPr>
          <a:xfrm>
            <a:off x="1079887" y="2121661"/>
            <a:ext cx="8623935" cy="3195320"/>
          </a:xfrm>
          <a:prstGeom prst="rect">
            <a:avLst/>
          </a:prstGeom>
        </p:spPr>
        <p:txBody>
          <a:bodyPr vert="horz" wrap="square" lIns="0" tIns="12700" rIns="0" bIns="0" rtlCol="0">
            <a:spAutoFit/>
          </a:bodyPr>
          <a:lstStyle/>
          <a:p>
            <a:pPr marL="469900" marR="21590" indent="-457200">
              <a:lnSpc>
                <a:spcPct val="100000"/>
              </a:lnSpc>
              <a:spcBef>
                <a:spcPts val="100"/>
              </a:spcBef>
              <a:tabLst>
                <a:tab pos="469265" algn="l"/>
              </a:tabLst>
            </a:pPr>
            <a:r>
              <a:rPr sz="2000" b="1" i="1" spc="15" dirty="0">
                <a:solidFill>
                  <a:srgbClr val="D34817"/>
                </a:solidFill>
                <a:latin typeface="Arial"/>
                <a:cs typeface="Arial"/>
              </a:rPr>
              <a:t>1.	</a:t>
            </a:r>
            <a:r>
              <a:rPr sz="2400" b="1" i="1" spc="40" dirty="0">
                <a:solidFill>
                  <a:srgbClr val="422E2E"/>
                </a:solidFill>
                <a:latin typeface="Arial"/>
                <a:cs typeface="Arial"/>
              </a:rPr>
              <a:t>Phạt tiền </a:t>
            </a:r>
            <a:r>
              <a:rPr sz="2400" b="1" i="1" spc="25" dirty="0">
                <a:solidFill>
                  <a:srgbClr val="422E2E"/>
                </a:solidFill>
                <a:latin typeface="Arial"/>
                <a:cs typeface="Arial"/>
              </a:rPr>
              <a:t>từ </a:t>
            </a:r>
            <a:r>
              <a:rPr sz="2400" b="1" i="1" spc="45" dirty="0">
                <a:solidFill>
                  <a:srgbClr val="422E2E"/>
                </a:solidFill>
                <a:latin typeface="Arial"/>
                <a:cs typeface="Arial"/>
              </a:rPr>
              <a:t>40.000.000 </a:t>
            </a:r>
            <a:r>
              <a:rPr sz="2400" b="1" i="1" spc="40" dirty="0">
                <a:solidFill>
                  <a:srgbClr val="422E2E"/>
                </a:solidFill>
                <a:latin typeface="Arial"/>
                <a:cs typeface="Arial"/>
              </a:rPr>
              <a:t>đồng </a:t>
            </a:r>
            <a:r>
              <a:rPr sz="2400" b="1" i="1" spc="35" dirty="0">
                <a:solidFill>
                  <a:srgbClr val="422E2E"/>
                </a:solidFill>
                <a:latin typeface="Arial"/>
                <a:cs typeface="Arial"/>
              </a:rPr>
              <a:t>đến </a:t>
            </a:r>
            <a:r>
              <a:rPr sz="2400" b="1" i="1" spc="45" dirty="0">
                <a:solidFill>
                  <a:srgbClr val="422E2E"/>
                </a:solidFill>
                <a:latin typeface="Arial"/>
                <a:cs typeface="Arial"/>
              </a:rPr>
              <a:t>50.000.000 </a:t>
            </a:r>
            <a:r>
              <a:rPr sz="2400" b="1" i="1" spc="40" dirty="0">
                <a:solidFill>
                  <a:srgbClr val="422E2E"/>
                </a:solidFill>
                <a:latin typeface="Arial"/>
                <a:cs typeface="Arial"/>
              </a:rPr>
              <a:t>đồng </a:t>
            </a:r>
            <a:r>
              <a:rPr sz="2400" b="1" i="1" spc="35" dirty="0">
                <a:solidFill>
                  <a:srgbClr val="422E2E"/>
                </a:solidFill>
                <a:latin typeface="Arial"/>
                <a:cs typeface="Arial"/>
              </a:rPr>
              <a:t>đối  </a:t>
            </a:r>
            <a:r>
              <a:rPr sz="2400" b="1" i="1" spc="-5" dirty="0">
                <a:solidFill>
                  <a:srgbClr val="422E2E"/>
                </a:solidFill>
                <a:latin typeface="Arial"/>
                <a:cs typeface="Arial"/>
              </a:rPr>
              <a:t>với một trong các hành vi sau</a:t>
            </a:r>
            <a:r>
              <a:rPr sz="2400" b="1" i="1" spc="-10" dirty="0">
                <a:solidFill>
                  <a:srgbClr val="422E2E"/>
                </a:solidFill>
                <a:latin typeface="Arial"/>
                <a:cs typeface="Arial"/>
              </a:rPr>
              <a:t> </a:t>
            </a:r>
            <a:r>
              <a:rPr sz="2400" b="1" i="1" spc="-5" dirty="0">
                <a:solidFill>
                  <a:srgbClr val="422E2E"/>
                </a:solidFill>
                <a:latin typeface="Arial"/>
                <a:cs typeface="Arial"/>
              </a:rPr>
              <a:t>đây:</a:t>
            </a:r>
            <a:endParaRPr sz="2400">
              <a:latin typeface="Arial"/>
              <a:cs typeface="Arial"/>
            </a:endParaRPr>
          </a:p>
          <a:p>
            <a:pPr marL="12700">
              <a:lnSpc>
                <a:spcPct val="100000"/>
              </a:lnSpc>
              <a:spcBef>
                <a:spcPts val="1200"/>
              </a:spcBef>
              <a:tabLst>
                <a:tab pos="469265" algn="l"/>
              </a:tabLst>
            </a:pPr>
            <a:r>
              <a:rPr sz="2000" b="1" spc="20" dirty="0">
                <a:solidFill>
                  <a:srgbClr val="D34817"/>
                </a:solidFill>
                <a:latin typeface="Arial"/>
                <a:cs typeface="Arial"/>
              </a:rPr>
              <a:t>a)	</a:t>
            </a:r>
            <a:r>
              <a:rPr sz="2400" b="1" dirty="0">
                <a:solidFill>
                  <a:srgbClr val="0000FF"/>
                </a:solidFill>
                <a:latin typeface="Arial"/>
                <a:cs typeface="Arial"/>
              </a:rPr>
              <a:t>Quảng </a:t>
            </a:r>
            <a:r>
              <a:rPr sz="2400" b="1" spc="-5" dirty="0">
                <a:solidFill>
                  <a:srgbClr val="0000FF"/>
                </a:solidFill>
                <a:latin typeface="Arial"/>
                <a:cs typeface="Arial"/>
              </a:rPr>
              <a:t>cáo thuốc</a:t>
            </a:r>
            <a:r>
              <a:rPr sz="2400" b="1" spc="-10" dirty="0">
                <a:solidFill>
                  <a:srgbClr val="0000FF"/>
                </a:solidFill>
                <a:latin typeface="Arial"/>
                <a:cs typeface="Arial"/>
              </a:rPr>
              <a:t> </a:t>
            </a:r>
            <a:r>
              <a:rPr sz="2400" b="1" spc="-5" dirty="0">
                <a:solidFill>
                  <a:srgbClr val="0000FF"/>
                </a:solidFill>
                <a:latin typeface="Arial"/>
                <a:cs typeface="Arial"/>
              </a:rPr>
              <a:t>lá;</a:t>
            </a:r>
            <a:endParaRPr sz="2400">
              <a:latin typeface="Arial"/>
              <a:cs typeface="Arial"/>
            </a:endParaRPr>
          </a:p>
          <a:p>
            <a:pPr marL="12700">
              <a:lnSpc>
                <a:spcPct val="100000"/>
              </a:lnSpc>
              <a:spcBef>
                <a:spcPts val="1200"/>
              </a:spcBef>
            </a:pPr>
            <a:r>
              <a:rPr sz="2400" b="1" dirty="0">
                <a:solidFill>
                  <a:srgbClr val="0000FF"/>
                </a:solidFill>
                <a:latin typeface="Arial"/>
                <a:cs typeface="Arial"/>
              </a:rPr>
              <a:t>……</a:t>
            </a:r>
            <a:endParaRPr sz="2400">
              <a:latin typeface="Arial"/>
              <a:cs typeface="Arial"/>
            </a:endParaRPr>
          </a:p>
          <a:p>
            <a:pPr marL="12700">
              <a:lnSpc>
                <a:spcPct val="100000"/>
              </a:lnSpc>
              <a:spcBef>
                <a:spcPts val="1200"/>
              </a:spcBef>
              <a:tabLst>
                <a:tab pos="469265" algn="l"/>
              </a:tabLst>
            </a:pPr>
            <a:r>
              <a:rPr sz="2000" b="1" i="1" spc="15" dirty="0">
                <a:solidFill>
                  <a:srgbClr val="D34817"/>
                </a:solidFill>
                <a:latin typeface="Arial"/>
                <a:cs typeface="Arial"/>
              </a:rPr>
              <a:t>3.	</a:t>
            </a:r>
            <a:r>
              <a:rPr sz="2400" b="1" i="1" spc="-5" dirty="0">
                <a:solidFill>
                  <a:srgbClr val="422E2E"/>
                </a:solidFill>
                <a:latin typeface="Arial"/>
                <a:cs typeface="Arial"/>
              </a:rPr>
              <a:t>Biện pháp khắc phục hậu</a:t>
            </a:r>
            <a:r>
              <a:rPr sz="2400" b="1" i="1" spc="-10" dirty="0">
                <a:solidFill>
                  <a:srgbClr val="422E2E"/>
                </a:solidFill>
                <a:latin typeface="Arial"/>
                <a:cs typeface="Arial"/>
              </a:rPr>
              <a:t> </a:t>
            </a:r>
            <a:r>
              <a:rPr sz="2400" b="1" i="1" spc="-5" dirty="0">
                <a:solidFill>
                  <a:srgbClr val="422E2E"/>
                </a:solidFill>
                <a:latin typeface="Arial"/>
                <a:cs typeface="Arial"/>
              </a:rPr>
              <a:t>quả:</a:t>
            </a:r>
            <a:endParaRPr sz="2400">
              <a:latin typeface="Arial"/>
              <a:cs typeface="Arial"/>
            </a:endParaRPr>
          </a:p>
          <a:p>
            <a:pPr marL="469900" marR="5080" indent="15240">
              <a:lnSpc>
                <a:spcPct val="100000"/>
              </a:lnSpc>
              <a:spcBef>
                <a:spcPts val="1200"/>
              </a:spcBef>
            </a:pPr>
            <a:r>
              <a:rPr sz="2400" b="1" spc="85" dirty="0">
                <a:solidFill>
                  <a:srgbClr val="0000FF"/>
                </a:solidFill>
                <a:latin typeface="Arial"/>
                <a:cs typeface="Arial"/>
              </a:rPr>
              <a:t>Buộc </a:t>
            </a:r>
            <a:r>
              <a:rPr sz="2400" b="1" spc="90" dirty="0">
                <a:solidFill>
                  <a:srgbClr val="0000FF"/>
                </a:solidFill>
                <a:latin typeface="Arial"/>
                <a:cs typeface="Arial"/>
              </a:rPr>
              <a:t>tháo </a:t>
            </a:r>
            <a:r>
              <a:rPr sz="2400" b="1" spc="80" dirty="0">
                <a:solidFill>
                  <a:srgbClr val="0000FF"/>
                </a:solidFill>
                <a:latin typeface="Arial"/>
                <a:cs typeface="Arial"/>
              </a:rPr>
              <a:t>gỡ, </a:t>
            </a:r>
            <a:r>
              <a:rPr sz="2400" b="1" spc="90" dirty="0">
                <a:solidFill>
                  <a:srgbClr val="0000FF"/>
                </a:solidFill>
                <a:latin typeface="Arial"/>
                <a:cs typeface="Arial"/>
              </a:rPr>
              <a:t>tháo </a:t>
            </a:r>
            <a:r>
              <a:rPr sz="2400" b="1" spc="60" dirty="0">
                <a:solidFill>
                  <a:srgbClr val="0000FF"/>
                </a:solidFill>
                <a:latin typeface="Arial"/>
                <a:cs typeface="Arial"/>
              </a:rPr>
              <a:t>dỡ </a:t>
            </a:r>
            <a:r>
              <a:rPr sz="2400" b="1" spc="90" dirty="0">
                <a:solidFill>
                  <a:srgbClr val="0000FF"/>
                </a:solidFill>
                <a:latin typeface="Arial"/>
                <a:cs typeface="Arial"/>
              </a:rPr>
              <a:t>hoặc </a:t>
            </a:r>
            <a:r>
              <a:rPr sz="2400" b="1" spc="75" dirty="0">
                <a:solidFill>
                  <a:srgbClr val="0000FF"/>
                </a:solidFill>
                <a:latin typeface="Arial"/>
                <a:cs typeface="Arial"/>
              </a:rPr>
              <a:t>xóa </a:t>
            </a:r>
            <a:r>
              <a:rPr sz="2400" b="1" spc="95" dirty="0">
                <a:solidFill>
                  <a:srgbClr val="0000FF"/>
                </a:solidFill>
                <a:latin typeface="Arial"/>
                <a:cs typeface="Arial"/>
              </a:rPr>
              <a:t>quảng </a:t>
            </a:r>
            <a:r>
              <a:rPr sz="2400" b="1" spc="75" dirty="0">
                <a:solidFill>
                  <a:srgbClr val="0000FF"/>
                </a:solidFill>
                <a:latin typeface="Arial"/>
                <a:cs typeface="Arial"/>
              </a:rPr>
              <a:t>cáo </a:t>
            </a:r>
            <a:r>
              <a:rPr sz="2400" b="1" spc="80" dirty="0">
                <a:solidFill>
                  <a:srgbClr val="0000FF"/>
                </a:solidFill>
                <a:latin typeface="Arial"/>
                <a:cs typeface="Arial"/>
              </a:rPr>
              <a:t>đối </a:t>
            </a:r>
            <a:r>
              <a:rPr sz="2400" b="1" spc="120" dirty="0">
                <a:solidFill>
                  <a:srgbClr val="0000FF"/>
                </a:solidFill>
                <a:latin typeface="Arial"/>
                <a:cs typeface="Arial"/>
              </a:rPr>
              <a:t>với  </a:t>
            </a:r>
            <a:r>
              <a:rPr sz="2400" b="1" dirty="0">
                <a:solidFill>
                  <a:srgbClr val="0000FF"/>
                </a:solidFill>
                <a:latin typeface="Arial"/>
                <a:cs typeface="Arial"/>
              </a:rPr>
              <a:t>hành </a:t>
            </a:r>
            <a:r>
              <a:rPr sz="2400" b="1" spc="-5" dirty="0">
                <a:solidFill>
                  <a:srgbClr val="0000FF"/>
                </a:solidFill>
                <a:latin typeface="Arial"/>
                <a:cs typeface="Arial"/>
              </a:rPr>
              <a:t>vi </a:t>
            </a:r>
            <a:r>
              <a:rPr sz="2400" b="1" dirty="0">
                <a:solidFill>
                  <a:srgbClr val="0000FF"/>
                </a:solidFill>
                <a:latin typeface="Arial"/>
                <a:cs typeface="Arial"/>
              </a:rPr>
              <a:t>quy định </a:t>
            </a:r>
            <a:r>
              <a:rPr sz="2400" b="1" spc="-5" dirty="0">
                <a:solidFill>
                  <a:srgbClr val="0000FF"/>
                </a:solidFill>
                <a:latin typeface="Arial"/>
                <a:cs typeface="Arial"/>
              </a:rPr>
              <a:t>tại Khoản </a:t>
            </a:r>
            <a:r>
              <a:rPr sz="2400" b="1" dirty="0">
                <a:solidFill>
                  <a:srgbClr val="0000FF"/>
                </a:solidFill>
                <a:latin typeface="Arial"/>
                <a:cs typeface="Arial"/>
              </a:rPr>
              <a:t>1 </a:t>
            </a:r>
            <a:r>
              <a:rPr sz="2400" b="1" spc="-5" dirty="0">
                <a:solidFill>
                  <a:srgbClr val="0000FF"/>
                </a:solidFill>
                <a:latin typeface="Arial"/>
                <a:cs typeface="Arial"/>
              </a:rPr>
              <a:t>và Khoản </a:t>
            </a:r>
            <a:r>
              <a:rPr sz="2400" b="1" dirty="0">
                <a:solidFill>
                  <a:srgbClr val="0000FF"/>
                </a:solidFill>
                <a:latin typeface="Arial"/>
                <a:cs typeface="Arial"/>
              </a:rPr>
              <a:t>2 </a:t>
            </a:r>
            <a:r>
              <a:rPr sz="2400" b="1" spc="-5" dirty="0">
                <a:solidFill>
                  <a:srgbClr val="0000FF"/>
                </a:solidFill>
                <a:latin typeface="Arial"/>
                <a:cs typeface="Arial"/>
              </a:rPr>
              <a:t>Điều</a:t>
            </a:r>
            <a:r>
              <a:rPr sz="2400" b="1" spc="-65" dirty="0">
                <a:solidFill>
                  <a:srgbClr val="0000FF"/>
                </a:solidFill>
                <a:latin typeface="Arial"/>
                <a:cs typeface="Arial"/>
              </a:rPr>
              <a:t> </a:t>
            </a:r>
            <a:r>
              <a:rPr sz="2400" b="1" spc="-50" dirty="0">
                <a:solidFill>
                  <a:srgbClr val="0000FF"/>
                </a:solidFill>
                <a:latin typeface="Arial"/>
                <a:cs typeface="Arial"/>
              </a:rPr>
              <a:t>này.</a:t>
            </a:r>
            <a:endParaRPr sz="2400">
              <a:latin typeface="Arial"/>
              <a:cs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32287" y="1431799"/>
            <a:ext cx="8293734" cy="1610360"/>
          </a:xfrm>
          <a:prstGeom prst="rect">
            <a:avLst/>
          </a:prstGeom>
        </p:spPr>
        <p:txBody>
          <a:bodyPr vert="horz" wrap="square" lIns="0" tIns="12700" rIns="0" bIns="0" rtlCol="0">
            <a:spAutoFit/>
          </a:bodyPr>
          <a:lstStyle/>
          <a:p>
            <a:pPr marL="12700" marR="5080">
              <a:lnSpc>
                <a:spcPct val="100000"/>
              </a:lnSpc>
              <a:spcBef>
                <a:spcPts val="100"/>
              </a:spcBef>
            </a:pPr>
            <a:r>
              <a:rPr sz="2600" spc="-5" dirty="0">
                <a:latin typeface="Times New Roman"/>
                <a:cs typeface="Times New Roman"/>
              </a:rPr>
              <a:t>Nghị định số 98/2020/NĐ-CP </a:t>
            </a:r>
            <a:r>
              <a:rPr sz="2600" b="0" spc="-5" dirty="0">
                <a:solidFill>
                  <a:srgbClr val="212121"/>
                </a:solidFill>
                <a:latin typeface="Times New Roman"/>
                <a:cs typeface="Times New Roman"/>
              </a:rPr>
              <a:t>quy định xử phạt vi phạm hành  </a:t>
            </a:r>
            <a:r>
              <a:rPr sz="2600" b="0" dirty="0">
                <a:solidFill>
                  <a:srgbClr val="212121"/>
                </a:solidFill>
                <a:latin typeface="Times New Roman"/>
                <a:cs typeface="Times New Roman"/>
              </a:rPr>
              <a:t>chính trong </a:t>
            </a:r>
            <a:r>
              <a:rPr sz="2600" b="0" spc="-5" dirty="0">
                <a:solidFill>
                  <a:srgbClr val="212121"/>
                </a:solidFill>
                <a:latin typeface="Times New Roman"/>
                <a:cs typeface="Times New Roman"/>
              </a:rPr>
              <a:t>hoạt động </a:t>
            </a:r>
            <a:r>
              <a:rPr sz="2600" b="0" dirty="0">
                <a:solidFill>
                  <a:srgbClr val="212121"/>
                </a:solidFill>
                <a:latin typeface="Times New Roman"/>
                <a:cs typeface="Times New Roman"/>
              </a:rPr>
              <a:t>thương mại, </a:t>
            </a:r>
            <a:r>
              <a:rPr sz="2600" b="0" spc="-5" dirty="0">
                <a:solidFill>
                  <a:srgbClr val="212121"/>
                </a:solidFill>
                <a:latin typeface="Times New Roman"/>
                <a:cs typeface="Times New Roman"/>
              </a:rPr>
              <a:t>sản xuất, buôn bán hàng  </a:t>
            </a:r>
            <a:r>
              <a:rPr sz="2600" b="0" dirty="0">
                <a:solidFill>
                  <a:srgbClr val="212121"/>
                </a:solidFill>
                <a:latin typeface="Times New Roman"/>
                <a:cs typeface="Times New Roman"/>
              </a:rPr>
              <a:t>giả, hàng cấm và bảo vệ quyền lợi </a:t>
            </a:r>
            <a:r>
              <a:rPr sz="2600" b="0" spc="-5" dirty="0">
                <a:solidFill>
                  <a:srgbClr val="212121"/>
                </a:solidFill>
                <a:latin typeface="Times New Roman"/>
                <a:cs typeface="Times New Roman"/>
              </a:rPr>
              <a:t>người </a:t>
            </a:r>
            <a:r>
              <a:rPr sz="2600" b="0" dirty="0">
                <a:solidFill>
                  <a:srgbClr val="212121"/>
                </a:solidFill>
                <a:latin typeface="Times New Roman"/>
                <a:cs typeface="Times New Roman"/>
              </a:rPr>
              <a:t>tiêu </a:t>
            </a:r>
            <a:r>
              <a:rPr sz="2600" b="0" spc="-5" dirty="0">
                <a:solidFill>
                  <a:srgbClr val="212121"/>
                </a:solidFill>
                <a:latin typeface="Times New Roman"/>
                <a:cs typeface="Times New Roman"/>
              </a:rPr>
              <a:t>dùng và </a:t>
            </a:r>
            <a:r>
              <a:rPr sz="2600" b="0" dirty="0">
                <a:solidFill>
                  <a:srgbClr val="212121"/>
                </a:solidFill>
                <a:latin typeface="Times New Roman"/>
                <a:cs typeface="Times New Roman"/>
              </a:rPr>
              <a:t>có </a:t>
            </a:r>
            <a:r>
              <a:rPr sz="2600" b="0" spc="-5" dirty="0">
                <a:latin typeface="Times New Roman"/>
                <a:cs typeface="Times New Roman"/>
              </a:rPr>
              <a:t>hiệu  </a:t>
            </a:r>
            <a:r>
              <a:rPr sz="2600" b="0" dirty="0">
                <a:latin typeface="Times New Roman"/>
                <a:cs typeface="Times New Roman"/>
              </a:rPr>
              <a:t>lực thi hành từ ngày</a:t>
            </a:r>
            <a:r>
              <a:rPr sz="2600" b="0" spc="-25" dirty="0">
                <a:latin typeface="Times New Roman"/>
                <a:cs typeface="Times New Roman"/>
              </a:rPr>
              <a:t> </a:t>
            </a:r>
            <a:r>
              <a:rPr sz="2600" dirty="0">
                <a:latin typeface="Times New Roman"/>
                <a:cs typeface="Times New Roman"/>
              </a:rPr>
              <a:t>15/10/2020</a:t>
            </a:r>
            <a:endParaRPr sz="2600">
              <a:latin typeface="Times New Roman"/>
              <a:cs typeface="Times New Roman"/>
            </a:endParaRPr>
          </a:p>
        </p:txBody>
      </p:sp>
      <p:sp>
        <p:nvSpPr>
          <p:cNvPr id="3" name="object 3"/>
          <p:cNvSpPr txBox="1"/>
          <p:nvPr/>
        </p:nvSpPr>
        <p:spPr>
          <a:xfrm>
            <a:off x="1079887" y="3801109"/>
            <a:ext cx="8383905" cy="2366645"/>
          </a:xfrm>
          <a:prstGeom prst="rect">
            <a:avLst/>
          </a:prstGeom>
        </p:spPr>
        <p:txBody>
          <a:bodyPr vert="horz" wrap="square" lIns="0" tIns="85725" rIns="0" bIns="0" rtlCol="0">
            <a:spAutoFit/>
          </a:bodyPr>
          <a:lstStyle/>
          <a:p>
            <a:pPr marL="12700">
              <a:lnSpc>
                <a:spcPct val="100000"/>
              </a:lnSpc>
              <a:spcBef>
                <a:spcPts val="675"/>
              </a:spcBef>
            </a:pPr>
            <a:r>
              <a:rPr sz="2400" spc="-5" dirty="0">
                <a:solidFill>
                  <a:srgbClr val="FF0000"/>
                </a:solidFill>
                <a:latin typeface="Arial"/>
                <a:cs typeface="Arial"/>
              </a:rPr>
              <a:t>Nghị định này </a:t>
            </a:r>
            <a:r>
              <a:rPr sz="2400" dirty="0">
                <a:solidFill>
                  <a:srgbClr val="FF0000"/>
                </a:solidFill>
                <a:latin typeface="Arial"/>
                <a:cs typeface="Arial"/>
              </a:rPr>
              <a:t>thay</a:t>
            </a:r>
            <a:r>
              <a:rPr sz="2400" spc="-10" dirty="0">
                <a:solidFill>
                  <a:srgbClr val="FF0000"/>
                </a:solidFill>
                <a:latin typeface="Arial"/>
                <a:cs typeface="Arial"/>
              </a:rPr>
              <a:t> </a:t>
            </a:r>
            <a:r>
              <a:rPr sz="2400" dirty="0">
                <a:solidFill>
                  <a:srgbClr val="FF0000"/>
                </a:solidFill>
                <a:latin typeface="Arial"/>
                <a:cs typeface="Arial"/>
              </a:rPr>
              <a:t>thế:</a:t>
            </a:r>
            <a:endParaRPr sz="2400">
              <a:latin typeface="Arial"/>
              <a:cs typeface="Arial"/>
            </a:endParaRPr>
          </a:p>
          <a:p>
            <a:pPr marL="12700" marR="5080">
              <a:lnSpc>
                <a:spcPct val="100000"/>
              </a:lnSpc>
              <a:spcBef>
                <a:spcPts val="575"/>
              </a:spcBef>
            </a:pPr>
            <a:r>
              <a:rPr sz="2400" spc="-5" dirty="0">
                <a:solidFill>
                  <a:srgbClr val="0000CC"/>
                </a:solidFill>
                <a:latin typeface="Arial"/>
                <a:cs typeface="Arial"/>
              </a:rPr>
              <a:t>Nghị định </a:t>
            </a:r>
            <a:r>
              <a:rPr sz="2400" dirty="0">
                <a:solidFill>
                  <a:srgbClr val="0000CC"/>
                </a:solidFill>
                <a:latin typeface="Arial"/>
                <a:cs typeface="Arial"/>
              </a:rPr>
              <a:t>số </a:t>
            </a:r>
            <a:r>
              <a:rPr sz="2400" spc="-5" dirty="0">
                <a:solidFill>
                  <a:srgbClr val="0000CC"/>
                </a:solidFill>
                <a:latin typeface="Arial"/>
                <a:cs typeface="Arial"/>
              </a:rPr>
              <a:t>185/2013/NĐ-CP </a:t>
            </a:r>
            <a:r>
              <a:rPr sz="2400" spc="-5" dirty="0">
                <a:latin typeface="Arial"/>
                <a:cs typeface="Arial"/>
              </a:rPr>
              <a:t>ngày 15 </a:t>
            </a:r>
            <a:r>
              <a:rPr sz="2400" dirty="0">
                <a:latin typeface="Arial"/>
                <a:cs typeface="Arial"/>
              </a:rPr>
              <a:t>tháng </a:t>
            </a:r>
            <a:r>
              <a:rPr sz="2400" spc="-90" dirty="0">
                <a:latin typeface="Arial"/>
                <a:cs typeface="Arial"/>
              </a:rPr>
              <a:t>11 </a:t>
            </a:r>
            <a:r>
              <a:rPr sz="2400" spc="-5" dirty="0">
                <a:latin typeface="Arial"/>
                <a:cs typeface="Arial"/>
              </a:rPr>
              <a:t>năm 2013 và  </a:t>
            </a:r>
            <a:r>
              <a:rPr sz="2400" spc="-5" dirty="0">
                <a:solidFill>
                  <a:srgbClr val="0000CC"/>
                </a:solidFill>
                <a:latin typeface="Arial"/>
                <a:cs typeface="Arial"/>
              </a:rPr>
              <a:t>Nghị định </a:t>
            </a:r>
            <a:r>
              <a:rPr sz="2400" dirty="0">
                <a:solidFill>
                  <a:srgbClr val="0000CC"/>
                </a:solidFill>
                <a:latin typeface="Arial"/>
                <a:cs typeface="Arial"/>
              </a:rPr>
              <a:t>số </a:t>
            </a:r>
            <a:r>
              <a:rPr sz="2400" spc="-5" dirty="0">
                <a:solidFill>
                  <a:srgbClr val="0000CC"/>
                </a:solidFill>
                <a:latin typeface="Arial"/>
                <a:cs typeface="Arial"/>
              </a:rPr>
              <a:t>124/2015/NĐ-CP </a:t>
            </a:r>
            <a:r>
              <a:rPr sz="2400" spc="-5" dirty="0">
                <a:latin typeface="Arial"/>
                <a:cs typeface="Arial"/>
              </a:rPr>
              <a:t>ngày 19 </a:t>
            </a:r>
            <a:r>
              <a:rPr sz="2400" dirty="0">
                <a:latin typeface="Arial"/>
                <a:cs typeface="Arial"/>
              </a:rPr>
              <a:t>tháng </a:t>
            </a:r>
            <a:r>
              <a:rPr sz="2400" spc="-90" dirty="0">
                <a:latin typeface="Arial"/>
                <a:cs typeface="Arial"/>
              </a:rPr>
              <a:t>11 </a:t>
            </a:r>
            <a:r>
              <a:rPr sz="2400" spc="-5" dirty="0">
                <a:latin typeface="Arial"/>
                <a:cs typeface="Arial"/>
              </a:rPr>
              <a:t>năm 2015  của Chính phủ quy định xử phạt vi phạm hành chính </a:t>
            </a:r>
            <a:r>
              <a:rPr sz="2400" dirty="0">
                <a:latin typeface="Arial"/>
                <a:cs typeface="Arial"/>
              </a:rPr>
              <a:t>trong  </a:t>
            </a:r>
            <a:r>
              <a:rPr sz="2400" spc="-5" dirty="0">
                <a:latin typeface="Arial"/>
                <a:cs typeface="Arial"/>
              </a:rPr>
              <a:t>hoạt động </a:t>
            </a:r>
            <a:r>
              <a:rPr sz="2400" dirty="0">
                <a:latin typeface="Arial"/>
                <a:cs typeface="Arial"/>
              </a:rPr>
              <a:t>thương </a:t>
            </a:r>
            <a:r>
              <a:rPr sz="2400" spc="-5" dirty="0">
                <a:latin typeface="Arial"/>
                <a:cs typeface="Arial"/>
              </a:rPr>
              <a:t>mại, sản xuất, buôn bán hàng giả, hàng  cấm và bảo vệ quyền lợi người </a:t>
            </a:r>
            <a:r>
              <a:rPr sz="2400" dirty="0">
                <a:latin typeface="Arial"/>
                <a:cs typeface="Arial"/>
              </a:rPr>
              <a:t>tiêu</a:t>
            </a:r>
            <a:r>
              <a:rPr sz="2400" spc="-15" dirty="0">
                <a:latin typeface="Arial"/>
                <a:cs typeface="Arial"/>
              </a:rPr>
              <a:t> </a:t>
            </a:r>
            <a:r>
              <a:rPr sz="2400" spc="-5" dirty="0">
                <a:latin typeface="Arial"/>
                <a:cs typeface="Arial"/>
              </a:rPr>
              <a:t>dùng;</a:t>
            </a:r>
            <a:endParaRPr sz="2400">
              <a:latin typeface="Arial"/>
              <a:cs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9208" y="1585470"/>
            <a:ext cx="6347460" cy="878840"/>
          </a:xfrm>
          <a:prstGeom prst="rect">
            <a:avLst/>
          </a:prstGeom>
        </p:spPr>
        <p:txBody>
          <a:bodyPr vert="horz" wrap="square" lIns="0" tIns="12700" rIns="0" bIns="0" rtlCol="0">
            <a:spAutoFit/>
          </a:bodyPr>
          <a:lstStyle/>
          <a:p>
            <a:pPr marL="12700" marR="5080">
              <a:lnSpc>
                <a:spcPct val="100000"/>
              </a:lnSpc>
              <a:spcBef>
                <a:spcPts val="100"/>
              </a:spcBef>
            </a:pPr>
            <a:r>
              <a:rPr b="0" spc="-5" dirty="0">
                <a:solidFill>
                  <a:srgbClr val="696464"/>
                </a:solidFill>
                <a:latin typeface="Arial"/>
                <a:cs typeface="Arial"/>
              </a:rPr>
              <a:t>Điều 8. Hành vi sản xuất, buôn bán, vận  chuyển, </a:t>
            </a:r>
            <a:r>
              <a:rPr b="0" dirty="0">
                <a:solidFill>
                  <a:srgbClr val="696464"/>
                </a:solidFill>
                <a:latin typeface="Arial"/>
                <a:cs typeface="Arial"/>
              </a:rPr>
              <a:t>tàng trữ, </a:t>
            </a:r>
            <a:r>
              <a:rPr b="0" spc="-5" dirty="0">
                <a:solidFill>
                  <a:srgbClr val="696464"/>
                </a:solidFill>
                <a:latin typeface="Arial"/>
                <a:cs typeface="Arial"/>
              </a:rPr>
              <a:t>giao nhận hàng</a:t>
            </a:r>
            <a:r>
              <a:rPr b="0" spc="-70" dirty="0">
                <a:solidFill>
                  <a:srgbClr val="696464"/>
                </a:solidFill>
                <a:latin typeface="Arial"/>
                <a:cs typeface="Arial"/>
              </a:rPr>
              <a:t> </a:t>
            </a:r>
            <a:r>
              <a:rPr b="0" spc="-5" dirty="0">
                <a:solidFill>
                  <a:srgbClr val="696464"/>
                </a:solidFill>
                <a:latin typeface="Arial"/>
                <a:cs typeface="Arial"/>
              </a:rPr>
              <a:t>cấm</a:t>
            </a:r>
          </a:p>
        </p:txBody>
      </p:sp>
      <p:sp>
        <p:nvSpPr>
          <p:cNvPr id="3" name="object 3"/>
          <p:cNvSpPr txBox="1"/>
          <p:nvPr/>
        </p:nvSpPr>
        <p:spPr>
          <a:xfrm>
            <a:off x="1342008" y="3109214"/>
            <a:ext cx="7845425" cy="2366645"/>
          </a:xfrm>
          <a:prstGeom prst="rect">
            <a:avLst/>
          </a:prstGeom>
        </p:spPr>
        <p:txBody>
          <a:bodyPr vert="horz" wrap="square" lIns="0" tIns="12700" rIns="0" bIns="0" rtlCol="0">
            <a:spAutoFit/>
          </a:bodyPr>
          <a:lstStyle/>
          <a:p>
            <a:pPr marL="12700" marR="5080">
              <a:lnSpc>
                <a:spcPct val="100000"/>
              </a:lnSpc>
              <a:spcBef>
                <a:spcPts val="100"/>
              </a:spcBef>
            </a:pPr>
            <a:r>
              <a:rPr sz="2400" b="1" dirty="0">
                <a:solidFill>
                  <a:srgbClr val="0000CC"/>
                </a:solidFill>
                <a:latin typeface="Times New Roman"/>
                <a:cs typeface="Times New Roman"/>
              </a:rPr>
              <a:t>8. Phạt tiền từ 90.000.000 </a:t>
            </a:r>
            <a:r>
              <a:rPr sz="2400" b="1" spc="-5" dirty="0">
                <a:solidFill>
                  <a:srgbClr val="0000CC"/>
                </a:solidFill>
                <a:latin typeface="Times New Roman"/>
                <a:cs typeface="Times New Roman"/>
              </a:rPr>
              <a:t>đồng đến </a:t>
            </a:r>
            <a:r>
              <a:rPr sz="2400" b="1" dirty="0">
                <a:solidFill>
                  <a:srgbClr val="0000CC"/>
                </a:solidFill>
                <a:latin typeface="Times New Roman"/>
                <a:cs typeface="Times New Roman"/>
              </a:rPr>
              <a:t>100.000.000 </a:t>
            </a:r>
            <a:r>
              <a:rPr sz="2400" b="1" spc="-5" dirty="0">
                <a:solidFill>
                  <a:srgbClr val="0000CC"/>
                </a:solidFill>
                <a:latin typeface="Times New Roman"/>
                <a:cs typeface="Times New Roman"/>
              </a:rPr>
              <a:t>đồng </a:t>
            </a:r>
            <a:r>
              <a:rPr sz="2400" spc="-5" dirty="0">
                <a:latin typeface="Times New Roman"/>
                <a:cs typeface="Times New Roman"/>
              </a:rPr>
              <a:t>đối</a:t>
            </a:r>
            <a:r>
              <a:rPr sz="2400" spc="-75" dirty="0">
                <a:latin typeface="Times New Roman"/>
                <a:cs typeface="Times New Roman"/>
              </a:rPr>
              <a:t> </a:t>
            </a:r>
            <a:r>
              <a:rPr sz="2400" spc="-5" dirty="0">
                <a:latin typeface="Times New Roman"/>
                <a:cs typeface="Times New Roman"/>
              </a:rPr>
              <a:t>với  </a:t>
            </a:r>
            <a:r>
              <a:rPr sz="2400" dirty="0">
                <a:latin typeface="Times New Roman"/>
                <a:cs typeface="Times New Roman"/>
              </a:rPr>
              <a:t>một trong các </a:t>
            </a:r>
            <a:r>
              <a:rPr sz="2400" spc="-5" dirty="0">
                <a:latin typeface="Times New Roman"/>
                <a:cs typeface="Times New Roman"/>
              </a:rPr>
              <a:t>hành vi vi phạm sau </a:t>
            </a:r>
            <a:r>
              <a:rPr sz="2400" dirty="0">
                <a:solidFill>
                  <a:srgbClr val="FF0000"/>
                </a:solidFill>
                <a:latin typeface="Times New Roman"/>
                <a:cs typeface="Times New Roman"/>
              </a:rPr>
              <a:t>trong trường </a:t>
            </a:r>
            <a:r>
              <a:rPr sz="2400" spc="-5" dirty="0">
                <a:solidFill>
                  <a:srgbClr val="FF0000"/>
                </a:solidFill>
                <a:latin typeface="Times New Roman"/>
                <a:cs typeface="Times New Roman"/>
              </a:rPr>
              <a:t>hợp không bị  </a:t>
            </a:r>
            <a:r>
              <a:rPr sz="2400" dirty="0">
                <a:solidFill>
                  <a:srgbClr val="FF0000"/>
                </a:solidFill>
                <a:latin typeface="Times New Roman"/>
                <a:cs typeface="Times New Roman"/>
              </a:rPr>
              <a:t>truy cứu trách </a:t>
            </a:r>
            <a:r>
              <a:rPr sz="2400" spc="-5" dirty="0">
                <a:solidFill>
                  <a:srgbClr val="FF0000"/>
                </a:solidFill>
                <a:latin typeface="Times New Roman"/>
                <a:cs typeface="Times New Roman"/>
              </a:rPr>
              <a:t>nhiệm hình</a:t>
            </a:r>
            <a:r>
              <a:rPr sz="2400" spc="-15" dirty="0">
                <a:solidFill>
                  <a:srgbClr val="FF0000"/>
                </a:solidFill>
                <a:latin typeface="Times New Roman"/>
                <a:cs typeface="Times New Roman"/>
              </a:rPr>
              <a:t> </a:t>
            </a:r>
            <a:r>
              <a:rPr sz="2400" spc="-5" dirty="0">
                <a:solidFill>
                  <a:srgbClr val="FF0000"/>
                </a:solidFill>
                <a:latin typeface="Times New Roman"/>
                <a:cs typeface="Times New Roman"/>
              </a:rPr>
              <a:t>sự:</a:t>
            </a:r>
            <a:endParaRPr sz="2400">
              <a:latin typeface="Times New Roman"/>
              <a:cs typeface="Times New Roman"/>
            </a:endParaRPr>
          </a:p>
          <a:p>
            <a:pPr>
              <a:lnSpc>
                <a:spcPct val="100000"/>
              </a:lnSpc>
              <a:spcBef>
                <a:spcPts val="5"/>
              </a:spcBef>
            </a:pPr>
            <a:endParaRPr sz="3500">
              <a:latin typeface="Times New Roman"/>
              <a:cs typeface="Times New Roman"/>
            </a:endParaRPr>
          </a:p>
          <a:p>
            <a:pPr marL="12700" marR="19050">
              <a:lnSpc>
                <a:spcPct val="100000"/>
              </a:lnSpc>
            </a:pPr>
            <a:r>
              <a:rPr sz="2400" spc="-5" dirty="0">
                <a:solidFill>
                  <a:srgbClr val="FF0000"/>
                </a:solidFill>
                <a:latin typeface="Times New Roman"/>
                <a:cs typeface="Times New Roman"/>
              </a:rPr>
              <a:t>b) Buôn bán </a:t>
            </a:r>
            <a:r>
              <a:rPr sz="2400" dirty="0">
                <a:solidFill>
                  <a:srgbClr val="FF0000"/>
                </a:solidFill>
                <a:latin typeface="Times New Roman"/>
                <a:cs typeface="Times New Roman"/>
              </a:rPr>
              <a:t>thuốc lá </a:t>
            </a:r>
            <a:r>
              <a:rPr sz="2400" spc="-5" dirty="0">
                <a:solidFill>
                  <a:srgbClr val="FF0000"/>
                </a:solidFill>
                <a:latin typeface="Times New Roman"/>
                <a:cs typeface="Times New Roman"/>
              </a:rPr>
              <a:t>điếu nhập </a:t>
            </a:r>
            <a:r>
              <a:rPr sz="2400" dirty="0">
                <a:solidFill>
                  <a:srgbClr val="FF0000"/>
                </a:solidFill>
                <a:latin typeface="Times New Roman"/>
                <a:cs typeface="Times New Roman"/>
              </a:rPr>
              <a:t>lậu có </a:t>
            </a:r>
            <a:r>
              <a:rPr sz="2400" spc="-5" dirty="0">
                <a:solidFill>
                  <a:srgbClr val="FF0000"/>
                </a:solidFill>
                <a:latin typeface="Times New Roman"/>
                <a:cs typeface="Times New Roman"/>
              </a:rPr>
              <a:t>số </a:t>
            </a:r>
            <a:r>
              <a:rPr sz="2400" dirty="0">
                <a:solidFill>
                  <a:srgbClr val="FF0000"/>
                </a:solidFill>
                <a:latin typeface="Times New Roman"/>
                <a:cs typeface="Times New Roman"/>
              </a:rPr>
              <a:t>lượng từ </a:t>
            </a:r>
            <a:r>
              <a:rPr sz="2400" spc="-5" dirty="0">
                <a:solidFill>
                  <a:srgbClr val="FF0000"/>
                </a:solidFill>
                <a:latin typeface="Times New Roman"/>
                <a:cs typeface="Times New Roman"/>
              </a:rPr>
              <a:t>1.500 bao </a:t>
            </a:r>
            <a:r>
              <a:rPr sz="2400" dirty="0">
                <a:solidFill>
                  <a:srgbClr val="FF0000"/>
                </a:solidFill>
                <a:latin typeface="Times New Roman"/>
                <a:cs typeface="Times New Roman"/>
              </a:rPr>
              <a:t>trở  </a:t>
            </a:r>
            <a:r>
              <a:rPr sz="2400" spc="-5" dirty="0">
                <a:solidFill>
                  <a:srgbClr val="FF0000"/>
                </a:solidFill>
                <a:latin typeface="Times New Roman"/>
                <a:cs typeface="Times New Roman"/>
              </a:rPr>
              <a:t>lên;</a:t>
            </a:r>
            <a:endParaRPr sz="2400">
              <a:latin typeface="Times New Roman"/>
              <a:cs typeface="Times New Roman"/>
            </a:endParaRPr>
          </a:p>
        </p:txBody>
      </p:sp>
      <p:sp>
        <p:nvSpPr>
          <p:cNvPr id="4" name="object 4"/>
          <p:cNvSpPr txBox="1"/>
          <p:nvPr/>
        </p:nvSpPr>
        <p:spPr>
          <a:xfrm>
            <a:off x="2299080" y="771907"/>
            <a:ext cx="3423285" cy="330200"/>
          </a:xfrm>
          <a:prstGeom prst="rect">
            <a:avLst/>
          </a:prstGeom>
        </p:spPr>
        <p:txBody>
          <a:bodyPr vert="horz" wrap="square" lIns="0" tIns="12700" rIns="0" bIns="0" rtlCol="0">
            <a:spAutoFit/>
          </a:bodyPr>
          <a:lstStyle/>
          <a:p>
            <a:pPr marL="12700">
              <a:lnSpc>
                <a:spcPct val="100000"/>
              </a:lnSpc>
              <a:spcBef>
                <a:spcPts val="100"/>
              </a:spcBef>
            </a:pPr>
            <a:r>
              <a:rPr sz="2000" b="1" spc="-5" dirty="0">
                <a:solidFill>
                  <a:srgbClr val="FF0000"/>
                </a:solidFill>
                <a:latin typeface="Arial"/>
                <a:cs typeface="Arial"/>
              </a:rPr>
              <a:t>Nghị định số</a:t>
            </a:r>
            <a:r>
              <a:rPr sz="2000" b="1" spc="-85" dirty="0">
                <a:solidFill>
                  <a:srgbClr val="FF0000"/>
                </a:solidFill>
                <a:latin typeface="Arial"/>
                <a:cs typeface="Arial"/>
              </a:rPr>
              <a:t> </a:t>
            </a:r>
            <a:r>
              <a:rPr sz="2000" b="1" spc="-5" dirty="0">
                <a:solidFill>
                  <a:srgbClr val="FF0000"/>
                </a:solidFill>
                <a:latin typeface="Arial"/>
                <a:cs typeface="Arial"/>
              </a:rPr>
              <a:t>98/2020/NĐ-CP</a:t>
            </a:r>
            <a:endParaRPr sz="2000">
              <a:latin typeface="Arial"/>
              <a:cs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98461" y="391668"/>
            <a:ext cx="9055100" cy="6726555"/>
            <a:chOff x="798461" y="391668"/>
            <a:chExt cx="9055100" cy="6726555"/>
          </a:xfrm>
        </p:grpSpPr>
        <p:sp>
          <p:nvSpPr>
            <p:cNvPr id="3" name="object 3"/>
            <p:cNvSpPr/>
            <p:nvPr/>
          </p:nvSpPr>
          <p:spPr>
            <a:xfrm>
              <a:off x="836561" y="422147"/>
              <a:ext cx="9013825" cy="6692900"/>
            </a:xfrm>
            <a:custGeom>
              <a:avLst/>
              <a:gdLst/>
              <a:ahLst/>
              <a:cxnLst/>
              <a:rect l="l" t="t" r="r" b="b"/>
              <a:pathLst>
                <a:path w="9013825" h="6692900">
                  <a:moveTo>
                    <a:pt x="0" y="329946"/>
                  </a:moveTo>
                  <a:lnTo>
                    <a:pt x="3579" y="281212"/>
                  </a:lnTo>
                  <a:lnTo>
                    <a:pt x="13978" y="234691"/>
                  </a:lnTo>
                  <a:lnTo>
                    <a:pt x="30683" y="190895"/>
                  </a:lnTo>
                  <a:lnTo>
                    <a:pt x="53183" y="150333"/>
                  </a:lnTo>
                  <a:lnTo>
                    <a:pt x="80966" y="113520"/>
                  </a:lnTo>
                  <a:lnTo>
                    <a:pt x="113520" y="80966"/>
                  </a:lnTo>
                  <a:lnTo>
                    <a:pt x="150333" y="53183"/>
                  </a:lnTo>
                  <a:lnTo>
                    <a:pt x="190895" y="30683"/>
                  </a:lnTo>
                  <a:lnTo>
                    <a:pt x="234691" y="13978"/>
                  </a:lnTo>
                  <a:lnTo>
                    <a:pt x="281212" y="3579"/>
                  </a:lnTo>
                  <a:lnTo>
                    <a:pt x="329946" y="0"/>
                  </a:lnTo>
                  <a:lnTo>
                    <a:pt x="8683752" y="0"/>
                  </a:lnTo>
                  <a:lnTo>
                    <a:pt x="8732485" y="3579"/>
                  </a:lnTo>
                  <a:lnTo>
                    <a:pt x="8779006" y="13978"/>
                  </a:lnTo>
                  <a:lnTo>
                    <a:pt x="8822802" y="30683"/>
                  </a:lnTo>
                  <a:lnTo>
                    <a:pt x="8863364" y="53183"/>
                  </a:lnTo>
                  <a:lnTo>
                    <a:pt x="8900177" y="80966"/>
                  </a:lnTo>
                  <a:lnTo>
                    <a:pt x="8932731" y="113520"/>
                  </a:lnTo>
                  <a:lnTo>
                    <a:pt x="8960514" y="150333"/>
                  </a:lnTo>
                  <a:lnTo>
                    <a:pt x="8983014" y="190895"/>
                  </a:lnTo>
                  <a:lnTo>
                    <a:pt x="8999719" y="234691"/>
                  </a:lnTo>
                  <a:lnTo>
                    <a:pt x="9010118" y="281212"/>
                  </a:lnTo>
                  <a:lnTo>
                    <a:pt x="9013698" y="329945"/>
                  </a:lnTo>
                  <a:lnTo>
                    <a:pt x="9013698" y="6363461"/>
                  </a:lnTo>
                  <a:lnTo>
                    <a:pt x="9010118" y="6412177"/>
                  </a:lnTo>
                  <a:lnTo>
                    <a:pt x="8999719" y="6458649"/>
                  </a:lnTo>
                  <a:lnTo>
                    <a:pt x="8983014" y="6502373"/>
                  </a:lnTo>
                  <a:lnTo>
                    <a:pt x="8960514" y="6542845"/>
                  </a:lnTo>
                  <a:lnTo>
                    <a:pt x="8932731" y="6579558"/>
                  </a:lnTo>
                  <a:lnTo>
                    <a:pt x="8900177" y="6612009"/>
                  </a:lnTo>
                  <a:lnTo>
                    <a:pt x="8863364" y="6639691"/>
                  </a:lnTo>
                  <a:lnTo>
                    <a:pt x="8822802" y="6662101"/>
                  </a:lnTo>
                  <a:lnTo>
                    <a:pt x="8779006" y="6678734"/>
                  </a:lnTo>
                  <a:lnTo>
                    <a:pt x="8732485" y="6689083"/>
                  </a:lnTo>
                  <a:lnTo>
                    <a:pt x="8683752" y="6692646"/>
                  </a:lnTo>
                  <a:lnTo>
                    <a:pt x="329946" y="6692646"/>
                  </a:lnTo>
                  <a:lnTo>
                    <a:pt x="281212" y="6689083"/>
                  </a:lnTo>
                  <a:lnTo>
                    <a:pt x="234691" y="6678734"/>
                  </a:lnTo>
                  <a:lnTo>
                    <a:pt x="190895" y="6662101"/>
                  </a:lnTo>
                  <a:lnTo>
                    <a:pt x="150333" y="6639691"/>
                  </a:lnTo>
                  <a:lnTo>
                    <a:pt x="113520" y="6612009"/>
                  </a:lnTo>
                  <a:lnTo>
                    <a:pt x="80966" y="6579558"/>
                  </a:lnTo>
                  <a:lnTo>
                    <a:pt x="53183" y="6542845"/>
                  </a:lnTo>
                  <a:lnTo>
                    <a:pt x="30683" y="6502373"/>
                  </a:lnTo>
                  <a:lnTo>
                    <a:pt x="13978" y="6458649"/>
                  </a:lnTo>
                  <a:lnTo>
                    <a:pt x="3579" y="6412177"/>
                  </a:lnTo>
                  <a:lnTo>
                    <a:pt x="0" y="6363462"/>
                  </a:lnTo>
                  <a:lnTo>
                    <a:pt x="0" y="329946"/>
                  </a:lnTo>
                  <a:close/>
                </a:path>
              </a:pathLst>
            </a:custGeom>
            <a:ln w="6350">
              <a:solidFill>
                <a:srgbClr val="000000"/>
              </a:solidFill>
            </a:ln>
          </p:spPr>
          <p:txBody>
            <a:bodyPr wrap="square" lIns="0" tIns="0" rIns="0" bIns="0" rtlCol="0"/>
            <a:lstStyle/>
            <a:p>
              <a:endParaRPr/>
            </a:p>
          </p:txBody>
        </p:sp>
        <p:sp>
          <p:nvSpPr>
            <p:cNvPr id="4" name="object 4"/>
            <p:cNvSpPr/>
            <p:nvPr/>
          </p:nvSpPr>
          <p:spPr>
            <a:xfrm>
              <a:off x="1633613" y="1339596"/>
              <a:ext cx="7801356" cy="7467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98461" y="391668"/>
              <a:ext cx="965453" cy="950975"/>
            </a:xfrm>
            <a:prstGeom prst="rect">
              <a:avLst/>
            </a:prstGeom>
            <a:blipFill>
              <a:blip r:embed="rId3"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1765680" y="737617"/>
            <a:ext cx="3423285" cy="330200"/>
          </a:xfrm>
          <a:prstGeom prst="rect">
            <a:avLst/>
          </a:prstGeom>
        </p:spPr>
        <p:txBody>
          <a:bodyPr vert="horz" wrap="square" lIns="0" tIns="12700" rIns="0" bIns="0" rtlCol="0">
            <a:spAutoFit/>
          </a:bodyPr>
          <a:lstStyle/>
          <a:p>
            <a:pPr marL="12700">
              <a:lnSpc>
                <a:spcPct val="100000"/>
              </a:lnSpc>
              <a:spcBef>
                <a:spcPts val="100"/>
              </a:spcBef>
            </a:pPr>
            <a:r>
              <a:rPr sz="2000" spc="-5" dirty="0"/>
              <a:t>Nghị định số</a:t>
            </a:r>
            <a:r>
              <a:rPr sz="2000" spc="-85" dirty="0"/>
              <a:t> </a:t>
            </a:r>
            <a:r>
              <a:rPr sz="2000" spc="-5" dirty="0"/>
              <a:t>98/2020/NĐ-CP</a:t>
            </a:r>
            <a:endParaRPr sz="2000"/>
          </a:p>
        </p:txBody>
      </p:sp>
      <p:sp>
        <p:nvSpPr>
          <p:cNvPr id="7" name="object 7"/>
          <p:cNvSpPr txBox="1"/>
          <p:nvPr/>
        </p:nvSpPr>
        <p:spPr>
          <a:xfrm>
            <a:off x="1308480" y="1042415"/>
            <a:ext cx="8107680" cy="5973445"/>
          </a:xfrm>
          <a:prstGeom prst="rect">
            <a:avLst/>
          </a:prstGeom>
        </p:spPr>
        <p:txBody>
          <a:bodyPr vert="horz" wrap="square" lIns="0" tIns="12700" rIns="0" bIns="0" rtlCol="0">
            <a:spAutoFit/>
          </a:bodyPr>
          <a:lstStyle/>
          <a:p>
            <a:pPr marL="321945">
              <a:lnSpc>
                <a:spcPct val="100000"/>
              </a:lnSpc>
              <a:spcBef>
                <a:spcPts val="100"/>
              </a:spcBef>
              <a:tabLst>
                <a:tab pos="8094345" algn="l"/>
              </a:tabLst>
            </a:pPr>
            <a:r>
              <a:rPr sz="2000" u="sng" dirty="0">
                <a:solidFill>
                  <a:srgbClr val="696464"/>
                </a:solidFill>
                <a:uFill>
                  <a:solidFill>
                    <a:srgbClr val="9B2D1F"/>
                  </a:solidFill>
                </a:uFill>
                <a:latin typeface="Times New Roman"/>
                <a:cs typeface="Times New Roman"/>
              </a:rPr>
              <a:t> </a:t>
            </a:r>
            <a:r>
              <a:rPr sz="2000" u="sng" spc="160" dirty="0">
                <a:solidFill>
                  <a:srgbClr val="696464"/>
                </a:solidFill>
                <a:uFill>
                  <a:solidFill>
                    <a:srgbClr val="9B2D1F"/>
                  </a:solidFill>
                </a:uFill>
                <a:latin typeface="Times New Roman"/>
                <a:cs typeface="Times New Roman"/>
              </a:rPr>
              <a:t> </a:t>
            </a:r>
            <a:r>
              <a:rPr sz="2000" b="1" u="sng" spc="-5" dirty="0">
                <a:solidFill>
                  <a:srgbClr val="696464"/>
                </a:solidFill>
                <a:uFill>
                  <a:solidFill>
                    <a:srgbClr val="9B2D1F"/>
                  </a:solidFill>
                </a:uFill>
                <a:latin typeface="Arial"/>
                <a:cs typeface="Arial"/>
              </a:rPr>
              <a:t>Điều 23. Hành vi vi phạm về bán sản phẩm thuốc</a:t>
            </a:r>
            <a:r>
              <a:rPr sz="2000" b="1" u="sng" spc="-45" dirty="0">
                <a:solidFill>
                  <a:srgbClr val="696464"/>
                </a:solidFill>
                <a:uFill>
                  <a:solidFill>
                    <a:srgbClr val="9B2D1F"/>
                  </a:solidFill>
                </a:uFill>
                <a:latin typeface="Arial"/>
                <a:cs typeface="Arial"/>
              </a:rPr>
              <a:t> </a:t>
            </a:r>
            <a:r>
              <a:rPr sz="2000" b="1" u="sng" spc="-5" dirty="0">
                <a:solidFill>
                  <a:srgbClr val="696464"/>
                </a:solidFill>
                <a:uFill>
                  <a:solidFill>
                    <a:srgbClr val="9B2D1F"/>
                  </a:solidFill>
                </a:uFill>
                <a:latin typeface="Arial"/>
                <a:cs typeface="Arial"/>
              </a:rPr>
              <a:t>lá	</a:t>
            </a:r>
            <a:endParaRPr sz="2000">
              <a:latin typeface="Arial"/>
              <a:cs typeface="Arial"/>
            </a:endParaRPr>
          </a:p>
          <a:p>
            <a:pPr marL="469265" marR="52069" indent="-457200" algn="just">
              <a:lnSpc>
                <a:spcPct val="100000"/>
              </a:lnSpc>
              <a:spcBef>
                <a:spcPts val="1875"/>
              </a:spcBef>
              <a:buClr>
                <a:srgbClr val="D34817"/>
              </a:buClr>
              <a:buSzPct val="83333"/>
              <a:buAutoNum type="arabicPeriod"/>
              <a:tabLst>
                <a:tab pos="469900" algn="l"/>
              </a:tabLst>
            </a:pPr>
            <a:r>
              <a:rPr sz="2400" spc="-5" dirty="0">
                <a:latin typeface="Times New Roman"/>
                <a:cs typeface="Times New Roman"/>
              </a:rPr>
              <a:t>Phạt </a:t>
            </a:r>
            <a:r>
              <a:rPr sz="2400" dirty="0">
                <a:latin typeface="Times New Roman"/>
                <a:cs typeface="Times New Roman"/>
              </a:rPr>
              <a:t>tiền từ </a:t>
            </a:r>
            <a:r>
              <a:rPr sz="2400" spc="-5" dirty="0">
                <a:latin typeface="Times New Roman"/>
                <a:cs typeface="Times New Roman"/>
              </a:rPr>
              <a:t>500.000 đồng đến 1.000.000 đồng đối với hành vi </a:t>
            </a:r>
            <a:r>
              <a:rPr sz="2400" spc="-5" dirty="0">
                <a:solidFill>
                  <a:srgbClr val="FF0000"/>
                </a:solidFill>
                <a:latin typeface="Times New Roman"/>
                <a:cs typeface="Times New Roman"/>
              </a:rPr>
              <a:t> không </a:t>
            </a:r>
            <a:r>
              <a:rPr sz="2400" dirty="0">
                <a:solidFill>
                  <a:srgbClr val="FF0000"/>
                </a:solidFill>
                <a:latin typeface="Times New Roman"/>
                <a:cs typeface="Times New Roman"/>
              </a:rPr>
              <a:t>treo </a:t>
            </a:r>
            <a:r>
              <a:rPr sz="2400" spc="-5" dirty="0">
                <a:solidFill>
                  <a:srgbClr val="FF0000"/>
                </a:solidFill>
                <a:latin typeface="Times New Roman"/>
                <a:cs typeface="Times New Roman"/>
              </a:rPr>
              <a:t>biển </a:t>
            </a:r>
            <a:r>
              <a:rPr sz="2400" dirty="0">
                <a:solidFill>
                  <a:srgbClr val="FF0000"/>
                </a:solidFill>
                <a:latin typeface="Times New Roman"/>
                <a:cs typeface="Times New Roman"/>
              </a:rPr>
              <a:t>thông </a:t>
            </a:r>
            <a:r>
              <a:rPr sz="2400" spc="-5" dirty="0">
                <a:solidFill>
                  <a:srgbClr val="FF0000"/>
                </a:solidFill>
                <a:latin typeface="Times New Roman"/>
                <a:cs typeface="Times New Roman"/>
              </a:rPr>
              <a:t>báo không bán </a:t>
            </a:r>
            <a:r>
              <a:rPr sz="2400" dirty="0">
                <a:solidFill>
                  <a:srgbClr val="FF0000"/>
                </a:solidFill>
                <a:latin typeface="Times New Roman"/>
                <a:cs typeface="Times New Roman"/>
              </a:rPr>
              <a:t>thuốc lá cho </a:t>
            </a:r>
            <a:r>
              <a:rPr sz="2400" spc="-5" dirty="0">
                <a:solidFill>
                  <a:srgbClr val="FF0000"/>
                </a:solidFill>
                <a:latin typeface="Times New Roman"/>
                <a:cs typeface="Times New Roman"/>
              </a:rPr>
              <a:t>người </a:t>
            </a:r>
            <a:r>
              <a:rPr sz="2400" dirty="0">
                <a:solidFill>
                  <a:srgbClr val="FF0000"/>
                </a:solidFill>
                <a:latin typeface="Times New Roman"/>
                <a:cs typeface="Times New Roman"/>
              </a:rPr>
              <a:t>chưa  </a:t>
            </a:r>
            <a:r>
              <a:rPr sz="2400" spc="-5" dirty="0">
                <a:solidFill>
                  <a:srgbClr val="FF0000"/>
                </a:solidFill>
                <a:latin typeface="Times New Roman"/>
                <a:cs typeface="Times New Roman"/>
              </a:rPr>
              <a:t>đủ 18 </a:t>
            </a:r>
            <a:r>
              <a:rPr sz="2400" dirty="0">
                <a:solidFill>
                  <a:srgbClr val="FF0000"/>
                </a:solidFill>
                <a:latin typeface="Times New Roman"/>
                <a:cs typeface="Times New Roman"/>
              </a:rPr>
              <a:t>tuổi </a:t>
            </a:r>
            <a:r>
              <a:rPr sz="2400" dirty="0">
                <a:latin typeface="Times New Roman"/>
                <a:cs typeface="Times New Roman"/>
              </a:rPr>
              <a:t>tại </a:t>
            </a:r>
            <a:r>
              <a:rPr sz="2400" spc="-5" dirty="0">
                <a:latin typeface="Times New Roman"/>
                <a:cs typeface="Times New Roman"/>
              </a:rPr>
              <a:t>điểm bán </a:t>
            </a:r>
            <a:r>
              <a:rPr sz="2400" dirty="0">
                <a:latin typeface="Times New Roman"/>
                <a:cs typeface="Times New Roman"/>
              </a:rPr>
              <a:t>theo </a:t>
            </a:r>
            <a:r>
              <a:rPr sz="2400" spc="-5" dirty="0">
                <a:latin typeface="Times New Roman"/>
                <a:cs typeface="Times New Roman"/>
              </a:rPr>
              <a:t>quy</a:t>
            </a:r>
            <a:r>
              <a:rPr sz="2400" spc="-35" dirty="0">
                <a:latin typeface="Times New Roman"/>
                <a:cs typeface="Times New Roman"/>
              </a:rPr>
              <a:t> </a:t>
            </a:r>
            <a:r>
              <a:rPr sz="2400" spc="-5" dirty="0">
                <a:latin typeface="Times New Roman"/>
                <a:cs typeface="Times New Roman"/>
              </a:rPr>
              <a:t>định.</a:t>
            </a:r>
            <a:endParaRPr sz="2400">
              <a:latin typeface="Times New Roman"/>
              <a:cs typeface="Times New Roman"/>
            </a:endParaRPr>
          </a:p>
          <a:p>
            <a:pPr>
              <a:lnSpc>
                <a:spcPct val="100000"/>
              </a:lnSpc>
              <a:spcBef>
                <a:spcPts val="5"/>
              </a:spcBef>
              <a:buAutoNum type="arabicPeriod"/>
            </a:pPr>
            <a:endParaRPr sz="3500">
              <a:latin typeface="Times New Roman"/>
              <a:cs typeface="Times New Roman"/>
            </a:endParaRPr>
          </a:p>
          <a:p>
            <a:pPr marL="317500" marR="412750" indent="-317500">
              <a:lnSpc>
                <a:spcPct val="100000"/>
              </a:lnSpc>
              <a:buAutoNum type="arabicPeriod"/>
              <a:tabLst>
                <a:tab pos="317500" algn="l"/>
              </a:tabLst>
            </a:pPr>
            <a:r>
              <a:rPr sz="2400" spc="-5" dirty="0">
                <a:latin typeface="Times New Roman"/>
                <a:cs typeface="Times New Roman"/>
              </a:rPr>
              <a:t>Phạt </a:t>
            </a:r>
            <a:r>
              <a:rPr sz="2400" dirty="0">
                <a:latin typeface="Times New Roman"/>
                <a:cs typeface="Times New Roman"/>
              </a:rPr>
              <a:t>tiền từ </a:t>
            </a:r>
            <a:r>
              <a:rPr sz="2400" spc="-5" dirty="0">
                <a:latin typeface="Times New Roman"/>
                <a:cs typeface="Times New Roman"/>
              </a:rPr>
              <a:t>1.000.000 đồng đến 2.000.000 đồng đối với </a:t>
            </a:r>
            <a:r>
              <a:rPr sz="2400" dirty="0">
                <a:latin typeface="Times New Roman"/>
                <a:cs typeface="Times New Roman"/>
              </a:rPr>
              <a:t>một  trong các </a:t>
            </a:r>
            <a:r>
              <a:rPr sz="2400" spc="-5" dirty="0">
                <a:latin typeface="Times New Roman"/>
                <a:cs typeface="Times New Roman"/>
              </a:rPr>
              <a:t>hành vi vi phạm sau</a:t>
            </a:r>
            <a:r>
              <a:rPr sz="2400" spc="-20" dirty="0">
                <a:latin typeface="Times New Roman"/>
                <a:cs typeface="Times New Roman"/>
              </a:rPr>
              <a:t> </a:t>
            </a:r>
            <a:r>
              <a:rPr sz="2400" spc="-5" dirty="0">
                <a:latin typeface="Times New Roman"/>
                <a:cs typeface="Times New Roman"/>
              </a:rPr>
              <a:t>đây:</a:t>
            </a:r>
            <a:endParaRPr sz="2400">
              <a:latin typeface="Times New Roman"/>
              <a:cs typeface="Times New Roman"/>
            </a:endParaRPr>
          </a:p>
          <a:p>
            <a:pPr marL="325755" indent="-313690">
              <a:lnSpc>
                <a:spcPct val="100000"/>
              </a:lnSpc>
              <a:spcBef>
                <a:spcPts val="575"/>
              </a:spcBef>
              <a:buClr>
                <a:srgbClr val="000000"/>
              </a:buClr>
              <a:buAutoNum type="alphaLcParenR"/>
              <a:tabLst>
                <a:tab pos="326390" algn="l"/>
              </a:tabLst>
            </a:pPr>
            <a:r>
              <a:rPr sz="2400" spc="-5" dirty="0">
                <a:solidFill>
                  <a:srgbClr val="FF0000"/>
                </a:solidFill>
                <a:latin typeface="Times New Roman"/>
                <a:cs typeface="Times New Roman"/>
              </a:rPr>
              <a:t>Bán </a:t>
            </a:r>
            <a:r>
              <a:rPr sz="2400" dirty="0">
                <a:solidFill>
                  <a:srgbClr val="FF0000"/>
                </a:solidFill>
                <a:latin typeface="Times New Roman"/>
                <a:cs typeface="Times New Roman"/>
              </a:rPr>
              <a:t>thuốc lá cho </a:t>
            </a:r>
            <a:r>
              <a:rPr sz="2400" spc="-5" dirty="0">
                <a:solidFill>
                  <a:srgbClr val="FF0000"/>
                </a:solidFill>
                <a:latin typeface="Times New Roman"/>
                <a:cs typeface="Times New Roman"/>
              </a:rPr>
              <a:t>người </a:t>
            </a:r>
            <a:r>
              <a:rPr sz="2400" dirty="0">
                <a:solidFill>
                  <a:srgbClr val="FF0000"/>
                </a:solidFill>
                <a:latin typeface="Times New Roman"/>
                <a:cs typeface="Times New Roman"/>
              </a:rPr>
              <a:t>chưa </a:t>
            </a:r>
            <a:r>
              <a:rPr sz="2400" spc="-5" dirty="0">
                <a:solidFill>
                  <a:srgbClr val="FF0000"/>
                </a:solidFill>
                <a:latin typeface="Times New Roman"/>
                <a:cs typeface="Times New Roman"/>
              </a:rPr>
              <a:t>đủ 18</a:t>
            </a:r>
            <a:r>
              <a:rPr sz="2400" spc="-20" dirty="0">
                <a:solidFill>
                  <a:srgbClr val="FF0000"/>
                </a:solidFill>
                <a:latin typeface="Times New Roman"/>
                <a:cs typeface="Times New Roman"/>
              </a:rPr>
              <a:t> </a:t>
            </a:r>
            <a:r>
              <a:rPr sz="2400" dirty="0">
                <a:solidFill>
                  <a:srgbClr val="FF0000"/>
                </a:solidFill>
                <a:latin typeface="Times New Roman"/>
                <a:cs typeface="Times New Roman"/>
              </a:rPr>
              <a:t>tuổi;</a:t>
            </a:r>
            <a:endParaRPr sz="2400">
              <a:latin typeface="Times New Roman"/>
              <a:cs typeface="Times New Roman"/>
            </a:endParaRPr>
          </a:p>
          <a:p>
            <a:pPr marL="342900" indent="-330835">
              <a:lnSpc>
                <a:spcPct val="100000"/>
              </a:lnSpc>
              <a:spcBef>
                <a:spcPts val="570"/>
              </a:spcBef>
              <a:buClr>
                <a:srgbClr val="000000"/>
              </a:buClr>
              <a:buAutoNum type="alphaLcParenR"/>
              <a:tabLst>
                <a:tab pos="343535" algn="l"/>
              </a:tabLst>
            </a:pPr>
            <a:r>
              <a:rPr sz="2400" spc="-5" dirty="0">
                <a:solidFill>
                  <a:srgbClr val="FF0000"/>
                </a:solidFill>
                <a:latin typeface="Times New Roman"/>
                <a:cs typeface="Times New Roman"/>
              </a:rPr>
              <a:t>Sử dụng người </a:t>
            </a:r>
            <a:r>
              <a:rPr sz="2400" dirty="0">
                <a:solidFill>
                  <a:srgbClr val="FF0000"/>
                </a:solidFill>
                <a:latin typeface="Times New Roman"/>
                <a:cs typeface="Times New Roman"/>
              </a:rPr>
              <a:t>chưa </a:t>
            </a:r>
            <a:r>
              <a:rPr sz="2400" spc="-5" dirty="0">
                <a:solidFill>
                  <a:srgbClr val="FF0000"/>
                </a:solidFill>
                <a:latin typeface="Times New Roman"/>
                <a:cs typeface="Times New Roman"/>
              </a:rPr>
              <a:t>đủ 18 </a:t>
            </a:r>
            <a:r>
              <a:rPr sz="2400" dirty="0">
                <a:solidFill>
                  <a:srgbClr val="FF0000"/>
                </a:solidFill>
                <a:latin typeface="Times New Roman"/>
                <a:cs typeface="Times New Roman"/>
              </a:rPr>
              <a:t>tuổi </a:t>
            </a:r>
            <a:r>
              <a:rPr sz="2400" spc="-5" dirty="0">
                <a:solidFill>
                  <a:srgbClr val="FF0000"/>
                </a:solidFill>
                <a:latin typeface="Times New Roman"/>
                <a:cs typeface="Times New Roman"/>
              </a:rPr>
              <a:t>bán </a:t>
            </a:r>
            <a:r>
              <a:rPr sz="2400" dirty="0">
                <a:solidFill>
                  <a:srgbClr val="FF0000"/>
                </a:solidFill>
                <a:latin typeface="Times New Roman"/>
                <a:cs typeface="Times New Roman"/>
              </a:rPr>
              <a:t>thuốc</a:t>
            </a:r>
            <a:r>
              <a:rPr sz="2400" spc="-35" dirty="0">
                <a:solidFill>
                  <a:srgbClr val="FF0000"/>
                </a:solidFill>
                <a:latin typeface="Times New Roman"/>
                <a:cs typeface="Times New Roman"/>
              </a:rPr>
              <a:t> </a:t>
            </a:r>
            <a:r>
              <a:rPr sz="2400" spc="-5" dirty="0">
                <a:solidFill>
                  <a:srgbClr val="FF0000"/>
                </a:solidFill>
                <a:latin typeface="Times New Roman"/>
                <a:cs typeface="Times New Roman"/>
              </a:rPr>
              <a:t>lá.</a:t>
            </a:r>
            <a:endParaRPr sz="2400">
              <a:latin typeface="Times New Roman"/>
              <a:cs typeface="Times New Roman"/>
            </a:endParaRPr>
          </a:p>
          <a:p>
            <a:pPr>
              <a:lnSpc>
                <a:spcPct val="100000"/>
              </a:lnSpc>
              <a:spcBef>
                <a:spcPts val="5"/>
              </a:spcBef>
            </a:pPr>
            <a:endParaRPr sz="3500">
              <a:latin typeface="Times New Roman"/>
              <a:cs typeface="Times New Roman"/>
            </a:endParaRPr>
          </a:p>
          <a:p>
            <a:pPr marL="469265" marR="294640" indent="-457200">
              <a:lnSpc>
                <a:spcPct val="100000"/>
              </a:lnSpc>
              <a:spcBef>
                <a:spcPts val="5"/>
              </a:spcBef>
            </a:pPr>
            <a:r>
              <a:rPr sz="2400" spc="-5" dirty="0">
                <a:latin typeface="Times New Roman"/>
                <a:cs typeface="Times New Roman"/>
              </a:rPr>
              <a:t>3. Phạt </a:t>
            </a:r>
            <a:r>
              <a:rPr sz="2400" dirty="0">
                <a:latin typeface="Times New Roman"/>
                <a:cs typeface="Times New Roman"/>
              </a:rPr>
              <a:t>tiền từ </a:t>
            </a:r>
            <a:r>
              <a:rPr sz="2400" spc="-5" dirty="0">
                <a:latin typeface="Times New Roman"/>
                <a:cs typeface="Times New Roman"/>
              </a:rPr>
              <a:t>2.000 000 đồng đến 3.000.000 đồng đối với hành  </a:t>
            </a:r>
            <a:r>
              <a:rPr sz="2400" dirty="0">
                <a:latin typeface="Times New Roman"/>
                <a:cs typeface="Times New Roman"/>
              </a:rPr>
              <a:t>vi không thực hiện đúng </a:t>
            </a:r>
            <a:r>
              <a:rPr sz="2400" spc="-5" dirty="0">
                <a:solidFill>
                  <a:srgbClr val="FF0000"/>
                </a:solidFill>
                <a:latin typeface="Times New Roman"/>
                <a:cs typeface="Times New Roman"/>
              </a:rPr>
              <a:t>quy định về </a:t>
            </a:r>
            <a:r>
              <a:rPr sz="2400" dirty="0">
                <a:solidFill>
                  <a:srgbClr val="FF0000"/>
                </a:solidFill>
                <a:latin typeface="Times New Roman"/>
                <a:cs typeface="Times New Roman"/>
              </a:rPr>
              <a:t>trưng </a:t>
            </a:r>
            <a:r>
              <a:rPr sz="2400" spc="-5" dirty="0">
                <a:solidFill>
                  <a:srgbClr val="FF0000"/>
                </a:solidFill>
                <a:latin typeface="Times New Roman"/>
                <a:cs typeface="Times New Roman"/>
              </a:rPr>
              <a:t>bày </a:t>
            </a:r>
            <a:r>
              <a:rPr sz="2400" dirty="0">
                <a:latin typeface="Times New Roman"/>
                <a:cs typeface="Times New Roman"/>
              </a:rPr>
              <a:t>thuốc lá tại  điểm bán</a:t>
            </a:r>
            <a:r>
              <a:rPr sz="2400" spc="-5" dirty="0">
                <a:latin typeface="Times New Roman"/>
                <a:cs typeface="Times New Roman"/>
              </a:rPr>
              <a:t> </a:t>
            </a:r>
            <a:r>
              <a:rPr sz="2400" dirty="0">
                <a:latin typeface="Times New Roman"/>
                <a:cs typeface="Times New Roman"/>
              </a:rPr>
              <a:t>hàng.</a:t>
            </a:r>
            <a:endParaRPr sz="2400">
              <a:latin typeface="Times New Roman"/>
              <a:cs typeface="Times New Roman"/>
            </a:endParaRPr>
          </a:p>
          <a:p>
            <a:pPr marL="532130" algn="ctr">
              <a:lnSpc>
                <a:spcPct val="100000"/>
              </a:lnSpc>
              <a:spcBef>
                <a:spcPts val="1664"/>
              </a:spcBef>
            </a:pPr>
            <a:r>
              <a:rPr sz="2400" b="1" spc="-5" dirty="0">
                <a:solidFill>
                  <a:srgbClr val="FF0000"/>
                </a:solidFill>
                <a:latin typeface="Arial"/>
                <a:cs typeface="Arial"/>
              </a:rPr>
              <a:t>Chưa thống </a:t>
            </a:r>
            <a:r>
              <a:rPr sz="2400" b="1" dirty="0">
                <a:solidFill>
                  <a:srgbClr val="FF0000"/>
                </a:solidFill>
                <a:latin typeface="Arial"/>
                <a:cs typeface="Arial"/>
              </a:rPr>
              <a:t>nhất </a:t>
            </a:r>
            <a:r>
              <a:rPr sz="2400" b="1" spc="-5" dirty="0">
                <a:solidFill>
                  <a:srgbClr val="FF0000"/>
                </a:solidFill>
                <a:latin typeface="Arial"/>
                <a:cs typeface="Arial"/>
              </a:rPr>
              <a:t>với Nghị </a:t>
            </a:r>
            <a:r>
              <a:rPr sz="2400" b="1" dirty="0">
                <a:solidFill>
                  <a:srgbClr val="FF0000"/>
                </a:solidFill>
                <a:latin typeface="Arial"/>
                <a:cs typeface="Arial"/>
              </a:rPr>
              <a:t>định</a:t>
            </a:r>
            <a:r>
              <a:rPr sz="2400" b="1" spc="-25" dirty="0">
                <a:solidFill>
                  <a:srgbClr val="FF0000"/>
                </a:solidFill>
                <a:latin typeface="Arial"/>
                <a:cs typeface="Arial"/>
              </a:rPr>
              <a:t> </a:t>
            </a:r>
            <a:r>
              <a:rPr sz="2400" b="1" spc="-40" dirty="0">
                <a:solidFill>
                  <a:srgbClr val="FF0000"/>
                </a:solidFill>
                <a:latin typeface="Arial"/>
                <a:cs typeface="Arial"/>
              </a:rPr>
              <a:t>117?</a:t>
            </a:r>
            <a:endParaRPr sz="2400">
              <a:latin typeface="Arial"/>
              <a:cs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98461" y="391668"/>
            <a:ext cx="9055100" cy="6726555"/>
            <a:chOff x="798461" y="391668"/>
            <a:chExt cx="9055100" cy="6726555"/>
          </a:xfrm>
        </p:grpSpPr>
        <p:sp>
          <p:nvSpPr>
            <p:cNvPr id="3" name="object 3"/>
            <p:cNvSpPr/>
            <p:nvPr/>
          </p:nvSpPr>
          <p:spPr>
            <a:xfrm>
              <a:off x="836561" y="422147"/>
              <a:ext cx="9013825" cy="6692900"/>
            </a:xfrm>
            <a:custGeom>
              <a:avLst/>
              <a:gdLst/>
              <a:ahLst/>
              <a:cxnLst/>
              <a:rect l="l" t="t" r="r" b="b"/>
              <a:pathLst>
                <a:path w="9013825" h="6692900">
                  <a:moveTo>
                    <a:pt x="0" y="329946"/>
                  </a:moveTo>
                  <a:lnTo>
                    <a:pt x="3579" y="281212"/>
                  </a:lnTo>
                  <a:lnTo>
                    <a:pt x="13978" y="234691"/>
                  </a:lnTo>
                  <a:lnTo>
                    <a:pt x="30683" y="190895"/>
                  </a:lnTo>
                  <a:lnTo>
                    <a:pt x="53183" y="150333"/>
                  </a:lnTo>
                  <a:lnTo>
                    <a:pt x="80966" y="113520"/>
                  </a:lnTo>
                  <a:lnTo>
                    <a:pt x="113520" y="80966"/>
                  </a:lnTo>
                  <a:lnTo>
                    <a:pt x="150333" y="53183"/>
                  </a:lnTo>
                  <a:lnTo>
                    <a:pt x="190895" y="30683"/>
                  </a:lnTo>
                  <a:lnTo>
                    <a:pt x="234691" y="13978"/>
                  </a:lnTo>
                  <a:lnTo>
                    <a:pt x="281212" y="3579"/>
                  </a:lnTo>
                  <a:lnTo>
                    <a:pt x="329946" y="0"/>
                  </a:lnTo>
                  <a:lnTo>
                    <a:pt x="8683752" y="0"/>
                  </a:lnTo>
                  <a:lnTo>
                    <a:pt x="8732485" y="3579"/>
                  </a:lnTo>
                  <a:lnTo>
                    <a:pt x="8779006" y="13978"/>
                  </a:lnTo>
                  <a:lnTo>
                    <a:pt x="8822802" y="30683"/>
                  </a:lnTo>
                  <a:lnTo>
                    <a:pt x="8863364" y="53183"/>
                  </a:lnTo>
                  <a:lnTo>
                    <a:pt x="8900177" y="80966"/>
                  </a:lnTo>
                  <a:lnTo>
                    <a:pt x="8932731" y="113520"/>
                  </a:lnTo>
                  <a:lnTo>
                    <a:pt x="8960514" y="150333"/>
                  </a:lnTo>
                  <a:lnTo>
                    <a:pt x="8983014" y="190895"/>
                  </a:lnTo>
                  <a:lnTo>
                    <a:pt x="8999719" y="234691"/>
                  </a:lnTo>
                  <a:lnTo>
                    <a:pt x="9010118" y="281212"/>
                  </a:lnTo>
                  <a:lnTo>
                    <a:pt x="9013698" y="329945"/>
                  </a:lnTo>
                  <a:lnTo>
                    <a:pt x="9013698" y="6363461"/>
                  </a:lnTo>
                  <a:lnTo>
                    <a:pt x="9010118" y="6412177"/>
                  </a:lnTo>
                  <a:lnTo>
                    <a:pt x="8999719" y="6458649"/>
                  </a:lnTo>
                  <a:lnTo>
                    <a:pt x="8983014" y="6502373"/>
                  </a:lnTo>
                  <a:lnTo>
                    <a:pt x="8960514" y="6542845"/>
                  </a:lnTo>
                  <a:lnTo>
                    <a:pt x="8932731" y="6579558"/>
                  </a:lnTo>
                  <a:lnTo>
                    <a:pt x="8900177" y="6612009"/>
                  </a:lnTo>
                  <a:lnTo>
                    <a:pt x="8863364" y="6639691"/>
                  </a:lnTo>
                  <a:lnTo>
                    <a:pt x="8822802" y="6662101"/>
                  </a:lnTo>
                  <a:lnTo>
                    <a:pt x="8779006" y="6678734"/>
                  </a:lnTo>
                  <a:lnTo>
                    <a:pt x="8732485" y="6689083"/>
                  </a:lnTo>
                  <a:lnTo>
                    <a:pt x="8683752" y="6692646"/>
                  </a:lnTo>
                  <a:lnTo>
                    <a:pt x="329946" y="6692646"/>
                  </a:lnTo>
                  <a:lnTo>
                    <a:pt x="281212" y="6689083"/>
                  </a:lnTo>
                  <a:lnTo>
                    <a:pt x="234691" y="6678734"/>
                  </a:lnTo>
                  <a:lnTo>
                    <a:pt x="190895" y="6662101"/>
                  </a:lnTo>
                  <a:lnTo>
                    <a:pt x="150333" y="6639691"/>
                  </a:lnTo>
                  <a:lnTo>
                    <a:pt x="113520" y="6612009"/>
                  </a:lnTo>
                  <a:lnTo>
                    <a:pt x="80966" y="6579558"/>
                  </a:lnTo>
                  <a:lnTo>
                    <a:pt x="53183" y="6542845"/>
                  </a:lnTo>
                  <a:lnTo>
                    <a:pt x="30683" y="6502373"/>
                  </a:lnTo>
                  <a:lnTo>
                    <a:pt x="13978" y="6458649"/>
                  </a:lnTo>
                  <a:lnTo>
                    <a:pt x="3579" y="6412177"/>
                  </a:lnTo>
                  <a:lnTo>
                    <a:pt x="0" y="6363462"/>
                  </a:lnTo>
                  <a:lnTo>
                    <a:pt x="0" y="329946"/>
                  </a:lnTo>
                  <a:close/>
                </a:path>
              </a:pathLst>
            </a:custGeom>
            <a:ln w="6350">
              <a:solidFill>
                <a:srgbClr val="000000"/>
              </a:solidFill>
            </a:ln>
          </p:spPr>
          <p:txBody>
            <a:bodyPr wrap="square" lIns="0" tIns="0" rIns="0" bIns="0" rtlCol="0"/>
            <a:lstStyle/>
            <a:p>
              <a:endParaRPr/>
            </a:p>
          </p:txBody>
        </p:sp>
        <p:sp>
          <p:nvSpPr>
            <p:cNvPr id="4" name="object 4"/>
            <p:cNvSpPr/>
            <p:nvPr/>
          </p:nvSpPr>
          <p:spPr>
            <a:xfrm>
              <a:off x="1633613" y="1339596"/>
              <a:ext cx="7801356" cy="7467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98461" y="391668"/>
              <a:ext cx="965453" cy="950975"/>
            </a:xfrm>
            <a:prstGeom prst="rect">
              <a:avLst/>
            </a:prstGeom>
            <a:blipFill>
              <a:blip r:embed="rId3"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1617865" y="737617"/>
            <a:ext cx="7797800" cy="635000"/>
          </a:xfrm>
          <a:prstGeom prst="rect">
            <a:avLst/>
          </a:prstGeom>
        </p:spPr>
        <p:txBody>
          <a:bodyPr vert="horz" wrap="square" lIns="0" tIns="12700" rIns="0" bIns="0" rtlCol="0">
            <a:spAutoFit/>
          </a:bodyPr>
          <a:lstStyle/>
          <a:p>
            <a:pPr marL="160020">
              <a:lnSpc>
                <a:spcPct val="100000"/>
              </a:lnSpc>
              <a:spcBef>
                <a:spcPts val="100"/>
              </a:spcBef>
            </a:pPr>
            <a:r>
              <a:rPr sz="2000" spc="-5" dirty="0"/>
              <a:t>Nghị định số</a:t>
            </a:r>
            <a:r>
              <a:rPr sz="2000" spc="-10" dirty="0"/>
              <a:t> </a:t>
            </a:r>
            <a:r>
              <a:rPr sz="2000" spc="-5" dirty="0"/>
              <a:t>98/2020/NĐ-CP</a:t>
            </a:r>
            <a:endParaRPr sz="2000"/>
          </a:p>
          <a:p>
            <a:pPr marL="12700">
              <a:lnSpc>
                <a:spcPct val="100000"/>
              </a:lnSpc>
              <a:tabLst>
                <a:tab pos="7784465" algn="l"/>
              </a:tabLst>
            </a:pPr>
            <a:r>
              <a:rPr sz="2000" b="0" u="sng" dirty="0">
                <a:solidFill>
                  <a:srgbClr val="696464"/>
                </a:solidFill>
                <a:uFill>
                  <a:solidFill>
                    <a:srgbClr val="9B2D1F"/>
                  </a:solidFill>
                </a:uFill>
                <a:latin typeface="Times New Roman"/>
                <a:cs typeface="Times New Roman"/>
              </a:rPr>
              <a:t> </a:t>
            </a:r>
            <a:r>
              <a:rPr sz="2000" b="0" u="sng" spc="160" dirty="0">
                <a:solidFill>
                  <a:srgbClr val="696464"/>
                </a:solidFill>
                <a:uFill>
                  <a:solidFill>
                    <a:srgbClr val="9B2D1F"/>
                  </a:solidFill>
                </a:uFill>
                <a:latin typeface="Times New Roman"/>
                <a:cs typeface="Times New Roman"/>
              </a:rPr>
              <a:t> </a:t>
            </a:r>
            <a:r>
              <a:rPr sz="2000" u="sng" spc="-5" dirty="0">
                <a:solidFill>
                  <a:srgbClr val="696464"/>
                </a:solidFill>
                <a:uFill>
                  <a:solidFill>
                    <a:srgbClr val="9B2D1F"/>
                  </a:solidFill>
                </a:uFill>
              </a:rPr>
              <a:t>Điều 23. Hành vi vi phạm về bán sản phẩm thuốc</a:t>
            </a:r>
            <a:r>
              <a:rPr sz="2000" u="sng" spc="-45" dirty="0">
                <a:solidFill>
                  <a:srgbClr val="696464"/>
                </a:solidFill>
                <a:uFill>
                  <a:solidFill>
                    <a:srgbClr val="9B2D1F"/>
                  </a:solidFill>
                </a:uFill>
              </a:rPr>
              <a:t> </a:t>
            </a:r>
            <a:r>
              <a:rPr sz="2000" u="sng" spc="-5" dirty="0">
                <a:solidFill>
                  <a:srgbClr val="696464"/>
                </a:solidFill>
                <a:uFill>
                  <a:solidFill>
                    <a:srgbClr val="9B2D1F"/>
                  </a:solidFill>
                </a:uFill>
              </a:rPr>
              <a:t>lá	</a:t>
            </a:r>
            <a:endParaRPr sz="2000">
              <a:latin typeface="Times New Roman"/>
              <a:cs typeface="Times New Roman"/>
            </a:endParaRPr>
          </a:p>
        </p:txBody>
      </p:sp>
      <p:sp>
        <p:nvSpPr>
          <p:cNvPr id="7" name="object 7"/>
          <p:cNvSpPr txBox="1"/>
          <p:nvPr/>
        </p:nvSpPr>
        <p:spPr>
          <a:xfrm>
            <a:off x="1308493" y="1777238"/>
            <a:ext cx="7959090" cy="4340860"/>
          </a:xfrm>
          <a:prstGeom prst="rect">
            <a:avLst/>
          </a:prstGeom>
        </p:spPr>
        <p:txBody>
          <a:bodyPr vert="horz" wrap="square" lIns="0" tIns="12700" rIns="0" bIns="0" rtlCol="0">
            <a:spAutoFit/>
          </a:bodyPr>
          <a:lstStyle/>
          <a:p>
            <a:pPr marL="12700" marR="264160">
              <a:lnSpc>
                <a:spcPct val="100000"/>
              </a:lnSpc>
              <a:spcBef>
                <a:spcPts val="100"/>
              </a:spcBef>
            </a:pPr>
            <a:r>
              <a:rPr sz="2400" spc="-5" dirty="0">
                <a:latin typeface="Times New Roman"/>
                <a:cs typeface="Times New Roman"/>
              </a:rPr>
              <a:t>4. Phạt </a:t>
            </a:r>
            <a:r>
              <a:rPr sz="2400" dirty="0">
                <a:latin typeface="Times New Roman"/>
                <a:cs typeface="Times New Roman"/>
              </a:rPr>
              <a:t>tiền từ </a:t>
            </a:r>
            <a:r>
              <a:rPr sz="2400" spc="-5" dirty="0">
                <a:latin typeface="Times New Roman"/>
                <a:cs typeface="Times New Roman"/>
              </a:rPr>
              <a:t>3.000.000 đồng đến 5.000.000 đồng đối với </a:t>
            </a:r>
            <a:r>
              <a:rPr sz="2400" dirty="0">
                <a:latin typeface="Times New Roman"/>
                <a:cs typeface="Times New Roman"/>
              </a:rPr>
              <a:t>một  trong các </a:t>
            </a:r>
            <a:r>
              <a:rPr sz="2400" spc="-5" dirty="0">
                <a:latin typeface="Times New Roman"/>
                <a:cs typeface="Times New Roman"/>
              </a:rPr>
              <a:t>hành vi vi phạm sau</a:t>
            </a:r>
            <a:r>
              <a:rPr sz="2400" spc="-15" dirty="0">
                <a:latin typeface="Times New Roman"/>
                <a:cs typeface="Times New Roman"/>
              </a:rPr>
              <a:t> </a:t>
            </a:r>
            <a:r>
              <a:rPr sz="2400" spc="-5" dirty="0">
                <a:latin typeface="Times New Roman"/>
                <a:cs typeface="Times New Roman"/>
              </a:rPr>
              <a:t>đây:</a:t>
            </a:r>
            <a:endParaRPr sz="2400">
              <a:latin typeface="Times New Roman"/>
              <a:cs typeface="Times New Roman"/>
            </a:endParaRPr>
          </a:p>
          <a:p>
            <a:pPr>
              <a:lnSpc>
                <a:spcPct val="100000"/>
              </a:lnSpc>
              <a:spcBef>
                <a:spcPts val="5"/>
              </a:spcBef>
            </a:pPr>
            <a:endParaRPr sz="3500">
              <a:latin typeface="Times New Roman"/>
              <a:cs typeface="Times New Roman"/>
            </a:endParaRPr>
          </a:p>
          <a:p>
            <a:pPr marL="12700" marR="5080">
              <a:lnSpc>
                <a:spcPct val="100000"/>
              </a:lnSpc>
              <a:buAutoNum type="alphaLcParenR" startAt="2"/>
              <a:tabLst>
                <a:tab pos="342900" algn="l"/>
              </a:tabLst>
            </a:pPr>
            <a:r>
              <a:rPr sz="2400" spc="-5" dirty="0">
                <a:latin typeface="Times New Roman"/>
                <a:cs typeface="Times New Roman"/>
              </a:rPr>
              <a:t>Bán </a:t>
            </a:r>
            <a:r>
              <a:rPr sz="2400" dirty="0">
                <a:latin typeface="Times New Roman"/>
                <a:cs typeface="Times New Roman"/>
              </a:rPr>
              <a:t>thuốc lá </a:t>
            </a:r>
            <a:r>
              <a:rPr sz="2400" spc="-5" dirty="0">
                <a:latin typeface="Times New Roman"/>
                <a:cs typeface="Times New Roman"/>
              </a:rPr>
              <a:t>bằng </a:t>
            </a:r>
            <a:r>
              <a:rPr sz="2400" dirty="0">
                <a:latin typeface="Times New Roman"/>
                <a:cs typeface="Times New Roman"/>
              </a:rPr>
              <a:t>máy </a:t>
            </a:r>
            <a:r>
              <a:rPr sz="2400" spc="-5" dirty="0">
                <a:latin typeface="Times New Roman"/>
                <a:cs typeface="Times New Roman"/>
              </a:rPr>
              <a:t>bán </a:t>
            </a:r>
            <a:r>
              <a:rPr sz="2400" dirty="0">
                <a:latin typeface="Times New Roman"/>
                <a:cs typeface="Times New Roman"/>
              </a:rPr>
              <a:t>thuốc lá tự </a:t>
            </a:r>
            <a:r>
              <a:rPr sz="2400" spc="-5" dirty="0">
                <a:latin typeface="Times New Roman"/>
                <a:cs typeface="Times New Roman"/>
              </a:rPr>
              <a:t>động hoặc </a:t>
            </a:r>
            <a:r>
              <a:rPr sz="2400" spc="-5" dirty="0">
                <a:solidFill>
                  <a:srgbClr val="FF0000"/>
                </a:solidFill>
                <a:latin typeface="Times New Roman"/>
                <a:cs typeface="Times New Roman"/>
              </a:rPr>
              <a:t>bán </a:t>
            </a:r>
            <a:r>
              <a:rPr sz="2400" dirty="0">
                <a:solidFill>
                  <a:srgbClr val="FF0000"/>
                </a:solidFill>
                <a:latin typeface="Times New Roman"/>
                <a:cs typeface="Times New Roman"/>
              </a:rPr>
              <a:t>thuốc lá  tại các </a:t>
            </a:r>
            <a:r>
              <a:rPr sz="2400" spc="-5" dirty="0">
                <a:solidFill>
                  <a:srgbClr val="FF0000"/>
                </a:solidFill>
                <a:latin typeface="Times New Roman"/>
                <a:cs typeface="Times New Roman"/>
              </a:rPr>
              <a:t>địa điểm </a:t>
            </a:r>
            <a:r>
              <a:rPr sz="2400" dirty="0">
                <a:solidFill>
                  <a:srgbClr val="FF0000"/>
                </a:solidFill>
                <a:latin typeface="Times New Roman"/>
                <a:cs typeface="Times New Roman"/>
              </a:rPr>
              <a:t>có </a:t>
            </a:r>
            <a:r>
              <a:rPr sz="2400" spc="-5" dirty="0">
                <a:solidFill>
                  <a:srgbClr val="FF0000"/>
                </a:solidFill>
                <a:latin typeface="Times New Roman"/>
                <a:cs typeface="Times New Roman"/>
              </a:rPr>
              <a:t>quy định</a:t>
            </a:r>
            <a:r>
              <a:rPr sz="2400" spc="-15" dirty="0">
                <a:solidFill>
                  <a:srgbClr val="FF0000"/>
                </a:solidFill>
                <a:latin typeface="Times New Roman"/>
                <a:cs typeface="Times New Roman"/>
              </a:rPr>
              <a:t> </a:t>
            </a:r>
            <a:r>
              <a:rPr sz="2400" dirty="0">
                <a:solidFill>
                  <a:srgbClr val="FF0000"/>
                </a:solidFill>
                <a:latin typeface="Times New Roman"/>
                <a:cs typeface="Times New Roman"/>
              </a:rPr>
              <a:t>cấm;</a:t>
            </a:r>
            <a:endParaRPr sz="2400">
              <a:latin typeface="Times New Roman"/>
              <a:cs typeface="Times New Roman"/>
            </a:endParaRPr>
          </a:p>
          <a:p>
            <a:pPr>
              <a:lnSpc>
                <a:spcPct val="100000"/>
              </a:lnSpc>
              <a:buFont typeface="Times New Roman"/>
              <a:buAutoNum type="alphaLcParenR" startAt="2"/>
            </a:pPr>
            <a:endParaRPr sz="3500">
              <a:latin typeface="Times New Roman"/>
              <a:cs typeface="Times New Roman"/>
            </a:endParaRPr>
          </a:p>
          <a:p>
            <a:pPr marL="12700" marR="361950">
              <a:lnSpc>
                <a:spcPct val="100000"/>
              </a:lnSpc>
              <a:buClr>
                <a:srgbClr val="000000"/>
              </a:buClr>
              <a:buAutoNum type="alphaLcParenR" startAt="2"/>
              <a:tabLst>
                <a:tab pos="326390" algn="l"/>
              </a:tabLst>
            </a:pPr>
            <a:r>
              <a:rPr sz="2400" spc="-5" dirty="0">
                <a:solidFill>
                  <a:srgbClr val="FF0000"/>
                </a:solidFill>
                <a:latin typeface="Times New Roman"/>
                <a:cs typeface="Times New Roman"/>
              </a:rPr>
              <a:t>Bán </a:t>
            </a:r>
            <a:r>
              <a:rPr sz="2400" dirty="0">
                <a:solidFill>
                  <a:srgbClr val="FF0000"/>
                </a:solidFill>
                <a:latin typeface="Times New Roman"/>
                <a:cs typeface="Times New Roman"/>
              </a:rPr>
              <a:t>thuốc lá </a:t>
            </a:r>
            <a:r>
              <a:rPr sz="2400" spc="-5" dirty="0">
                <a:solidFill>
                  <a:srgbClr val="FF0000"/>
                </a:solidFill>
                <a:latin typeface="Times New Roman"/>
                <a:cs typeface="Times New Roman"/>
              </a:rPr>
              <a:t>phía ngoài </a:t>
            </a:r>
            <a:r>
              <a:rPr sz="2400" dirty="0">
                <a:solidFill>
                  <a:srgbClr val="FF0000"/>
                </a:solidFill>
                <a:latin typeface="Times New Roman"/>
                <a:cs typeface="Times New Roman"/>
              </a:rPr>
              <a:t>cổng </a:t>
            </a:r>
            <a:r>
              <a:rPr sz="2400" dirty="0">
                <a:latin typeface="Times New Roman"/>
                <a:cs typeface="Times New Roman"/>
              </a:rPr>
              <a:t>các </a:t>
            </a:r>
            <a:r>
              <a:rPr sz="2400" spc="-5" dirty="0">
                <a:latin typeface="Times New Roman"/>
                <a:cs typeface="Times New Roman"/>
              </a:rPr>
              <a:t>nhà </a:t>
            </a:r>
            <a:r>
              <a:rPr sz="2400" dirty="0">
                <a:latin typeface="Times New Roman"/>
                <a:cs typeface="Times New Roman"/>
              </a:rPr>
              <a:t>trẻ, trường mẫu </a:t>
            </a:r>
            <a:r>
              <a:rPr sz="2400" spc="-5" dirty="0">
                <a:latin typeface="Times New Roman"/>
                <a:cs typeface="Times New Roman"/>
              </a:rPr>
              <a:t>giáo,  </a:t>
            </a:r>
            <a:r>
              <a:rPr sz="2400" dirty="0">
                <a:latin typeface="Times New Roman"/>
                <a:cs typeface="Times New Roman"/>
              </a:rPr>
              <a:t>trường tiểu học, trung học cơ </a:t>
            </a:r>
            <a:r>
              <a:rPr sz="2400" spc="-5" dirty="0">
                <a:latin typeface="Times New Roman"/>
                <a:cs typeface="Times New Roman"/>
              </a:rPr>
              <a:t>sở, </a:t>
            </a:r>
            <a:r>
              <a:rPr sz="2400" dirty="0">
                <a:latin typeface="Times New Roman"/>
                <a:cs typeface="Times New Roman"/>
              </a:rPr>
              <a:t>phổ thông trung học, viện  </a:t>
            </a:r>
            <a:r>
              <a:rPr sz="2400" spc="-5" dirty="0">
                <a:latin typeface="Times New Roman"/>
                <a:cs typeface="Times New Roman"/>
              </a:rPr>
              <a:t>nghiên </a:t>
            </a:r>
            <a:r>
              <a:rPr sz="2400" dirty="0">
                <a:latin typeface="Times New Roman"/>
                <a:cs typeface="Times New Roman"/>
              </a:rPr>
              <a:t>cứu y </a:t>
            </a:r>
            <a:r>
              <a:rPr sz="2400" spc="-5" dirty="0">
                <a:latin typeface="Times New Roman"/>
                <a:cs typeface="Times New Roman"/>
              </a:rPr>
              <a:t>học, bệnh viện, nhà hộ sinh, </a:t>
            </a:r>
            <a:r>
              <a:rPr sz="2400" dirty="0">
                <a:latin typeface="Times New Roman"/>
                <a:cs typeface="Times New Roman"/>
              </a:rPr>
              <a:t>trung tâm y tế </a:t>
            </a:r>
            <a:r>
              <a:rPr sz="2400" spc="-5" dirty="0">
                <a:latin typeface="Times New Roman"/>
                <a:cs typeface="Times New Roman"/>
              </a:rPr>
              <a:t>dự  </a:t>
            </a:r>
            <a:r>
              <a:rPr sz="2400" dirty="0">
                <a:latin typeface="Times New Roman"/>
                <a:cs typeface="Times New Roman"/>
              </a:rPr>
              <a:t>phòng, trạm y tế xã, phường </a:t>
            </a:r>
            <a:r>
              <a:rPr sz="2400" dirty="0">
                <a:solidFill>
                  <a:srgbClr val="FF0000"/>
                </a:solidFill>
                <a:latin typeface="Times New Roman"/>
                <a:cs typeface="Times New Roman"/>
              </a:rPr>
              <a:t>trong </a:t>
            </a:r>
            <a:r>
              <a:rPr sz="2400" spc="-5" dirty="0">
                <a:solidFill>
                  <a:srgbClr val="FF0000"/>
                </a:solidFill>
                <a:latin typeface="Times New Roman"/>
                <a:cs typeface="Times New Roman"/>
              </a:rPr>
              <a:t>phạm vi 100 </a:t>
            </a:r>
            <a:r>
              <a:rPr sz="2400" dirty="0">
                <a:solidFill>
                  <a:srgbClr val="FF0000"/>
                </a:solidFill>
                <a:latin typeface="Times New Roman"/>
                <a:cs typeface="Times New Roman"/>
              </a:rPr>
              <a:t>m tính từ</a:t>
            </a:r>
            <a:r>
              <a:rPr sz="2400" spc="-114" dirty="0">
                <a:solidFill>
                  <a:srgbClr val="FF0000"/>
                </a:solidFill>
                <a:latin typeface="Times New Roman"/>
                <a:cs typeface="Times New Roman"/>
              </a:rPr>
              <a:t> </a:t>
            </a:r>
            <a:r>
              <a:rPr sz="2400" spc="-5" dirty="0">
                <a:solidFill>
                  <a:srgbClr val="FF0000"/>
                </a:solidFill>
                <a:latin typeface="Times New Roman"/>
                <a:cs typeface="Times New Roman"/>
              </a:rPr>
              <a:t>ranh  </a:t>
            </a:r>
            <a:r>
              <a:rPr sz="2400" dirty="0">
                <a:solidFill>
                  <a:srgbClr val="FF0000"/>
                </a:solidFill>
                <a:latin typeface="Times New Roman"/>
                <a:cs typeface="Times New Roman"/>
              </a:rPr>
              <a:t>giới khuôn viên gần nhất của cơ </a:t>
            </a:r>
            <a:r>
              <a:rPr sz="2400" spc="-5" dirty="0">
                <a:solidFill>
                  <a:srgbClr val="FF0000"/>
                </a:solidFill>
                <a:latin typeface="Times New Roman"/>
                <a:cs typeface="Times New Roman"/>
              </a:rPr>
              <a:t>sở</a:t>
            </a:r>
            <a:r>
              <a:rPr sz="2400" spc="-25" dirty="0">
                <a:solidFill>
                  <a:srgbClr val="FF0000"/>
                </a:solidFill>
                <a:latin typeface="Times New Roman"/>
                <a:cs typeface="Times New Roman"/>
              </a:rPr>
              <a:t> </a:t>
            </a:r>
            <a:r>
              <a:rPr sz="2400" dirty="0">
                <a:solidFill>
                  <a:srgbClr val="FF0000"/>
                </a:solidFill>
                <a:latin typeface="Times New Roman"/>
                <a:cs typeface="Times New Roman"/>
              </a:rPr>
              <a:t>đó.</a:t>
            </a:r>
            <a:endParaRPr sz="2400">
              <a:latin typeface="Times New Roman"/>
              <a:cs typeface="Times New Roman"/>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98461" y="391668"/>
            <a:ext cx="9055100" cy="6726555"/>
            <a:chOff x="798461" y="391668"/>
            <a:chExt cx="9055100" cy="6726555"/>
          </a:xfrm>
        </p:grpSpPr>
        <p:sp>
          <p:nvSpPr>
            <p:cNvPr id="3" name="object 3"/>
            <p:cNvSpPr/>
            <p:nvPr/>
          </p:nvSpPr>
          <p:spPr>
            <a:xfrm>
              <a:off x="1222133" y="1264919"/>
              <a:ext cx="2747772" cy="19811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208417" y="1449324"/>
              <a:ext cx="2766060" cy="22402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043825" y="1659636"/>
              <a:ext cx="2532888" cy="462610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831227" y="1461515"/>
              <a:ext cx="788670" cy="482422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33513" y="1266443"/>
              <a:ext cx="3140710" cy="5019040"/>
            </a:xfrm>
            <a:custGeom>
              <a:avLst/>
              <a:gdLst/>
              <a:ahLst/>
              <a:cxnLst/>
              <a:rect l="l" t="t" r="r" b="b"/>
              <a:pathLst>
                <a:path w="3140710" h="5019040">
                  <a:moveTo>
                    <a:pt x="392430" y="4626102"/>
                  </a:moveTo>
                  <a:lnTo>
                    <a:pt x="392429" y="196596"/>
                  </a:lnTo>
                  <a:lnTo>
                    <a:pt x="397601" y="151635"/>
                  </a:lnTo>
                  <a:lnTo>
                    <a:pt x="412344" y="110301"/>
                  </a:lnTo>
                  <a:lnTo>
                    <a:pt x="435497" y="73791"/>
                  </a:lnTo>
                  <a:lnTo>
                    <a:pt x="465901" y="43307"/>
                  </a:lnTo>
                  <a:lnTo>
                    <a:pt x="502397" y="20047"/>
                  </a:lnTo>
                  <a:lnTo>
                    <a:pt x="543825" y="5211"/>
                  </a:lnTo>
                  <a:lnTo>
                    <a:pt x="589025" y="0"/>
                  </a:lnTo>
                  <a:lnTo>
                    <a:pt x="2943605" y="0"/>
                  </a:lnTo>
                  <a:lnTo>
                    <a:pt x="2988566" y="5211"/>
                  </a:lnTo>
                  <a:lnTo>
                    <a:pt x="3029900" y="20047"/>
                  </a:lnTo>
                  <a:lnTo>
                    <a:pt x="3066410" y="43307"/>
                  </a:lnTo>
                  <a:lnTo>
                    <a:pt x="3096894" y="73791"/>
                  </a:lnTo>
                  <a:lnTo>
                    <a:pt x="3120154" y="110301"/>
                  </a:lnTo>
                  <a:lnTo>
                    <a:pt x="3134990" y="151635"/>
                  </a:lnTo>
                  <a:lnTo>
                    <a:pt x="3140202" y="196596"/>
                  </a:lnTo>
                  <a:lnTo>
                    <a:pt x="3134990" y="241556"/>
                  </a:lnTo>
                  <a:lnTo>
                    <a:pt x="3120154" y="282890"/>
                  </a:lnTo>
                  <a:lnTo>
                    <a:pt x="3096894" y="319400"/>
                  </a:lnTo>
                  <a:lnTo>
                    <a:pt x="3066410" y="349884"/>
                  </a:lnTo>
                  <a:lnTo>
                    <a:pt x="3029900" y="373144"/>
                  </a:lnTo>
                  <a:lnTo>
                    <a:pt x="2988566" y="387980"/>
                  </a:lnTo>
                  <a:lnTo>
                    <a:pt x="2943605" y="393191"/>
                  </a:lnTo>
                  <a:lnTo>
                    <a:pt x="2747772" y="393191"/>
                  </a:lnTo>
                  <a:lnTo>
                    <a:pt x="2747772" y="4821936"/>
                  </a:lnTo>
                  <a:lnTo>
                    <a:pt x="2742560" y="4867136"/>
                  </a:lnTo>
                  <a:lnTo>
                    <a:pt x="2727724" y="4908564"/>
                  </a:lnTo>
                  <a:lnTo>
                    <a:pt x="2704464" y="4945060"/>
                  </a:lnTo>
                  <a:lnTo>
                    <a:pt x="2673980" y="4975464"/>
                  </a:lnTo>
                  <a:lnTo>
                    <a:pt x="2637470" y="4998617"/>
                  </a:lnTo>
                  <a:lnTo>
                    <a:pt x="2596136" y="5013360"/>
                  </a:lnTo>
                  <a:lnTo>
                    <a:pt x="2551176" y="5018532"/>
                  </a:lnTo>
                  <a:lnTo>
                    <a:pt x="196596" y="5018532"/>
                  </a:lnTo>
                  <a:lnTo>
                    <a:pt x="151395" y="5013360"/>
                  </a:lnTo>
                  <a:lnTo>
                    <a:pt x="109967" y="4998617"/>
                  </a:lnTo>
                  <a:lnTo>
                    <a:pt x="73471" y="4975464"/>
                  </a:lnTo>
                  <a:lnTo>
                    <a:pt x="43067" y="4945060"/>
                  </a:lnTo>
                  <a:lnTo>
                    <a:pt x="19914" y="4908564"/>
                  </a:lnTo>
                  <a:lnTo>
                    <a:pt x="5171" y="4867136"/>
                  </a:lnTo>
                  <a:lnTo>
                    <a:pt x="0" y="4821936"/>
                  </a:lnTo>
                  <a:lnTo>
                    <a:pt x="5171" y="4777017"/>
                  </a:lnTo>
                  <a:lnTo>
                    <a:pt x="19914" y="4735792"/>
                  </a:lnTo>
                  <a:lnTo>
                    <a:pt x="43067" y="4699431"/>
                  </a:lnTo>
                  <a:lnTo>
                    <a:pt x="73471" y="4669109"/>
                  </a:lnTo>
                  <a:lnTo>
                    <a:pt x="109967" y="4645998"/>
                  </a:lnTo>
                  <a:lnTo>
                    <a:pt x="151395" y="4631271"/>
                  </a:lnTo>
                  <a:lnTo>
                    <a:pt x="196596" y="4626102"/>
                  </a:lnTo>
                  <a:lnTo>
                    <a:pt x="392430" y="4626102"/>
                  </a:lnTo>
                  <a:close/>
                </a:path>
              </a:pathLst>
            </a:custGeom>
            <a:ln w="12700">
              <a:solidFill>
                <a:srgbClr val="9B320E"/>
              </a:solidFill>
            </a:ln>
          </p:spPr>
          <p:txBody>
            <a:bodyPr wrap="square" lIns="0" tIns="0" rIns="0" bIns="0" rtlCol="0"/>
            <a:lstStyle/>
            <a:p>
              <a:endParaRPr/>
            </a:p>
          </p:txBody>
        </p:sp>
        <p:sp>
          <p:nvSpPr>
            <p:cNvPr id="8" name="object 8"/>
            <p:cNvSpPr/>
            <p:nvPr/>
          </p:nvSpPr>
          <p:spPr>
            <a:xfrm>
              <a:off x="1324241" y="1266443"/>
              <a:ext cx="294640" cy="393700"/>
            </a:xfrm>
            <a:custGeom>
              <a:avLst/>
              <a:gdLst/>
              <a:ahLst/>
              <a:cxnLst/>
              <a:rect l="l" t="t" r="r" b="b"/>
              <a:pathLst>
                <a:path w="294640" h="393700">
                  <a:moveTo>
                    <a:pt x="98297" y="0"/>
                  </a:moveTo>
                  <a:lnTo>
                    <a:pt x="143216" y="5211"/>
                  </a:lnTo>
                  <a:lnTo>
                    <a:pt x="184441" y="20047"/>
                  </a:lnTo>
                  <a:lnTo>
                    <a:pt x="220802" y="43307"/>
                  </a:lnTo>
                  <a:lnTo>
                    <a:pt x="251124" y="73791"/>
                  </a:lnTo>
                  <a:lnTo>
                    <a:pt x="274235" y="110301"/>
                  </a:lnTo>
                  <a:lnTo>
                    <a:pt x="288962" y="151635"/>
                  </a:lnTo>
                  <a:lnTo>
                    <a:pt x="294131" y="196595"/>
                  </a:lnTo>
                  <a:lnTo>
                    <a:pt x="288962" y="241556"/>
                  </a:lnTo>
                  <a:lnTo>
                    <a:pt x="274235" y="282890"/>
                  </a:lnTo>
                  <a:lnTo>
                    <a:pt x="251124" y="319400"/>
                  </a:lnTo>
                  <a:lnTo>
                    <a:pt x="220802" y="349884"/>
                  </a:lnTo>
                  <a:lnTo>
                    <a:pt x="184441" y="373144"/>
                  </a:lnTo>
                  <a:lnTo>
                    <a:pt x="143216" y="387980"/>
                  </a:lnTo>
                  <a:lnTo>
                    <a:pt x="98297" y="393192"/>
                  </a:lnTo>
                  <a:lnTo>
                    <a:pt x="60114" y="385441"/>
                  </a:lnTo>
                  <a:lnTo>
                    <a:pt x="28860" y="364331"/>
                  </a:lnTo>
                  <a:lnTo>
                    <a:pt x="7750" y="333077"/>
                  </a:lnTo>
                  <a:lnTo>
                    <a:pt x="0" y="294894"/>
                  </a:lnTo>
                  <a:lnTo>
                    <a:pt x="7750" y="256710"/>
                  </a:lnTo>
                  <a:lnTo>
                    <a:pt x="28860" y="225456"/>
                  </a:lnTo>
                  <a:lnTo>
                    <a:pt x="60114" y="204346"/>
                  </a:lnTo>
                  <a:lnTo>
                    <a:pt x="98297" y="196596"/>
                  </a:lnTo>
                  <a:lnTo>
                    <a:pt x="294131" y="196595"/>
                  </a:lnTo>
                </a:path>
              </a:pathLst>
            </a:custGeom>
            <a:ln w="12700">
              <a:solidFill>
                <a:srgbClr val="9B320E"/>
              </a:solidFill>
            </a:ln>
          </p:spPr>
          <p:txBody>
            <a:bodyPr wrap="square" lIns="0" tIns="0" rIns="0" bIns="0" rtlCol="0"/>
            <a:lstStyle/>
            <a:p>
              <a:endParaRPr/>
            </a:p>
          </p:txBody>
        </p:sp>
        <p:sp>
          <p:nvSpPr>
            <p:cNvPr id="9" name="object 9"/>
            <p:cNvSpPr/>
            <p:nvPr/>
          </p:nvSpPr>
          <p:spPr>
            <a:xfrm>
              <a:off x="1422539" y="1659635"/>
              <a:ext cx="2159000" cy="0"/>
            </a:xfrm>
            <a:custGeom>
              <a:avLst/>
              <a:gdLst/>
              <a:ahLst/>
              <a:cxnLst/>
              <a:rect l="l" t="t" r="r" b="b"/>
              <a:pathLst>
                <a:path w="2159000">
                  <a:moveTo>
                    <a:pt x="2158746" y="0"/>
                  </a:moveTo>
                  <a:lnTo>
                    <a:pt x="0" y="0"/>
                  </a:lnTo>
                </a:path>
              </a:pathLst>
            </a:custGeom>
            <a:ln w="12700">
              <a:solidFill>
                <a:srgbClr val="9B320E"/>
              </a:solidFill>
            </a:ln>
          </p:spPr>
          <p:txBody>
            <a:bodyPr wrap="square" lIns="0" tIns="0" rIns="0" bIns="0" rtlCol="0"/>
            <a:lstStyle/>
            <a:p>
              <a:endParaRPr/>
            </a:p>
          </p:txBody>
        </p:sp>
        <p:sp>
          <p:nvSpPr>
            <p:cNvPr id="10" name="object 10"/>
            <p:cNvSpPr/>
            <p:nvPr/>
          </p:nvSpPr>
          <p:spPr>
            <a:xfrm>
              <a:off x="1023759" y="5886195"/>
              <a:ext cx="208534" cy="208534"/>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30109" y="5892545"/>
              <a:ext cx="196215" cy="392430"/>
            </a:xfrm>
            <a:custGeom>
              <a:avLst/>
              <a:gdLst/>
              <a:ahLst/>
              <a:cxnLst/>
              <a:rect l="l" t="t" r="r" b="b"/>
              <a:pathLst>
                <a:path w="196215" h="392429">
                  <a:moveTo>
                    <a:pt x="0" y="392430"/>
                  </a:moveTo>
                  <a:lnTo>
                    <a:pt x="44918" y="387258"/>
                  </a:lnTo>
                  <a:lnTo>
                    <a:pt x="86143" y="372515"/>
                  </a:lnTo>
                  <a:lnTo>
                    <a:pt x="122504" y="349362"/>
                  </a:lnTo>
                  <a:lnTo>
                    <a:pt x="152826" y="318958"/>
                  </a:lnTo>
                  <a:lnTo>
                    <a:pt x="175937" y="282462"/>
                  </a:lnTo>
                  <a:lnTo>
                    <a:pt x="190664" y="241034"/>
                  </a:lnTo>
                  <a:lnTo>
                    <a:pt x="195833" y="195834"/>
                  </a:lnTo>
                  <a:lnTo>
                    <a:pt x="195833" y="0"/>
                  </a:lnTo>
                </a:path>
              </a:pathLst>
            </a:custGeom>
            <a:ln w="12700">
              <a:solidFill>
                <a:srgbClr val="9B320E"/>
              </a:solidFill>
            </a:ln>
          </p:spPr>
          <p:txBody>
            <a:bodyPr wrap="square" lIns="0" tIns="0" rIns="0" bIns="0" rtlCol="0"/>
            <a:lstStyle/>
            <a:p>
              <a:endParaRPr/>
            </a:p>
          </p:txBody>
        </p:sp>
      </p:grpSp>
      <p:sp>
        <p:nvSpPr>
          <p:cNvPr id="12" name="object 12"/>
          <p:cNvSpPr txBox="1"/>
          <p:nvPr/>
        </p:nvSpPr>
        <p:spPr>
          <a:xfrm>
            <a:off x="1365630" y="1773428"/>
            <a:ext cx="2075814" cy="4119245"/>
          </a:xfrm>
          <a:prstGeom prst="rect">
            <a:avLst/>
          </a:prstGeom>
        </p:spPr>
        <p:txBody>
          <a:bodyPr vert="horz" wrap="square" lIns="0" tIns="12065" rIns="0" bIns="0" rtlCol="0">
            <a:spAutoFit/>
          </a:bodyPr>
          <a:lstStyle/>
          <a:p>
            <a:pPr marL="12700" marR="5080" algn="ctr">
              <a:lnSpc>
                <a:spcPct val="139900"/>
              </a:lnSpc>
              <a:spcBef>
                <a:spcPts val="95"/>
              </a:spcBef>
            </a:pPr>
            <a:r>
              <a:rPr sz="2400" b="1" dirty="0">
                <a:solidFill>
                  <a:srgbClr val="FF3300"/>
                </a:solidFill>
                <a:latin typeface="Arial"/>
                <a:cs typeface="Arial"/>
              </a:rPr>
              <a:t>THẨM</a:t>
            </a:r>
            <a:r>
              <a:rPr sz="2400" b="1" spc="-100" dirty="0">
                <a:solidFill>
                  <a:srgbClr val="FF3300"/>
                </a:solidFill>
                <a:latin typeface="Arial"/>
                <a:cs typeface="Arial"/>
              </a:rPr>
              <a:t> </a:t>
            </a:r>
            <a:r>
              <a:rPr sz="2400" b="1" dirty="0">
                <a:solidFill>
                  <a:srgbClr val="FF3300"/>
                </a:solidFill>
                <a:latin typeface="Arial"/>
                <a:cs typeface="Arial"/>
              </a:rPr>
              <a:t>QUYỀN  </a:t>
            </a:r>
            <a:r>
              <a:rPr sz="2400" b="1" spc="-5" dirty="0">
                <a:solidFill>
                  <a:srgbClr val="FF3300"/>
                </a:solidFill>
                <a:latin typeface="Arial"/>
                <a:cs typeface="Arial"/>
              </a:rPr>
              <a:t>XỬ PHẠT VI  </a:t>
            </a:r>
            <a:r>
              <a:rPr sz="2400" b="1" dirty="0">
                <a:solidFill>
                  <a:srgbClr val="FF3300"/>
                </a:solidFill>
                <a:latin typeface="Arial"/>
                <a:cs typeface="Arial"/>
              </a:rPr>
              <a:t>PHẠM HÀNH  </a:t>
            </a:r>
            <a:r>
              <a:rPr sz="2400" b="1" spc="-5" dirty="0">
                <a:solidFill>
                  <a:srgbClr val="FF3300"/>
                </a:solidFill>
                <a:latin typeface="Arial"/>
                <a:cs typeface="Arial"/>
              </a:rPr>
              <a:t>CHÍNH </a:t>
            </a:r>
            <a:r>
              <a:rPr sz="2400" b="1" dirty="0">
                <a:solidFill>
                  <a:srgbClr val="FF3300"/>
                </a:solidFill>
                <a:latin typeface="Arial"/>
                <a:cs typeface="Arial"/>
              </a:rPr>
              <a:t>VỀ  PHÒNG,  </a:t>
            </a:r>
            <a:r>
              <a:rPr sz="2400" b="1" spc="-5" dirty="0">
                <a:solidFill>
                  <a:srgbClr val="FF3300"/>
                </a:solidFill>
                <a:latin typeface="Arial"/>
                <a:cs typeface="Arial"/>
              </a:rPr>
              <a:t>CHỐNG </a:t>
            </a:r>
            <a:r>
              <a:rPr sz="2400" b="1" dirty="0">
                <a:solidFill>
                  <a:srgbClr val="FF3300"/>
                </a:solidFill>
                <a:latin typeface="Arial"/>
                <a:cs typeface="Arial"/>
              </a:rPr>
              <a:t>TÁC  </a:t>
            </a:r>
            <a:r>
              <a:rPr sz="2400" b="1" spc="-5" dirty="0">
                <a:solidFill>
                  <a:srgbClr val="FF3300"/>
                </a:solidFill>
                <a:latin typeface="Arial"/>
                <a:cs typeface="Arial"/>
              </a:rPr>
              <a:t>HẠI CỦA  </a:t>
            </a:r>
            <a:r>
              <a:rPr sz="2400" b="1" dirty="0">
                <a:solidFill>
                  <a:srgbClr val="FF3300"/>
                </a:solidFill>
                <a:latin typeface="Arial"/>
                <a:cs typeface="Arial"/>
              </a:rPr>
              <a:t>THUỐC</a:t>
            </a:r>
            <a:r>
              <a:rPr sz="2400" b="1" spc="-30" dirty="0">
                <a:solidFill>
                  <a:srgbClr val="FF3300"/>
                </a:solidFill>
                <a:latin typeface="Arial"/>
                <a:cs typeface="Arial"/>
              </a:rPr>
              <a:t> </a:t>
            </a:r>
            <a:r>
              <a:rPr sz="2400" b="1" dirty="0">
                <a:solidFill>
                  <a:srgbClr val="FF3300"/>
                </a:solidFill>
                <a:latin typeface="Arial"/>
                <a:cs typeface="Arial"/>
              </a:rPr>
              <a:t>LÁ</a:t>
            </a:r>
            <a:endParaRPr sz="2400">
              <a:latin typeface="Arial"/>
              <a:cs typeface="Arial"/>
            </a:endParaRPr>
          </a:p>
        </p:txBody>
      </p:sp>
      <p:grpSp>
        <p:nvGrpSpPr>
          <p:cNvPr id="13" name="object 13"/>
          <p:cNvGrpSpPr/>
          <p:nvPr/>
        </p:nvGrpSpPr>
        <p:grpSpPr>
          <a:xfrm>
            <a:off x="4411865" y="637794"/>
            <a:ext cx="5295900" cy="6286500"/>
            <a:chOff x="4411865" y="637794"/>
            <a:chExt cx="5295900" cy="6286500"/>
          </a:xfrm>
        </p:grpSpPr>
        <p:sp>
          <p:nvSpPr>
            <p:cNvPr id="14" name="object 14"/>
            <p:cNvSpPr/>
            <p:nvPr/>
          </p:nvSpPr>
          <p:spPr>
            <a:xfrm>
              <a:off x="4430153" y="656844"/>
              <a:ext cx="5257800" cy="6248400"/>
            </a:xfrm>
            <a:custGeom>
              <a:avLst/>
              <a:gdLst/>
              <a:ahLst/>
              <a:cxnLst/>
              <a:rect l="l" t="t" r="r" b="b"/>
              <a:pathLst>
                <a:path w="5257800" h="6248400">
                  <a:moveTo>
                    <a:pt x="5257800" y="5372100"/>
                  </a:moveTo>
                  <a:lnTo>
                    <a:pt x="5257800" y="876300"/>
                  </a:lnTo>
                  <a:lnTo>
                    <a:pt x="5256576" y="828228"/>
                  </a:lnTo>
                  <a:lnTo>
                    <a:pt x="5252799" y="780834"/>
                  </a:lnTo>
                  <a:lnTo>
                    <a:pt x="5246533" y="734183"/>
                  </a:lnTo>
                  <a:lnTo>
                    <a:pt x="5237848" y="688342"/>
                  </a:lnTo>
                  <a:lnTo>
                    <a:pt x="5226808" y="643378"/>
                  </a:lnTo>
                  <a:lnTo>
                    <a:pt x="5213482" y="599358"/>
                  </a:lnTo>
                  <a:lnTo>
                    <a:pt x="5197935" y="556349"/>
                  </a:lnTo>
                  <a:lnTo>
                    <a:pt x="5180236" y="514418"/>
                  </a:lnTo>
                  <a:lnTo>
                    <a:pt x="5160450" y="473632"/>
                  </a:lnTo>
                  <a:lnTo>
                    <a:pt x="5138645" y="434057"/>
                  </a:lnTo>
                  <a:lnTo>
                    <a:pt x="5114888" y="395761"/>
                  </a:lnTo>
                  <a:lnTo>
                    <a:pt x="5089245" y="358810"/>
                  </a:lnTo>
                  <a:lnTo>
                    <a:pt x="5061784" y="323271"/>
                  </a:lnTo>
                  <a:lnTo>
                    <a:pt x="5032570" y="289212"/>
                  </a:lnTo>
                  <a:lnTo>
                    <a:pt x="5001672" y="256698"/>
                  </a:lnTo>
                  <a:lnTo>
                    <a:pt x="4969156" y="225798"/>
                  </a:lnTo>
                  <a:lnTo>
                    <a:pt x="4935089" y="196577"/>
                  </a:lnTo>
                  <a:lnTo>
                    <a:pt x="4899538" y="169103"/>
                  </a:lnTo>
                  <a:lnTo>
                    <a:pt x="4862569" y="143442"/>
                  </a:lnTo>
                  <a:lnTo>
                    <a:pt x="4824250" y="119662"/>
                  </a:lnTo>
                  <a:lnTo>
                    <a:pt x="4784647" y="97829"/>
                  </a:lnTo>
                  <a:lnTo>
                    <a:pt x="4743828" y="78010"/>
                  </a:lnTo>
                  <a:lnTo>
                    <a:pt x="4701859" y="60273"/>
                  </a:lnTo>
                  <a:lnTo>
                    <a:pt x="4658807" y="44683"/>
                  </a:lnTo>
                  <a:lnTo>
                    <a:pt x="4614739" y="31309"/>
                  </a:lnTo>
                  <a:lnTo>
                    <a:pt x="4569721" y="20216"/>
                  </a:lnTo>
                  <a:lnTo>
                    <a:pt x="4523822" y="11471"/>
                  </a:lnTo>
                  <a:lnTo>
                    <a:pt x="4477107" y="5143"/>
                  </a:lnTo>
                  <a:lnTo>
                    <a:pt x="4429644" y="1296"/>
                  </a:lnTo>
                  <a:lnTo>
                    <a:pt x="4381500" y="0"/>
                  </a:lnTo>
                  <a:lnTo>
                    <a:pt x="876300" y="0"/>
                  </a:lnTo>
                  <a:lnTo>
                    <a:pt x="828302" y="1296"/>
                  </a:lnTo>
                  <a:lnTo>
                    <a:pt x="780976" y="5143"/>
                  </a:lnTo>
                  <a:lnTo>
                    <a:pt x="734388" y="11471"/>
                  </a:lnTo>
                  <a:lnTo>
                    <a:pt x="688606" y="20216"/>
                  </a:lnTo>
                  <a:lnTo>
                    <a:pt x="643695" y="31309"/>
                  </a:lnTo>
                  <a:lnTo>
                    <a:pt x="599724" y="44683"/>
                  </a:lnTo>
                  <a:lnTo>
                    <a:pt x="556758" y="60273"/>
                  </a:lnTo>
                  <a:lnTo>
                    <a:pt x="514865" y="78010"/>
                  </a:lnTo>
                  <a:lnTo>
                    <a:pt x="474112" y="97829"/>
                  </a:lnTo>
                  <a:lnTo>
                    <a:pt x="434565" y="119662"/>
                  </a:lnTo>
                  <a:lnTo>
                    <a:pt x="396292" y="143442"/>
                  </a:lnTo>
                  <a:lnTo>
                    <a:pt x="359359" y="169103"/>
                  </a:lnTo>
                  <a:lnTo>
                    <a:pt x="323833" y="196577"/>
                  </a:lnTo>
                  <a:lnTo>
                    <a:pt x="289781" y="225798"/>
                  </a:lnTo>
                  <a:lnTo>
                    <a:pt x="257270" y="256698"/>
                  </a:lnTo>
                  <a:lnTo>
                    <a:pt x="226367" y="289212"/>
                  </a:lnTo>
                  <a:lnTo>
                    <a:pt x="197138" y="323271"/>
                  </a:lnTo>
                  <a:lnTo>
                    <a:pt x="169651" y="358810"/>
                  </a:lnTo>
                  <a:lnTo>
                    <a:pt x="143973" y="395761"/>
                  </a:lnTo>
                  <a:lnTo>
                    <a:pt x="120170" y="434057"/>
                  </a:lnTo>
                  <a:lnTo>
                    <a:pt x="98309" y="473632"/>
                  </a:lnTo>
                  <a:lnTo>
                    <a:pt x="78457" y="514418"/>
                  </a:lnTo>
                  <a:lnTo>
                    <a:pt x="60682" y="556349"/>
                  </a:lnTo>
                  <a:lnTo>
                    <a:pt x="45049" y="599358"/>
                  </a:lnTo>
                  <a:lnTo>
                    <a:pt x="31626" y="643378"/>
                  </a:lnTo>
                  <a:lnTo>
                    <a:pt x="20480" y="688342"/>
                  </a:lnTo>
                  <a:lnTo>
                    <a:pt x="11677" y="734183"/>
                  </a:lnTo>
                  <a:lnTo>
                    <a:pt x="5285" y="780834"/>
                  </a:lnTo>
                  <a:lnTo>
                    <a:pt x="1370" y="828228"/>
                  </a:lnTo>
                  <a:lnTo>
                    <a:pt x="0" y="876300"/>
                  </a:lnTo>
                  <a:lnTo>
                    <a:pt x="0" y="5372100"/>
                  </a:lnTo>
                  <a:lnTo>
                    <a:pt x="1370" y="5420242"/>
                  </a:lnTo>
                  <a:lnTo>
                    <a:pt x="5285" y="5467698"/>
                  </a:lnTo>
                  <a:lnTo>
                    <a:pt x="11677" y="5514401"/>
                  </a:lnTo>
                  <a:lnTo>
                    <a:pt x="20480" y="5560286"/>
                  </a:lnTo>
                  <a:lnTo>
                    <a:pt x="31626" y="5605286"/>
                  </a:lnTo>
                  <a:lnTo>
                    <a:pt x="45049" y="5649333"/>
                  </a:lnTo>
                  <a:lnTo>
                    <a:pt x="60682" y="5692363"/>
                  </a:lnTo>
                  <a:lnTo>
                    <a:pt x="78457" y="5734308"/>
                  </a:lnTo>
                  <a:lnTo>
                    <a:pt x="98309" y="5775103"/>
                  </a:lnTo>
                  <a:lnTo>
                    <a:pt x="120170" y="5814680"/>
                  </a:lnTo>
                  <a:lnTo>
                    <a:pt x="143973" y="5852974"/>
                  </a:lnTo>
                  <a:lnTo>
                    <a:pt x="169651" y="5889918"/>
                  </a:lnTo>
                  <a:lnTo>
                    <a:pt x="197138" y="5925446"/>
                  </a:lnTo>
                  <a:lnTo>
                    <a:pt x="226367" y="5959491"/>
                  </a:lnTo>
                  <a:lnTo>
                    <a:pt x="257270" y="5991987"/>
                  </a:lnTo>
                  <a:lnTo>
                    <a:pt x="289781" y="6022867"/>
                  </a:lnTo>
                  <a:lnTo>
                    <a:pt x="323833" y="6052066"/>
                  </a:lnTo>
                  <a:lnTo>
                    <a:pt x="359359" y="6079516"/>
                  </a:lnTo>
                  <a:lnTo>
                    <a:pt x="396292" y="6105152"/>
                  </a:lnTo>
                  <a:lnTo>
                    <a:pt x="434565" y="6128907"/>
                  </a:lnTo>
                  <a:lnTo>
                    <a:pt x="474112" y="6150714"/>
                  </a:lnTo>
                  <a:lnTo>
                    <a:pt x="514865" y="6170508"/>
                  </a:lnTo>
                  <a:lnTo>
                    <a:pt x="556758" y="6188222"/>
                  </a:lnTo>
                  <a:lnTo>
                    <a:pt x="599724" y="6203789"/>
                  </a:lnTo>
                  <a:lnTo>
                    <a:pt x="643695" y="6217143"/>
                  </a:lnTo>
                  <a:lnTo>
                    <a:pt x="688606" y="6228219"/>
                  </a:lnTo>
                  <a:lnTo>
                    <a:pt x="734388" y="6236948"/>
                  </a:lnTo>
                  <a:lnTo>
                    <a:pt x="780976" y="6243266"/>
                  </a:lnTo>
                  <a:lnTo>
                    <a:pt x="828302" y="6247105"/>
                  </a:lnTo>
                  <a:lnTo>
                    <a:pt x="876300" y="6248400"/>
                  </a:lnTo>
                  <a:lnTo>
                    <a:pt x="4381500" y="6248400"/>
                  </a:lnTo>
                  <a:lnTo>
                    <a:pt x="4429644" y="6247105"/>
                  </a:lnTo>
                  <a:lnTo>
                    <a:pt x="4477107" y="6243266"/>
                  </a:lnTo>
                  <a:lnTo>
                    <a:pt x="4523822" y="6236948"/>
                  </a:lnTo>
                  <a:lnTo>
                    <a:pt x="4569721" y="6228219"/>
                  </a:lnTo>
                  <a:lnTo>
                    <a:pt x="4614739" y="6217143"/>
                  </a:lnTo>
                  <a:lnTo>
                    <a:pt x="4658807" y="6203789"/>
                  </a:lnTo>
                  <a:lnTo>
                    <a:pt x="4701859" y="6188222"/>
                  </a:lnTo>
                  <a:lnTo>
                    <a:pt x="4743828" y="6170508"/>
                  </a:lnTo>
                  <a:lnTo>
                    <a:pt x="4784647" y="6150714"/>
                  </a:lnTo>
                  <a:lnTo>
                    <a:pt x="4824250" y="6128907"/>
                  </a:lnTo>
                  <a:lnTo>
                    <a:pt x="4862569" y="6105152"/>
                  </a:lnTo>
                  <a:lnTo>
                    <a:pt x="4899538" y="6079516"/>
                  </a:lnTo>
                  <a:lnTo>
                    <a:pt x="4935089" y="6052066"/>
                  </a:lnTo>
                  <a:lnTo>
                    <a:pt x="4969156" y="6022867"/>
                  </a:lnTo>
                  <a:lnTo>
                    <a:pt x="5001672" y="5991987"/>
                  </a:lnTo>
                  <a:lnTo>
                    <a:pt x="5032570" y="5959491"/>
                  </a:lnTo>
                  <a:lnTo>
                    <a:pt x="5061784" y="5925446"/>
                  </a:lnTo>
                  <a:lnTo>
                    <a:pt x="5089245" y="5889918"/>
                  </a:lnTo>
                  <a:lnTo>
                    <a:pt x="5114888" y="5852974"/>
                  </a:lnTo>
                  <a:lnTo>
                    <a:pt x="5138645" y="5814680"/>
                  </a:lnTo>
                  <a:lnTo>
                    <a:pt x="5160450" y="5775103"/>
                  </a:lnTo>
                  <a:lnTo>
                    <a:pt x="5180236" y="5734308"/>
                  </a:lnTo>
                  <a:lnTo>
                    <a:pt x="5197935" y="5692363"/>
                  </a:lnTo>
                  <a:lnTo>
                    <a:pt x="5213482" y="5649333"/>
                  </a:lnTo>
                  <a:lnTo>
                    <a:pt x="5226808" y="5605286"/>
                  </a:lnTo>
                  <a:lnTo>
                    <a:pt x="5237848" y="5560286"/>
                  </a:lnTo>
                  <a:lnTo>
                    <a:pt x="5246533" y="5514401"/>
                  </a:lnTo>
                  <a:lnTo>
                    <a:pt x="5252799" y="5467698"/>
                  </a:lnTo>
                  <a:lnTo>
                    <a:pt x="5256576" y="5420242"/>
                  </a:lnTo>
                  <a:lnTo>
                    <a:pt x="5257800" y="5372100"/>
                  </a:lnTo>
                  <a:close/>
                </a:path>
              </a:pathLst>
            </a:custGeom>
            <a:solidFill>
              <a:srgbClr val="FFFFFF"/>
            </a:solidFill>
          </p:spPr>
          <p:txBody>
            <a:bodyPr wrap="square" lIns="0" tIns="0" rIns="0" bIns="0" rtlCol="0"/>
            <a:lstStyle/>
            <a:p>
              <a:endParaRPr/>
            </a:p>
          </p:txBody>
        </p:sp>
        <p:sp>
          <p:nvSpPr>
            <p:cNvPr id="15" name="object 15"/>
            <p:cNvSpPr/>
            <p:nvPr/>
          </p:nvSpPr>
          <p:spPr>
            <a:xfrm>
              <a:off x="4430915" y="656844"/>
              <a:ext cx="5257800" cy="6248400"/>
            </a:xfrm>
            <a:custGeom>
              <a:avLst/>
              <a:gdLst/>
              <a:ahLst/>
              <a:cxnLst/>
              <a:rect l="l" t="t" r="r" b="b"/>
              <a:pathLst>
                <a:path w="5257800" h="6248400">
                  <a:moveTo>
                    <a:pt x="0" y="5372100"/>
                  </a:moveTo>
                  <a:lnTo>
                    <a:pt x="0" y="876300"/>
                  </a:lnTo>
                  <a:lnTo>
                    <a:pt x="1296" y="828228"/>
                  </a:lnTo>
                  <a:lnTo>
                    <a:pt x="5143" y="780834"/>
                  </a:lnTo>
                  <a:lnTo>
                    <a:pt x="11471" y="734183"/>
                  </a:lnTo>
                  <a:lnTo>
                    <a:pt x="20216" y="688342"/>
                  </a:lnTo>
                  <a:lnTo>
                    <a:pt x="31309" y="643378"/>
                  </a:lnTo>
                  <a:lnTo>
                    <a:pt x="44683" y="599358"/>
                  </a:lnTo>
                  <a:lnTo>
                    <a:pt x="60273" y="556349"/>
                  </a:lnTo>
                  <a:lnTo>
                    <a:pt x="78010" y="514418"/>
                  </a:lnTo>
                  <a:lnTo>
                    <a:pt x="97829" y="473632"/>
                  </a:lnTo>
                  <a:lnTo>
                    <a:pt x="119662" y="434057"/>
                  </a:lnTo>
                  <a:lnTo>
                    <a:pt x="143442" y="395761"/>
                  </a:lnTo>
                  <a:lnTo>
                    <a:pt x="169103" y="358810"/>
                  </a:lnTo>
                  <a:lnTo>
                    <a:pt x="196577" y="323271"/>
                  </a:lnTo>
                  <a:lnTo>
                    <a:pt x="225798" y="289212"/>
                  </a:lnTo>
                  <a:lnTo>
                    <a:pt x="256698" y="256698"/>
                  </a:lnTo>
                  <a:lnTo>
                    <a:pt x="289212" y="225798"/>
                  </a:lnTo>
                  <a:lnTo>
                    <a:pt x="323271" y="196577"/>
                  </a:lnTo>
                  <a:lnTo>
                    <a:pt x="358810" y="169103"/>
                  </a:lnTo>
                  <a:lnTo>
                    <a:pt x="395761" y="143442"/>
                  </a:lnTo>
                  <a:lnTo>
                    <a:pt x="434057" y="119662"/>
                  </a:lnTo>
                  <a:lnTo>
                    <a:pt x="473632" y="97829"/>
                  </a:lnTo>
                  <a:lnTo>
                    <a:pt x="514418" y="78010"/>
                  </a:lnTo>
                  <a:lnTo>
                    <a:pt x="556349" y="60273"/>
                  </a:lnTo>
                  <a:lnTo>
                    <a:pt x="599358" y="44683"/>
                  </a:lnTo>
                  <a:lnTo>
                    <a:pt x="643378" y="31309"/>
                  </a:lnTo>
                  <a:lnTo>
                    <a:pt x="688342" y="20216"/>
                  </a:lnTo>
                  <a:lnTo>
                    <a:pt x="734183" y="11471"/>
                  </a:lnTo>
                  <a:lnTo>
                    <a:pt x="780834" y="5143"/>
                  </a:lnTo>
                  <a:lnTo>
                    <a:pt x="828228" y="1296"/>
                  </a:lnTo>
                  <a:lnTo>
                    <a:pt x="876300" y="0"/>
                  </a:lnTo>
                  <a:lnTo>
                    <a:pt x="4381499" y="0"/>
                  </a:lnTo>
                  <a:lnTo>
                    <a:pt x="4429569" y="1296"/>
                  </a:lnTo>
                  <a:lnTo>
                    <a:pt x="4476963" y="5143"/>
                  </a:lnTo>
                  <a:lnTo>
                    <a:pt x="4523613" y="11471"/>
                  </a:lnTo>
                  <a:lnTo>
                    <a:pt x="4569453" y="20216"/>
                  </a:lnTo>
                  <a:lnTo>
                    <a:pt x="4614417" y="31309"/>
                  </a:lnTo>
                  <a:lnTo>
                    <a:pt x="4658436" y="44683"/>
                  </a:lnTo>
                  <a:lnTo>
                    <a:pt x="4701444" y="60273"/>
                  </a:lnTo>
                  <a:lnTo>
                    <a:pt x="4743375" y="78010"/>
                  </a:lnTo>
                  <a:lnTo>
                    <a:pt x="4784161" y="97829"/>
                  </a:lnTo>
                  <a:lnTo>
                    <a:pt x="4823736" y="119662"/>
                  </a:lnTo>
                  <a:lnTo>
                    <a:pt x="4862032" y="143442"/>
                  </a:lnTo>
                  <a:lnTo>
                    <a:pt x="4898983" y="169103"/>
                  </a:lnTo>
                  <a:lnTo>
                    <a:pt x="4934522" y="196577"/>
                  </a:lnTo>
                  <a:lnTo>
                    <a:pt x="4968582" y="225798"/>
                  </a:lnTo>
                  <a:lnTo>
                    <a:pt x="5001096" y="256698"/>
                  </a:lnTo>
                  <a:lnTo>
                    <a:pt x="5031997" y="289212"/>
                  </a:lnTo>
                  <a:lnTo>
                    <a:pt x="5061218" y="323271"/>
                  </a:lnTo>
                  <a:lnTo>
                    <a:pt x="5088693" y="358810"/>
                  </a:lnTo>
                  <a:lnTo>
                    <a:pt x="5114354" y="395761"/>
                  </a:lnTo>
                  <a:lnTo>
                    <a:pt x="5138134" y="434057"/>
                  </a:lnTo>
                  <a:lnTo>
                    <a:pt x="5159968" y="473632"/>
                  </a:lnTo>
                  <a:lnTo>
                    <a:pt x="5179787" y="514418"/>
                  </a:lnTo>
                  <a:lnTo>
                    <a:pt x="5197525" y="556349"/>
                  </a:lnTo>
                  <a:lnTo>
                    <a:pt x="5213115" y="599358"/>
                  </a:lnTo>
                  <a:lnTo>
                    <a:pt x="5226490" y="643378"/>
                  </a:lnTo>
                  <a:lnTo>
                    <a:pt x="5237583" y="688342"/>
                  </a:lnTo>
                  <a:lnTo>
                    <a:pt x="5246327" y="734183"/>
                  </a:lnTo>
                  <a:lnTo>
                    <a:pt x="5252656" y="780834"/>
                  </a:lnTo>
                  <a:lnTo>
                    <a:pt x="5256503" y="828228"/>
                  </a:lnTo>
                  <a:lnTo>
                    <a:pt x="5257799" y="876300"/>
                  </a:lnTo>
                  <a:lnTo>
                    <a:pt x="5257799" y="5372100"/>
                  </a:lnTo>
                  <a:lnTo>
                    <a:pt x="5256503" y="5420242"/>
                  </a:lnTo>
                  <a:lnTo>
                    <a:pt x="5252656" y="5467698"/>
                  </a:lnTo>
                  <a:lnTo>
                    <a:pt x="5246327" y="5514401"/>
                  </a:lnTo>
                  <a:lnTo>
                    <a:pt x="5237583" y="5560286"/>
                  </a:lnTo>
                  <a:lnTo>
                    <a:pt x="5226490" y="5605286"/>
                  </a:lnTo>
                  <a:lnTo>
                    <a:pt x="5213115" y="5649333"/>
                  </a:lnTo>
                  <a:lnTo>
                    <a:pt x="5197525" y="5692363"/>
                  </a:lnTo>
                  <a:lnTo>
                    <a:pt x="5179787" y="5734308"/>
                  </a:lnTo>
                  <a:lnTo>
                    <a:pt x="5159968" y="5775103"/>
                  </a:lnTo>
                  <a:lnTo>
                    <a:pt x="5138134" y="5814680"/>
                  </a:lnTo>
                  <a:lnTo>
                    <a:pt x="5114354" y="5852974"/>
                  </a:lnTo>
                  <a:lnTo>
                    <a:pt x="5088693" y="5889918"/>
                  </a:lnTo>
                  <a:lnTo>
                    <a:pt x="5061218" y="5925446"/>
                  </a:lnTo>
                  <a:lnTo>
                    <a:pt x="5031997" y="5959491"/>
                  </a:lnTo>
                  <a:lnTo>
                    <a:pt x="5001096" y="5991987"/>
                  </a:lnTo>
                  <a:lnTo>
                    <a:pt x="4968582" y="6022867"/>
                  </a:lnTo>
                  <a:lnTo>
                    <a:pt x="4934522" y="6052066"/>
                  </a:lnTo>
                  <a:lnTo>
                    <a:pt x="4898983" y="6079516"/>
                  </a:lnTo>
                  <a:lnTo>
                    <a:pt x="4862032" y="6105152"/>
                  </a:lnTo>
                  <a:lnTo>
                    <a:pt x="4823736" y="6128907"/>
                  </a:lnTo>
                  <a:lnTo>
                    <a:pt x="4784161" y="6150714"/>
                  </a:lnTo>
                  <a:lnTo>
                    <a:pt x="4743375" y="6170508"/>
                  </a:lnTo>
                  <a:lnTo>
                    <a:pt x="4701444" y="6188222"/>
                  </a:lnTo>
                  <a:lnTo>
                    <a:pt x="4658436" y="6203789"/>
                  </a:lnTo>
                  <a:lnTo>
                    <a:pt x="4614417" y="6217143"/>
                  </a:lnTo>
                  <a:lnTo>
                    <a:pt x="4569453" y="6228219"/>
                  </a:lnTo>
                  <a:lnTo>
                    <a:pt x="4523613" y="6236948"/>
                  </a:lnTo>
                  <a:lnTo>
                    <a:pt x="4476963" y="6243266"/>
                  </a:lnTo>
                  <a:lnTo>
                    <a:pt x="4429569" y="6247105"/>
                  </a:lnTo>
                  <a:lnTo>
                    <a:pt x="4381499" y="6248400"/>
                  </a:lnTo>
                  <a:lnTo>
                    <a:pt x="876300" y="6248400"/>
                  </a:lnTo>
                  <a:lnTo>
                    <a:pt x="828228" y="6247105"/>
                  </a:lnTo>
                  <a:lnTo>
                    <a:pt x="780834" y="6243266"/>
                  </a:lnTo>
                  <a:lnTo>
                    <a:pt x="734183" y="6236948"/>
                  </a:lnTo>
                  <a:lnTo>
                    <a:pt x="688342" y="6228219"/>
                  </a:lnTo>
                  <a:lnTo>
                    <a:pt x="643378" y="6217143"/>
                  </a:lnTo>
                  <a:lnTo>
                    <a:pt x="599358" y="6203789"/>
                  </a:lnTo>
                  <a:lnTo>
                    <a:pt x="556349" y="6188222"/>
                  </a:lnTo>
                  <a:lnTo>
                    <a:pt x="514418" y="6170508"/>
                  </a:lnTo>
                  <a:lnTo>
                    <a:pt x="473632" y="6150714"/>
                  </a:lnTo>
                  <a:lnTo>
                    <a:pt x="434057" y="6128907"/>
                  </a:lnTo>
                  <a:lnTo>
                    <a:pt x="395761" y="6105152"/>
                  </a:lnTo>
                  <a:lnTo>
                    <a:pt x="358810" y="6079516"/>
                  </a:lnTo>
                  <a:lnTo>
                    <a:pt x="323271" y="6052066"/>
                  </a:lnTo>
                  <a:lnTo>
                    <a:pt x="289212" y="6022867"/>
                  </a:lnTo>
                  <a:lnTo>
                    <a:pt x="256698" y="5991986"/>
                  </a:lnTo>
                  <a:lnTo>
                    <a:pt x="225798" y="5959491"/>
                  </a:lnTo>
                  <a:lnTo>
                    <a:pt x="196577" y="5925446"/>
                  </a:lnTo>
                  <a:lnTo>
                    <a:pt x="169103" y="5889918"/>
                  </a:lnTo>
                  <a:lnTo>
                    <a:pt x="143442" y="5852974"/>
                  </a:lnTo>
                  <a:lnTo>
                    <a:pt x="119662" y="5814680"/>
                  </a:lnTo>
                  <a:lnTo>
                    <a:pt x="97829" y="5775103"/>
                  </a:lnTo>
                  <a:lnTo>
                    <a:pt x="78010" y="5734308"/>
                  </a:lnTo>
                  <a:lnTo>
                    <a:pt x="60273" y="5692363"/>
                  </a:lnTo>
                  <a:lnTo>
                    <a:pt x="44683" y="5649333"/>
                  </a:lnTo>
                  <a:lnTo>
                    <a:pt x="31309" y="5605286"/>
                  </a:lnTo>
                  <a:lnTo>
                    <a:pt x="20216" y="5560286"/>
                  </a:lnTo>
                  <a:lnTo>
                    <a:pt x="11471" y="5514401"/>
                  </a:lnTo>
                  <a:lnTo>
                    <a:pt x="5143" y="5467698"/>
                  </a:lnTo>
                  <a:lnTo>
                    <a:pt x="1296" y="5420242"/>
                  </a:lnTo>
                  <a:lnTo>
                    <a:pt x="0" y="5372100"/>
                  </a:lnTo>
                </a:path>
              </a:pathLst>
            </a:custGeom>
            <a:ln w="38100">
              <a:solidFill>
                <a:srgbClr val="855D5D"/>
              </a:solidFill>
              <a:prstDash val="lgDashDot"/>
            </a:ln>
          </p:spPr>
          <p:txBody>
            <a:bodyPr wrap="square" lIns="0" tIns="0" rIns="0" bIns="0" rtlCol="0"/>
            <a:lstStyle/>
            <a:p>
              <a:endParaRPr/>
            </a:p>
          </p:txBody>
        </p:sp>
      </p:grpSp>
      <p:sp>
        <p:nvSpPr>
          <p:cNvPr id="16" name="object 16"/>
          <p:cNvSpPr txBox="1"/>
          <p:nvPr/>
        </p:nvSpPr>
        <p:spPr>
          <a:xfrm>
            <a:off x="4765675" y="711961"/>
            <a:ext cx="4603115" cy="756920"/>
          </a:xfrm>
          <a:prstGeom prst="rect">
            <a:avLst/>
          </a:prstGeom>
        </p:spPr>
        <p:txBody>
          <a:bodyPr vert="horz" wrap="square" lIns="0" tIns="12700" rIns="0" bIns="0" rtlCol="0">
            <a:spAutoFit/>
          </a:bodyPr>
          <a:lstStyle/>
          <a:p>
            <a:pPr marL="12700" marR="5080">
              <a:lnSpc>
                <a:spcPct val="100000"/>
              </a:lnSpc>
              <a:spcBef>
                <a:spcPts val="100"/>
              </a:spcBef>
              <a:tabLst>
                <a:tab pos="469265" algn="l"/>
              </a:tabLst>
            </a:pPr>
            <a:r>
              <a:rPr sz="2400" b="1" dirty="0">
                <a:solidFill>
                  <a:srgbClr val="FF0000"/>
                </a:solidFill>
                <a:latin typeface="Arial"/>
                <a:cs typeface="Arial"/>
              </a:rPr>
              <a:t>1.	</a:t>
            </a:r>
            <a:r>
              <a:rPr sz="2400" b="1" spc="75" dirty="0">
                <a:solidFill>
                  <a:srgbClr val="0000FF"/>
                </a:solidFill>
                <a:latin typeface="Arial"/>
                <a:cs typeface="Arial"/>
              </a:rPr>
              <a:t>Chủ </a:t>
            </a:r>
            <a:r>
              <a:rPr sz="2400" b="1" spc="85" dirty="0">
                <a:solidFill>
                  <a:srgbClr val="0000FF"/>
                </a:solidFill>
                <a:latin typeface="Arial"/>
                <a:cs typeface="Arial"/>
              </a:rPr>
              <a:t>tịch </a:t>
            </a:r>
            <a:r>
              <a:rPr sz="2400" b="1" spc="55" dirty="0">
                <a:solidFill>
                  <a:srgbClr val="0000FF"/>
                </a:solidFill>
                <a:latin typeface="Arial"/>
                <a:cs typeface="Arial"/>
              </a:rPr>
              <a:t>Ủy </a:t>
            </a:r>
            <a:r>
              <a:rPr sz="2400" b="1" spc="75" dirty="0">
                <a:solidFill>
                  <a:srgbClr val="0000FF"/>
                </a:solidFill>
                <a:latin typeface="Arial"/>
                <a:cs typeface="Arial"/>
              </a:rPr>
              <a:t>ban </a:t>
            </a:r>
            <a:r>
              <a:rPr sz="2400" b="1" spc="85" dirty="0">
                <a:solidFill>
                  <a:srgbClr val="0000FF"/>
                </a:solidFill>
                <a:latin typeface="Arial"/>
                <a:cs typeface="Arial"/>
              </a:rPr>
              <a:t>nhân </a:t>
            </a:r>
            <a:r>
              <a:rPr sz="2400" b="1" spc="114" dirty="0">
                <a:solidFill>
                  <a:srgbClr val="0000FF"/>
                </a:solidFill>
                <a:latin typeface="Arial"/>
                <a:cs typeface="Arial"/>
              </a:rPr>
              <a:t>dân  </a:t>
            </a:r>
            <a:r>
              <a:rPr sz="2400" b="1" spc="-5" dirty="0">
                <a:solidFill>
                  <a:srgbClr val="0000FF"/>
                </a:solidFill>
                <a:latin typeface="Arial"/>
                <a:cs typeface="Arial"/>
              </a:rPr>
              <a:t>các </a:t>
            </a:r>
            <a:r>
              <a:rPr sz="2400" b="1" dirty="0">
                <a:solidFill>
                  <a:srgbClr val="0000FF"/>
                </a:solidFill>
                <a:latin typeface="Arial"/>
                <a:cs typeface="Arial"/>
              </a:rPr>
              <a:t>cấp</a:t>
            </a:r>
            <a:endParaRPr sz="2400">
              <a:latin typeface="Arial"/>
              <a:cs typeface="Arial"/>
            </a:endParaRPr>
          </a:p>
        </p:txBody>
      </p:sp>
      <p:sp>
        <p:nvSpPr>
          <p:cNvPr id="17" name="object 17"/>
          <p:cNvSpPr txBox="1"/>
          <p:nvPr/>
        </p:nvSpPr>
        <p:spPr>
          <a:xfrm>
            <a:off x="4765675" y="1672082"/>
            <a:ext cx="3171825" cy="4551680"/>
          </a:xfrm>
          <a:prstGeom prst="rect">
            <a:avLst/>
          </a:prstGeom>
        </p:spPr>
        <p:txBody>
          <a:bodyPr vert="horz" wrap="square" lIns="0" tIns="12700" rIns="0" bIns="0" rtlCol="0">
            <a:spAutoFit/>
          </a:bodyPr>
          <a:lstStyle/>
          <a:p>
            <a:pPr marL="469900" indent="-457200">
              <a:lnSpc>
                <a:spcPct val="100000"/>
              </a:lnSpc>
              <a:spcBef>
                <a:spcPts val="100"/>
              </a:spcBef>
              <a:buClr>
                <a:srgbClr val="FF0000"/>
              </a:buClr>
              <a:buAutoNum type="arabicPeriod" startAt="2"/>
              <a:tabLst>
                <a:tab pos="469265" algn="l"/>
                <a:tab pos="469900" algn="l"/>
              </a:tabLst>
            </a:pPr>
            <a:r>
              <a:rPr sz="2400" b="1" dirty="0">
                <a:solidFill>
                  <a:srgbClr val="0000FF"/>
                </a:solidFill>
                <a:latin typeface="Arial"/>
                <a:cs typeface="Arial"/>
              </a:rPr>
              <a:t>Thanh </a:t>
            </a:r>
            <a:r>
              <a:rPr sz="2400" b="1" spc="-5" dirty="0">
                <a:solidFill>
                  <a:srgbClr val="0000FF"/>
                </a:solidFill>
                <a:latin typeface="Arial"/>
                <a:cs typeface="Arial"/>
              </a:rPr>
              <a:t>tra </a:t>
            </a:r>
            <a:r>
              <a:rPr sz="2400" b="1" dirty="0">
                <a:solidFill>
                  <a:srgbClr val="0000FF"/>
                </a:solidFill>
                <a:latin typeface="Arial"/>
                <a:cs typeface="Arial"/>
              </a:rPr>
              <a:t>y</a:t>
            </a:r>
            <a:r>
              <a:rPr sz="2400" b="1" spc="-30" dirty="0">
                <a:solidFill>
                  <a:srgbClr val="0000FF"/>
                </a:solidFill>
                <a:latin typeface="Arial"/>
                <a:cs typeface="Arial"/>
              </a:rPr>
              <a:t> </a:t>
            </a:r>
            <a:r>
              <a:rPr sz="2400" b="1" spc="-5" dirty="0">
                <a:solidFill>
                  <a:srgbClr val="0000FF"/>
                </a:solidFill>
                <a:latin typeface="Arial"/>
                <a:cs typeface="Arial"/>
              </a:rPr>
              <a:t>tế</a:t>
            </a:r>
            <a:endParaRPr sz="2400">
              <a:latin typeface="Arial"/>
              <a:cs typeface="Arial"/>
            </a:endParaRPr>
          </a:p>
          <a:p>
            <a:pPr marL="469900" indent="-457200">
              <a:lnSpc>
                <a:spcPct val="100000"/>
              </a:lnSpc>
              <a:spcBef>
                <a:spcPts val="1800"/>
              </a:spcBef>
              <a:buClr>
                <a:srgbClr val="FF0000"/>
              </a:buClr>
              <a:buAutoNum type="arabicPeriod" startAt="2"/>
              <a:tabLst>
                <a:tab pos="469265" algn="l"/>
                <a:tab pos="469900" algn="l"/>
              </a:tabLst>
            </a:pPr>
            <a:r>
              <a:rPr sz="2400" b="1" dirty="0">
                <a:solidFill>
                  <a:srgbClr val="0000FF"/>
                </a:solidFill>
                <a:latin typeface="Arial"/>
                <a:cs typeface="Arial"/>
              </a:rPr>
              <a:t>Quản lý </a:t>
            </a:r>
            <a:r>
              <a:rPr sz="2400" b="1" spc="-5" dirty="0">
                <a:solidFill>
                  <a:srgbClr val="0000FF"/>
                </a:solidFill>
                <a:latin typeface="Arial"/>
                <a:cs typeface="Arial"/>
              </a:rPr>
              <a:t>thị</a:t>
            </a:r>
            <a:r>
              <a:rPr sz="2400" b="1" spc="-95" dirty="0">
                <a:solidFill>
                  <a:srgbClr val="0000FF"/>
                </a:solidFill>
                <a:latin typeface="Arial"/>
                <a:cs typeface="Arial"/>
              </a:rPr>
              <a:t> </a:t>
            </a:r>
            <a:r>
              <a:rPr sz="2400" b="1" spc="-5" dirty="0">
                <a:solidFill>
                  <a:srgbClr val="0000FF"/>
                </a:solidFill>
                <a:latin typeface="Arial"/>
                <a:cs typeface="Arial"/>
              </a:rPr>
              <a:t>trường</a:t>
            </a:r>
            <a:endParaRPr sz="2400">
              <a:latin typeface="Arial"/>
              <a:cs typeface="Arial"/>
            </a:endParaRPr>
          </a:p>
          <a:p>
            <a:pPr marL="469900" indent="-457200">
              <a:lnSpc>
                <a:spcPct val="100000"/>
              </a:lnSpc>
              <a:spcBef>
                <a:spcPts val="1800"/>
              </a:spcBef>
              <a:buClr>
                <a:srgbClr val="FF0000"/>
              </a:buClr>
              <a:buAutoNum type="arabicPeriod" startAt="2"/>
              <a:tabLst>
                <a:tab pos="469265" algn="l"/>
                <a:tab pos="469900" algn="l"/>
              </a:tabLst>
            </a:pPr>
            <a:r>
              <a:rPr sz="2400" b="1" spc="-5" dirty="0">
                <a:solidFill>
                  <a:srgbClr val="0000FF"/>
                </a:solidFill>
                <a:latin typeface="Arial"/>
                <a:cs typeface="Arial"/>
              </a:rPr>
              <a:t>Công an </a:t>
            </a:r>
            <a:r>
              <a:rPr sz="2400" b="1" dirty="0">
                <a:solidFill>
                  <a:srgbClr val="0000FF"/>
                </a:solidFill>
                <a:latin typeface="Arial"/>
                <a:cs typeface="Arial"/>
              </a:rPr>
              <a:t>nhân</a:t>
            </a:r>
            <a:r>
              <a:rPr sz="2400" b="1" spc="-80" dirty="0">
                <a:solidFill>
                  <a:srgbClr val="0000FF"/>
                </a:solidFill>
                <a:latin typeface="Arial"/>
                <a:cs typeface="Arial"/>
              </a:rPr>
              <a:t> </a:t>
            </a:r>
            <a:r>
              <a:rPr sz="2400" b="1" spc="-5" dirty="0">
                <a:solidFill>
                  <a:srgbClr val="0000FF"/>
                </a:solidFill>
                <a:latin typeface="Arial"/>
                <a:cs typeface="Arial"/>
              </a:rPr>
              <a:t>dân</a:t>
            </a:r>
            <a:endParaRPr sz="2400">
              <a:latin typeface="Arial"/>
              <a:cs typeface="Arial"/>
            </a:endParaRPr>
          </a:p>
          <a:p>
            <a:pPr marL="469900" indent="-457200">
              <a:lnSpc>
                <a:spcPct val="100000"/>
              </a:lnSpc>
              <a:spcBef>
                <a:spcPts val="1800"/>
              </a:spcBef>
              <a:buClr>
                <a:srgbClr val="FF0000"/>
              </a:buClr>
              <a:buAutoNum type="arabicPeriod" startAt="2"/>
              <a:tabLst>
                <a:tab pos="469265" algn="l"/>
                <a:tab pos="469900" algn="l"/>
              </a:tabLst>
            </a:pPr>
            <a:r>
              <a:rPr sz="2400" b="1" spc="-5" dirty="0">
                <a:solidFill>
                  <a:srgbClr val="0000FF"/>
                </a:solidFill>
                <a:latin typeface="Arial"/>
                <a:cs typeface="Arial"/>
              </a:rPr>
              <a:t>Hải</a:t>
            </a:r>
            <a:r>
              <a:rPr sz="2400" b="1" spc="-15" dirty="0">
                <a:solidFill>
                  <a:srgbClr val="0000FF"/>
                </a:solidFill>
                <a:latin typeface="Arial"/>
                <a:cs typeface="Arial"/>
              </a:rPr>
              <a:t> </a:t>
            </a:r>
            <a:r>
              <a:rPr sz="2400" b="1" spc="-5" dirty="0">
                <a:solidFill>
                  <a:srgbClr val="0000FF"/>
                </a:solidFill>
                <a:latin typeface="Arial"/>
                <a:cs typeface="Arial"/>
              </a:rPr>
              <a:t>quan</a:t>
            </a:r>
            <a:endParaRPr sz="2400">
              <a:latin typeface="Arial"/>
              <a:cs typeface="Arial"/>
            </a:endParaRPr>
          </a:p>
          <a:p>
            <a:pPr marL="469900" indent="-457200">
              <a:lnSpc>
                <a:spcPct val="100000"/>
              </a:lnSpc>
              <a:spcBef>
                <a:spcPts val="1800"/>
              </a:spcBef>
              <a:buClr>
                <a:srgbClr val="FF0000"/>
              </a:buClr>
              <a:buAutoNum type="arabicPeriod" startAt="2"/>
              <a:tabLst>
                <a:tab pos="469265" algn="l"/>
                <a:tab pos="469900" algn="l"/>
              </a:tabLst>
            </a:pPr>
            <a:r>
              <a:rPr sz="2400" b="1" spc="-5" dirty="0">
                <a:solidFill>
                  <a:srgbClr val="0000FF"/>
                </a:solidFill>
                <a:latin typeface="Arial"/>
                <a:cs typeface="Arial"/>
              </a:rPr>
              <a:t>Bộ </a:t>
            </a:r>
            <a:r>
              <a:rPr sz="2400" b="1" dirty="0">
                <a:solidFill>
                  <a:srgbClr val="0000FF"/>
                </a:solidFill>
                <a:latin typeface="Arial"/>
                <a:cs typeface="Arial"/>
              </a:rPr>
              <a:t>đội biên</a:t>
            </a:r>
            <a:r>
              <a:rPr sz="2400" b="1" spc="-95" dirty="0">
                <a:solidFill>
                  <a:srgbClr val="0000FF"/>
                </a:solidFill>
                <a:latin typeface="Arial"/>
                <a:cs typeface="Arial"/>
              </a:rPr>
              <a:t> </a:t>
            </a:r>
            <a:r>
              <a:rPr sz="2400" b="1" spc="-5" dirty="0">
                <a:solidFill>
                  <a:srgbClr val="0000FF"/>
                </a:solidFill>
                <a:latin typeface="Arial"/>
                <a:cs typeface="Arial"/>
              </a:rPr>
              <a:t>phòng</a:t>
            </a:r>
            <a:endParaRPr sz="2400">
              <a:latin typeface="Arial"/>
              <a:cs typeface="Arial"/>
            </a:endParaRPr>
          </a:p>
          <a:p>
            <a:pPr marL="469900" indent="-457200">
              <a:lnSpc>
                <a:spcPct val="100000"/>
              </a:lnSpc>
              <a:spcBef>
                <a:spcPts val="1800"/>
              </a:spcBef>
              <a:buClr>
                <a:srgbClr val="FF0000"/>
              </a:buClr>
              <a:buAutoNum type="arabicPeriod" startAt="2"/>
              <a:tabLst>
                <a:tab pos="469265" algn="l"/>
                <a:tab pos="469900" algn="l"/>
              </a:tabLst>
            </a:pPr>
            <a:r>
              <a:rPr sz="2400" b="1" spc="-5" dirty="0">
                <a:solidFill>
                  <a:srgbClr val="0000FF"/>
                </a:solidFill>
                <a:latin typeface="Arial"/>
                <a:cs typeface="Arial"/>
              </a:rPr>
              <a:t>Cảnh sát</a:t>
            </a:r>
            <a:r>
              <a:rPr sz="2400" b="1" spc="-25" dirty="0">
                <a:solidFill>
                  <a:srgbClr val="0000FF"/>
                </a:solidFill>
                <a:latin typeface="Arial"/>
                <a:cs typeface="Arial"/>
              </a:rPr>
              <a:t> </a:t>
            </a:r>
            <a:r>
              <a:rPr sz="2400" b="1" dirty="0">
                <a:solidFill>
                  <a:srgbClr val="0000FF"/>
                </a:solidFill>
                <a:latin typeface="Arial"/>
                <a:cs typeface="Arial"/>
              </a:rPr>
              <a:t>biển</a:t>
            </a:r>
            <a:endParaRPr sz="2400">
              <a:latin typeface="Arial"/>
              <a:cs typeface="Arial"/>
            </a:endParaRPr>
          </a:p>
          <a:p>
            <a:pPr marL="469900" indent="-457200">
              <a:lnSpc>
                <a:spcPct val="100000"/>
              </a:lnSpc>
              <a:spcBef>
                <a:spcPts val="1800"/>
              </a:spcBef>
              <a:buClr>
                <a:srgbClr val="FF0000"/>
              </a:buClr>
              <a:buAutoNum type="arabicPeriod" startAt="2"/>
              <a:tabLst>
                <a:tab pos="469265" algn="l"/>
                <a:tab pos="469900" algn="l"/>
              </a:tabLst>
            </a:pPr>
            <a:r>
              <a:rPr sz="2400" b="1" spc="-5" dirty="0">
                <a:solidFill>
                  <a:srgbClr val="0000FF"/>
                </a:solidFill>
                <a:latin typeface="Arial"/>
                <a:cs typeface="Arial"/>
              </a:rPr>
              <a:t>Cơ </a:t>
            </a:r>
            <a:r>
              <a:rPr sz="2400" b="1" dirty="0">
                <a:solidFill>
                  <a:srgbClr val="0000FF"/>
                </a:solidFill>
                <a:latin typeface="Arial"/>
                <a:cs typeface="Arial"/>
              </a:rPr>
              <a:t>quan</a:t>
            </a:r>
            <a:r>
              <a:rPr sz="2400" b="1" spc="-25" dirty="0">
                <a:solidFill>
                  <a:srgbClr val="0000FF"/>
                </a:solidFill>
                <a:latin typeface="Arial"/>
                <a:cs typeface="Arial"/>
              </a:rPr>
              <a:t> </a:t>
            </a:r>
            <a:r>
              <a:rPr sz="2400" b="1" spc="-5" dirty="0">
                <a:solidFill>
                  <a:srgbClr val="0000FF"/>
                </a:solidFill>
                <a:latin typeface="Arial"/>
                <a:cs typeface="Arial"/>
              </a:rPr>
              <a:t>Thuế</a:t>
            </a:r>
            <a:endParaRPr sz="2400">
              <a:latin typeface="Arial"/>
              <a:cs typeface="Arial"/>
            </a:endParaRPr>
          </a:p>
          <a:p>
            <a:pPr marL="469900" indent="-457200">
              <a:lnSpc>
                <a:spcPct val="100000"/>
              </a:lnSpc>
              <a:spcBef>
                <a:spcPts val="1800"/>
              </a:spcBef>
              <a:buClr>
                <a:srgbClr val="FF0000"/>
              </a:buClr>
              <a:buAutoNum type="arabicPeriod" startAt="2"/>
              <a:tabLst>
                <a:tab pos="469265" algn="l"/>
                <a:tab pos="469900" algn="l"/>
              </a:tabLst>
            </a:pPr>
            <a:r>
              <a:rPr sz="2400" b="1" spc="-5" dirty="0">
                <a:solidFill>
                  <a:srgbClr val="0000FF"/>
                </a:solidFill>
                <a:latin typeface="Arial"/>
                <a:cs typeface="Arial"/>
              </a:rPr>
              <a:t>Bảo </a:t>
            </a:r>
            <a:r>
              <a:rPr sz="2400" b="1" dirty="0">
                <a:solidFill>
                  <a:srgbClr val="0000FF"/>
                </a:solidFill>
                <a:latin typeface="Arial"/>
                <a:cs typeface="Arial"/>
              </a:rPr>
              <a:t>hiểm </a:t>
            </a:r>
            <a:r>
              <a:rPr sz="2400" b="1" spc="-5" dirty="0">
                <a:solidFill>
                  <a:srgbClr val="0000FF"/>
                </a:solidFill>
                <a:latin typeface="Arial"/>
                <a:cs typeface="Arial"/>
              </a:rPr>
              <a:t>xã</a:t>
            </a:r>
            <a:r>
              <a:rPr sz="2400" b="1" spc="-50" dirty="0">
                <a:solidFill>
                  <a:srgbClr val="0000FF"/>
                </a:solidFill>
                <a:latin typeface="Arial"/>
                <a:cs typeface="Arial"/>
              </a:rPr>
              <a:t> </a:t>
            </a:r>
            <a:r>
              <a:rPr sz="2400" b="1" spc="-5" dirty="0">
                <a:solidFill>
                  <a:srgbClr val="0000FF"/>
                </a:solidFill>
                <a:latin typeface="Arial"/>
                <a:cs typeface="Arial"/>
              </a:rPr>
              <a:t>hội</a:t>
            </a:r>
            <a:endParaRPr sz="2400">
              <a:latin typeface="Arial"/>
              <a:cs typeface="Arial"/>
            </a:endParaRPr>
          </a:p>
        </p:txBody>
      </p:sp>
      <p:grpSp>
        <p:nvGrpSpPr>
          <p:cNvPr id="18" name="object 18"/>
          <p:cNvGrpSpPr/>
          <p:nvPr/>
        </p:nvGrpSpPr>
        <p:grpSpPr>
          <a:xfrm>
            <a:off x="3738765" y="4079494"/>
            <a:ext cx="546100" cy="59690"/>
            <a:chOff x="3738765" y="4079494"/>
            <a:chExt cx="546100" cy="59690"/>
          </a:xfrm>
        </p:grpSpPr>
        <p:sp>
          <p:nvSpPr>
            <p:cNvPr id="19" name="object 19"/>
            <p:cNvSpPr/>
            <p:nvPr/>
          </p:nvSpPr>
          <p:spPr>
            <a:xfrm>
              <a:off x="3744353" y="4085844"/>
              <a:ext cx="533400" cy="45720"/>
            </a:xfrm>
            <a:custGeom>
              <a:avLst/>
              <a:gdLst/>
              <a:ahLst/>
              <a:cxnLst/>
              <a:rect l="l" t="t" r="r" b="b"/>
              <a:pathLst>
                <a:path w="533400" h="45720">
                  <a:moveTo>
                    <a:pt x="533400" y="22859"/>
                  </a:moveTo>
                  <a:lnTo>
                    <a:pt x="510540" y="0"/>
                  </a:lnTo>
                  <a:lnTo>
                    <a:pt x="510540" y="11429"/>
                  </a:lnTo>
                  <a:lnTo>
                    <a:pt x="0" y="11429"/>
                  </a:lnTo>
                  <a:lnTo>
                    <a:pt x="0" y="34289"/>
                  </a:lnTo>
                  <a:lnTo>
                    <a:pt x="510540" y="34289"/>
                  </a:lnTo>
                  <a:lnTo>
                    <a:pt x="510540" y="45719"/>
                  </a:lnTo>
                  <a:lnTo>
                    <a:pt x="533400" y="22859"/>
                  </a:lnTo>
                  <a:close/>
                </a:path>
              </a:pathLst>
            </a:custGeom>
            <a:solidFill>
              <a:srgbClr val="D34817"/>
            </a:solidFill>
          </p:spPr>
          <p:txBody>
            <a:bodyPr wrap="square" lIns="0" tIns="0" rIns="0" bIns="0" rtlCol="0"/>
            <a:lstStyle/>
            <a:p>
              <a:endParaRPr/>
            </a:p>
          </p:txBody>
        </p:sp>
        <p:sp>
          <p:nvSpPr>
            <p:cNvPr id="20" name="object 20"/>
            <p:cNvSpPr/>
            <p:nvPr/>
          </p:nvSpPr>
          <p:spPr>
            <a:xfrm>
              <a:off x="3745115" y="4085844"/>
              <a:ext cx="533400" cy="46990"/>
            </a:xfrm>
            <a:custGeom>
              <a:avLst/>
              <a:gdLst/>
              <a:ahLst/>
              <a:cxnLst/>
              <a:rect l="l" t="t" r="r" b="b"/>
              <a:pathLst>
                <a:path w="533400" h="46989">
                  <a:moveTo>
                    <a:pt x="0" y="12191"/>
                  </a:moveTo>
                  <a:lnTo>
                    <a:pt x="510540" y="12191"/>
                  </a:lnTo>
                  <a:lnTo>
                    <a:pt x="510540" y="0"/>
                  </a:lnTo>
                  <a:lnTo>
                    <a:pt x="533400" y="23621"/>
                  </a:lnTo>
                  <a:lnTo>
                    <a:pt x="510540" y="46481"/>
                  </a:lnTo>
                  <a:lnTo>
                    <a:pt x="510540" y="35051"/>
                  </a:lnTo>
                  <a:lnTo>
                    <a:pt x="0" y="35051"/>
                  </a:lnTo>
                  <a:lnTo>
                    <a:pt x="0" y="12191"/>
                  </a:lnTo>
                  <a:close/>
                </a:path>
              </a:pathLst>
            </a:custGeom>
            <a:ln w="12700">
              <a:solidFill>
                <a:srgbClr val="9B320E"/>
              </a:solidFill>
            </a:ln>
          </p:spPr>
          <p:txBody>
            <a:bodyPr wrap="square" lIns="0" tIns="0" rIns="0" bIns="0" rtlCol="0"/>
            <a:lstStyle/>
            <a:p>
              <a:endParaRPr/>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8813" y="437389"/>
            <a:ext cx="7360284" cy="817880"/>
          </a:xfrm>
          <a:prstGeom prst="rect">
            <a:avLst/>
          </a:prstGeom>
        </p:spPr>
        <p:txBody>
          <a:bodyPr vert="horz" wrap="square" lIns="0" tIns="12700" rIns="0" bIns="0" rtlCol="0">
            <a:spAutoFit/>
          </a:bodyPr>
          <a:lstStyle/>
          <a:p>
            <a:pPr marL="12700" marR="5080">
              <a:lnSpc>
                <a:spcPct val="100000"/>
              </a:lnSpc>
              <a:spcBef>
                <a:spcPts val="100"/>
              </a:spcBef>
            </a:pPr>
            <a:r>
              <a:rPr sz="2600" spc="-5" dirty="0">
                <a:latin typeface="Times New Roman"/>
                <a:cs typeface="Times New Roman"/>
              </a:rPr>
              <a:t>Điều 103. Thẩm quyền xử phạt </a:t>
            </a:r>
            <a:r>
              <a:rPr sz="2600" dirty="0">
                <a:latin typeface="Times New Roman"/>
                <a:cs typeface="Times New Roman"/>
              </a:rPr>
              <a:t>của </a:t>
            </a:r>
            <a:r>
              <a:rPr sz="2600" spc="-5" dirty="0">
                <a:latin typeface="Times New Roman"/>
                <a:cs typeface="Times New Roman"/>
              </a:rPr>
              <a:t>Chủ tịch Ủy ban  nhân</a:t>
            </a:r>
            <a:r>
              <a:rPr sz="2600" spc="-10" dirty="0">
                <a:latin typeface="Times New Roman"/>
                <a:cs typeface="Times New Roman"/>
              </a:rPr>
              <a:t> </a:t>
            </a:r>
            <a:r>
              <a:rPr sz="2600" spc="-5" dirty="0">
                <a:latin typeface="Times New Roman"/>
                <a:cs typeface="Times New Roman"/>
              </a:rPr>
              <a:t>dân</a:t>
            </a:r>
            <a:endParaRPr sz="2600">
              <a:latin typeface="Times New Roman"/>
              <a:cs typeface="Times New Roman"/>
            </a:endParaRPr>
          </a:p>
        </p:txBody>
      </p:sp>
      <p:sp>
        <p:nvSpPr>
          <p:cNvPr id="3" name="object 3"/>
          <p:cNvSpPr txBox="1">
            <a:spLocks noGrp="1"/>
          </p:cNvSpPr>
          <p:nvPr>
            <p:ph type="body" idx="1"/>
          </p:nvPr>
        </p:nvSpPr>
        <p:spPr>
          <a:prstGeom prst="rect">
            <a:avLst/>
          </a:prstGeom>
        </p:spPr>
        <p:txBody>
          <a:bodyPr vert="horz" wrap="square" lIns="0" tIns="109855" rIns="0" bIns="0" rtlCol="0">
            <a:spAutoFit/>
          </a:bodyPr>
          <a:lstStyle/>
          <a:p>
            <a:pPr marL="26670">
              <a:lnSpc>
                <a:spcPct val="100000"/>
              </a:lnSpc>
              <a:spcBef>
                <a:spcPts val="865"/>
              </a:spcBef>
              <a:tabLst>
                <a:tab pos="483234" algn="l"/>
              </a:tabLst>
            </a:pPr>
            <a:r>
              <a:rPr sz="2000" spc="15" dirty="0">
                <a:solidFill>
                  <a:srgbClr val="D34817"/>
                </a:solidFill>
              </a:rPr>
              <a:t>1.	</a:t>
            </a:r>
            <a:r>
              <a:rPr dirty="0"/>
              <a:t>Chủ </a:t>
            </a:r>
            <a:r>
              <a:rPr spc="-5" dirty="0"/>
              <a:t>tịch </a:t>
            </a:r>
            <a:r>
              <a:rPr dirty="0"/>
              <a:t>Ủy </a:t>
            </a:r>
            <a:r>
              <a:rPr spc="-5" dirty="0"/>
              <a:t>ban nhân dân </a:t>
            </a:r>
            <a:r>
              <a:rPr dirty="0"/>
              <a:t>cấp xã có</a:t>
            </a:r>
            <a:r>
              <a:rPr spc="-20" dirty="0"/>
              <a:t> </a:t>
            </a:r>
            <a:r>
              <a:rPr spc="-5" dirty="0"/>
              <a:t>quyền:</a:t>
            </a:r>
            <a:endParaRPr sz="2000"/>
          </a:p>
          <a:p>
            <a:pPr marL="381635" indent="-355600">
              <a:lnSpc>
                <a:spcPct val="100000"/>
              </a:lnSpc>
              <a:spcBef>
                <a:spcPts val="770"/>
              </a:spcBef>
              <a:buAutoNum type="alphaLcParenR"/>
              <a:tabLst>
                <a:tab pos="382270" algn="l"/>
              </a:tabLst>
            </a:pPr>
            <a:r>
              <a:rPr b="0" i="0" spc="-5" dirty="0">
                <a:latin typeface="Arial"/>
                <a:cs typeface="Arial"/>
              </a:rPr>
              <a:t>Phạt cảnh cáo;</a:t>
            </a:r>
          </a:p>
          <a:p>
            <a:pPr marL="382270" marR="27305" indent="-382270">
              <a:lnSpc>
                <a:spcPct val="106900"/>
              </a:lnSpc>
              <a:spcBef>
                <a:spcPts val="575"/>
              </a:spcBef>
              <a:buAutoNum type="alphaLcParenR"/>
              <a:tabLst>
                <a:tab pos="382270" algn="l"/>
              </a:tabLst>
            </a:pPr>
            <a:r>
              <a:rPr b="0" i="0" spc="-5" dirty="0">
                <a:latin typeface="Arial"/>
                <a:cs typeface="Arial"/>
              </a:rPr>
              <a:t>Phạt </a:t>
            </a:r>
            <a:r>
              <a:rPr b="0" i="0" dirty="0">
                <a:latin typeface="Arial"/>
                <a:cs typeface="Arial"/>
              </a:rPr>
              <a:t>tiền </a:t>
            </a:r>
            <a:r>
              <a:rPr b="0" i="0" spc="-5" dirty="0">
                <a:latin typeface="Arial"/>
                <a:cs typeface="Arial"/>
              </a:rPr>
              <a:t>đến 3.000.000 đồng đối với vi phạm hành chính về  dân số; đến 5.000.000 đồng đối với vi phạm hành chính về  </a:t>
            </a:r>
            <a:r>
              <a:rPr b="0" i="0" dirty="0">
                <a:latin typeface="Arial"/>
                <a:cs typeface="Arial"/>
              </a:rPr>
              <a:t>y tế </a:t>
            </a:r>
            <a:r>
              <a:rPr b="0" i="0" spc="-5" dirty="0">
                <a:latin typeface="Arial"/>
                <a:cs typeface="Arial"/>
              </a:rPr>
              <a:t>dự phòng, phòng, chống HIV/AIDS, bảo hiểm </a:t>
            </a:r>
            <a:r>
              <a:rPr b="0" i="0" dirty="0">
                <a:latin typeface="Arial"/>
                <a:cs typeface="Arial"/>
              </a:rPr>
              <a:t>y tế,  </a:t>
            </a:r>
            <a:r>
              <a:rPr b="0" i="0" spc="-5" dirty="0">
                <a:latin typeface="Arial"/>
                <a:cs typeface="Arial"/>
              </a:rPr>
              <a:t>khám bệnh, chữa bệnh, dược, mỹ phẩm và </a:t>
            </a:r>
            <a:r>
              <a:rPr b="0" i="0" dirty="0">
                <a:latin typeface="Arial"/>
                <a:cs typeface="Arial"/>
              </a:rPr>
              <a:t>trang thiết </a:t>
            </a:r>
            <a:r>
              <a:rPr b="0" i="0" spc="-5" dirty="0">
                <a:latin typeface="Arial"/>
                <a:cs typeface="Arial"/>
              </a:rPr>
              <a:t>bị </a:t>
            </a:r>
            <a:r>
              <a:rPr b="0" i="0" dirty="0">
                <a:latin typeface="Arial"/>
                <a:cs typeface="Arial"/>
              </a:rPr>
              <a:t>y  tế;</a:t>
            </a:r>
          </a:p>
          <a:p>
            <a:pPr marL="359410" marR="134620" indent="-359410">
              <a:lnSpc>
                <a:spcPct val="107000"/>
              </a:lnSpc>
              <a:spcBef>
                <a:spcPts val="570"/>
              </a:spcBef>
              <a:buAutoNum type="alphaLcParenR"/>
              <a:tabLst>
                <a:tab pos="359410" algn="l"/>
              </a:tabLst>
            </a:pPr>
            <a:r>
              <a:rPr b="0" i="0" spc="-5" dirty="0">
                <a:latin typeface="Arial"/>
                <a:cs typeface="Arial"/>
              </a:rPr>
              <a:t>Tịch </a:t>
            </a:r>
            <a:r>
              <a:rPr b="0" i="0" dirty="0">
                <a:latin typeface="Arial"/>
                <a:cs typeface="Arial"/>
              </a:rPr>
              <a:t>thu tang vật, </a:t>
            </a:r>
            <a:r>
              <a:rPr b="0" i="0" spc="-5" dirty="0">
                <a:latin typeface="Arial"/>
                <a:cs typeface="Arial"/>
              </a:rPr>
              <a:t>phương </a:t>
            </a:r>
            <a:r>
              <a:rPr b="0" i="0" dirty="0">
                <a:latin typeface="Arial"/>
                <a:cs typeface="Arial"/>
              </a:rPr>
              <a:t>tiện </a:t>
            </a:r>
            <a:r>
              <a:rPr b="0" i="0" spc="-5" dirty="0">
                <a:latin typeface="Arial"/>
                <a:cs typeface="Arial"/>
              </a:rPr>
              <a:t>vi phạm hành chính có giá </a:t>
            </a:r>
            <a:r>
              <a:rPr b="0" i="0" dirty="0">
                <a:latin typeface="Arial"/>
                <a:cs typeface="Arial"/>
              </a:rPr>
              <a:t>trị  </a:t>
            </a:r>
            <a:r>
              <a:rPr b="0" i="0" spc="-5" dirty="0">
                <a:latin typeface="Arial"/>
                <a:cs typeface="Arial"/>
              </a:rPr>
              <a:t>không vượt quá mức </a:t>
            </a:r>
            <a:r>
              <a:rPr b="0" i="0" dirty="0">
                <a:latin typeface="Arial"/>
                <a:cs typeface="Arial"/>
              </a:rPr>
              <a:t>tiền </a:t>
            </a:r>
            <a:r>
              <a:rPr b="0" i="0" spc="-5" dirty="0">
                <a:latin typeface="Arial"/>
                <a:cs typeface="Arial"/>
              </a:rPr>
              <a:t>phạt đối với </a:t>
            </a:r>
            <a:r>
              <a:rPr b="0" i="0" dirty="0">
                <a:latin typeface="Arial"/>
                <a:cs typeface="Arial"/>
              </a:rPr>
              <a:t>từng </a:t>
            </a:r>
            <a:r>
              <a:rPr b="0" i="0" spc="-5" dirty="0">
                <a:latin typeface="Arial"/>
                <a:cs typeface="Arial"/>
              </a:rPr>
              <a:t>lĩnh vực được  quy định </a:t>
            </a:r>
            <a:r>
              <a:rPr b="0" i="0" dirty="0">
                <a:latin typeface="Arial"/>
                <a:cs typeface="Arial"/>
              </a:rPr>
              <a:t>tại </a:t>
            </a:r>
            <a:r>
              <a:rPr b="0" i="0" spc="-5" dirty="0">
                <a:latin typeface="Arial"/>
                <a:cs typeface="Arial"/>
              </a:rPr>
              <a:t>điểm </a:t>
            </a:r>
            <a:r>
              <a:rPr b="0" i="0" dirty="0">
                <a:latin typeface="Arial"/>
                <a:cs typeface="Arial"/>
              </a:rPr>
              <a:t>b khoản</a:t>
            </a:r>
            <a:r>
              <a:rPr b="0" i="0" spc="-15" dirty="0">
                <a:latin typeface="Arial"/>
                <a:cs typeface="Arial"/>
              </a:rPr>
              <a:t> </a:t>
            </a:r>
            <a:r>
              <a:rPr b="0" i="0" spc="-5" dirty="0">
                <a:latin typeface="Arial"/>
                <a:cs typeface="Arial"/>
              </a:rPr>
              <a:t>này;</a:t>
            </a:r>
          </a:p>
          <a:p>
            <a:pPr marL="382270" marR="5080" indent="-382270">
              <a:lnSpc>
                <a:spcPct val="106900"/>
              </a:lnSpc>
              <a:spcBef>
                <a:spcPts val="575"/>
              </a:spcBef>
              <a:buAutoNum type="alphaLcParenR"/>
              <a:tabLst>
                <a:tab pos="382270" algn="l"/>
              </a:tabLst>
            </a:pPr>
            <a:r>
              <a:rPr b="0" i="0" spc="-5" dirty="0">
                <a:latin typeface="Arial"/>
                <a:cs typeface="Arial"/>
              </a:rPr>
              <a:t>Áp dụng biện pháp khắc phục </a:t>
            </a:r>
            <a:r>
              <a:rPr b="0" i="0" spc="5" dirty="0">
                <a:latin typeface="Arial"/>
                <a:cs typeface="Arial"/>
              </a:rPr>
              <a:t>hậu </a:t>
            </a:r>
            <a:r>
              <a:rPr b="0" i="0" spc="-5" dirty="0">
                <a:latin typeface="Arial"/>
                <a:cs typeface="Arial"/>
              </a:rPr>
              <a:t>quả quy định </a:t>
            </a:r>
            <a:r>
              <a:rPr b="0" i="0" dirty="0">
                <a:latin typeface="Arial"/>
                <a:cs typeface="Arial"/>
              </a:rPr>
              <a:t>tại các </a:t>
            </a:r>
            <a:r>
              <a:rPr b="0" i="0" spc="-5" dirty="0">
                <a:latin typeface="Arial"/>
                <a:cs typeface="Arial"/>
              </a:rPr>
              <a:t>điểm  </a:t>
            </a:r>
            <a:r>
              <a:rPr b="0" i="0" dirty="0">
                <a:latin typeface="Arial"/>
                <a:cs typeface="Arial"/>
              </a:rPr>
              <a:t>c </a:t>
            </a:r>
            <a:r>
              <a:rPr b="0" i="0" spc="-5" dirty="0">
                <a:latin typeface="Arial"/>
                <a:cs typeface="Arial"/>
              </a:rPr>
              <a:t>và </a:t>
            </a:r>
            <a:r>
              <a:rPr b="0" i="0" dirty="0">
                <a:latin typeface="Arial"/>
                <a:cs typeface="Arial"/>
              </a:rPr>
              <a:t>đ </a:t>
            </a:r>
            <a:r>
              <a:rPr b="0" i="0" spc="-5" dirty="0">
                <a:latin typeface="Arial"/>
                <a:cs typeface="Arial"/>
              </a:rPr>
              <a:t>khoản </a:t>
            </a:r>
            <a:r>
              <a:rPr b="0" i="0" dirty="0">
                <a:latin typeface="Arial"/>
                <a:cs typeface="Arial"/>
              </a:rPr>
              <a:t>1 </a:t>
            </a:r>
            <a:r>
              <a:rPr b="0" i="0" spc="-5" dirty="0">
                <a:latin typeface="Arial"/>
                <a:cs typeface="Arial"/>
              </a:rPr>
              <a:t>Điều 28 của Luật Xử lý vi phạm hành</a:t>
            </a:r>
            <a:r>
              <a:rPr b="0" i="0" spc="-60" dirty="0">
                <a:latin typeface="Arial"/>
                <a:cs typeface="Arial"/>
              </a:rPr>
              <a:t> </a:t>
            </a:r>
            <a:r>
              <a:rPr b="0" i="0" spc="-5" dirty="0">
                <a:latin typeface="Arial"/>
                <a:cs typeface="Arial"/>
              </a:rPr>
              <a:t>chính.</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8813" y="437389"/>
            <a:ext cx="7360284" cy="817880"/>
          </a:xfrm>
          <a:prstGeom prst="rect">
            <a:avLst/>
          </a:prstGeom>
        </p:spPr>
        <p:txBody>
          <a:bodyPr vert="horz" wrap="square" lIns="0" tIns="12700" rIns="0" bIns="0" rtlCol="0">
            <a:spAutoFit/>
          </a:bodyPr>
          <a:lstStyle/>
          <a:p>
            <a:pPr marL="12700" marR="5080">
              <a:lnSpc>
                <a:spcPct val="100000"/>
              </a:lnSpc>
              <a:spcBef>
                <a:spcPts val="100"/>
              </a:spcBef>
            </a:pPr>
            <a:r>
              <a:rPr sz="2600" spc="-5" dirty="0">
                <a:latin typeface="Times New Roman"/>
                <a:cs typeface="Times New Roman"/>
              </a:rPr>
              <a:t>Điều 103. Thẩm quyền xử phạt </a:t>
            </a:r>
            <a:r>
              <a:rPr sz="2600" dirty="0">
                <a:latin typeface="Times New Roman"/>
                <a:cs typeface="Times New Roman"/>
              </a:rPr>
              <a:t>của </a:t>
            </a:r>
            <a:r>
              <a:rPr sz="2600" spc="-5" dirty="0">
                <a:latin typeface="Times New Roman"/>
                <a:cs typeface="Times New Roman"/>
              </a:rPr>
              <a:t>Chủ tịch Ủy ban  nhân</a:t>
            </a:r>
            <a:r>
              <a:rPr sz="2600" spc="-10" dirty="0">
                <a:latin typeface="Times New Roman"/>
                <a:cs typeface="Times New Roman"/>
              </a:rPr>
              <a:t> </a:t>
            </a:r>
            <a:r>
              <a:rPr sz="2600" spc="-5" dirty="0">
                <a:latin typeface="Times New Roman"/>
                <a:cs typeface="Times New Roman"/>
              </a:rPr>
              <a:t>dân</a:t>
            </a:r>
            <a:endParaRPr sz="2600">
              <a:latin typeface="Times New Roman"/>
              <a:cs typeface="Times New Roman"/>
            </a:endParaRPr>
          </a:p>
        </p:txBody>
      </p:sp>
      <p:sp>
        <p:nvSpPr>
          <p:cNvPr id="3" name="object 3"/>
          <p:cNvSpPr txBox="1"/>
          <p:nvPr/>
        </p:nvSpPr>
        <p:spPr>
          <a:xfrm>
            <a:off x="1148467" y="1437895"/>
            <a:ext cx="8566785" cy="5350510"/>
          </a:xfrm>
          <a:prstGeom prst="rect">
            <a:avLst/>
          </a:prstGeom>
        </p:spPr>
        <p:txBody>
          <a:bodyPr vert="horz" wrap="square" lIns="0" tIns="106680" rIns="0" bIns="0" rtlCol="0">
            <a:spAutoFit/>
          </a:bodyPr>
          <a:lstStyle/>
          <a:p>
            <a:pPr marL="12700">
              <a:lnSpc>
                <a:spcPct val="100000"/>
              </a:lnSpc>
              <a:spcBef>
                <a:spcPts val="840"/>
              </a:spcBef>
            </a:pPr>
            <a:r>
              <a:rPr sz="2000" spc="-5" dirty="0">
                <a:solidFill>
                  <a:srgbClr val="0000CC"/>
                </a:solidFill>
                <a:latin typeface="Arial"/>
                <a:cs typeface="Arial"/>
              </a:rPr>
              <a:t>2. Chủ tịch Ủy ban nhân dân cấp huyện có</a:t>
            </a:r>
            <a:r>
              <a:rPr sz="2000" spc="-15" dirty="0">
                <a:solidFill>
                  <a:srgbClr val="0000CC"/>
                </a:solidFill>
                <a:latin typeface="Arial"/>
                <a:cs typeface="Arial"/>
              </a:rPr>
              <a:t> </a:t>
            </a:r>
            <a:r>
              <a:rPr sz="2000" spc="-5" dirty="0">
                <a:solidFill>
                  <a:srgbClr val="0000CC"/>
                </a:solidFill>
                <a:latin typeface="Arial"/>
                <a:cs typeface="Arial"/>
              </a:rPr>
              <a:t>quyền:</a:t>
            </a:r>
            <a:endParaRPr sz="2000">
              <a:latin typeface="Arial"/>
              <a:cs typeface="Arial"/>
            </a:endParaRPr>
          </a:p>
          <a:p>
            <a:pPr marL="307975" indent="-295910">
              <a:lnSpc>
                <a:spcPct val="100000"/>
              </a:lnSpc>
              <a:spcBef>
                <a:spcPts val="745"/>
              </a:spcBef>
              <a:buAutoNum type="alphaLcParenR"/>
              <a:tabLst>
                <a:tab pos="308610" algn="l"/>
              </a:tabLst>
            </a:pPr>
            <a:r>
              <a:rPr sz="2000" spc="-5" dirty="0">
                <a:solidFill>
                  <a:srgbClr val="0000CC"/>
                </a:solidFill>
                <a:latin typeface="Arial"/>
                <a:cs typeface="Arial"/>
              </a:rPr>
              <a:t>Phạt cảnh</a:t>
            </a:r>
            <a:r>
              <a:rPr sz="2000" spc="-10" dirty="0">
                <a:solidFill>
                  <a:srgbClr val="0000CC"/>
                </a:solidFill>
                <a:latin typeface="Arial"/>
                <a:cs typeface="Arial"/>
              </a:rPr>
              <a:t> </a:t>
            </a:r>
            <a:r>
              <a:rPr sz="2000" spc="-5" dirty="0">
                <a:solidFill>
                  <a:srgbClr val="0000CC"/>
                </a:solidFill>
                <a:latin typeface="Arial"/>
                <a:cs typeface="Arial"/>
              </a:rPr>
              <a:t>cáo;</a:t>
            </a:r>
            <a:endParaRPr sz="2000">
              <a:latin typeface="Arial"/>
              <a:cs typeface="Arial"/>
            </a:endParaRPr>
          </a:p>
          <a:p>
            <a:pPr marL="12700" marR="5080">
              <a:lnSpc>
                <a:spcPct val="106900"/>
              </a:lnSpc>
              <a:spcBef>
                <a:spcPts val="575"/>
              </a:spcBef>
              <a:buAutoNum type="alphaLcParenR"/>
              <a:tabLst>
                <a:tab pos="308610" algn="l"/>
              </a:tabLst>
            </a:pPr>
            <a:r>
              <a:rPr sz="2000" spc="-5" dirty="0">
                <a:solidFill>
                  <a:srgbClr val="0000CC"/>
                </a:solidFill>
                <a:latin typeface="Arial"/>
                <a:cs typeface="Arial"/>
              </a:rPr>
              <a:t>Phạt tiền đến 15.000.000 đồng đối với vi phạm hành chính về dân số;  đến 25.000.000 đồng đối với vi phạm hành chính về </a:t>
            </a:r>
            <a:r>
              <a:rPr sz="2000" dirty="0">
                <a:solidFill>
                  <a:srgbClr val="0000CC"/>
                </a:solidFill>
                <a:latin typeface="Arial"/>
                <a:cs typeface="Arial"/>
              </a:rPr>
              <a:t>y </a:t>
            </a:r>
            <a:r>
              <a:rPr sz="2000" spc="-5" dirty="0">
                <a:solidFill>
                  <a:srgbClr val="0000CC"/>
                </a:solidFill>
                <a:latin typeface="Arial"/>
                <a:cs typeface="Arial"/>
              </a:rPr>
              <a:t>tế dự phòng </a:t>
            </a:r>
            <a:r>
              <a:rPr sz="2000" dirty="0">
                <a:solidFill>
                  <a:srgbClr val="0000CC"/>
                </a:solidFill>
                <a:latin typeface="Arial"/>
                <a:cs typeface="Arial"/>
              </a:rPr>
              <a:t>và  </a:t>
            </a:r>
            <a:r>
              <a:rPr sz="2000" spc="-5" dirty="0">
                <a:solidFill>
                  <a:srgbClr val="0000CC"/>
                </a:solidFill>
                <a:latin typeface="Arial"/>
                <a:cs typeface="Arial"/>
              </a:rPr>
              <a:t>phòng, chống HIV/AIDS; đến 37.500.000 đồng đối với vi phạm hành chính  về bảo hiểm </a:t>
            </a:r>
            <a:r>
              <a:rPr sz="2000" dirty="0">
                <a:solidFill>
                  <a:srgbClr val="0000CC"/>
                </a:solidFill>
                <a:latin typeface="Arial"/>
                <a:cs typeface="Arial"/>
              </a:rPr>
              <a:t>y </a:t>
            </a:r>
            <a:r>
              <a:rPr sz="2000" spc="-5" dirty="0">
                <a:solidFill>
                  <a:srgbClr val="0000CC"/>
                </a:solidFill>
                <a:latin typeface="Arial"/>
                <a:cs typeface="Arial"/>
              </a:rPr>
              <a:t>tế; đến 50.000.000 đồng đối với vi phạm hành chính về khám  bệnh, chữa bệnh, dược, mỹ phẩm và trang thiết bị </a:t>
            </a:r>
            <a:r>
              <a:rPr sz="2000" dirty="0">
                <a:solidFill>
                  <a:srgbClr val="0000CC"/>
                </a:solidFill>
                <a:latin typeface="Arial"/>
                <a:cs typeface="Arial"/>
              </a:rPr>
              <a:t>y</a:t>
            </a:r>
            <a:r>
              <a:rPr sz="2000" spc="-20" dirty="0">
                <a:solidFill>
                  <a:srgbClr val="0000CC"/>
                </a:solidFill>
                <a:latin typeface="Arial"/>
                <a:cs typeface="Arial"/>
              </a:rPr>
              <a:t> </a:t>
            </a:r>
            <a:r>
              <a:rPr sz="2000" spc="-5" dirty="0">
                <a:solidFill>
                  <a:srgbClr val="0000CC"/>
                </a:solidFill>
                <a:latin typeface="Arial"/>
                <a:cs typeface="Arial"/>
              </a:rPr>
              <a:t>tế;</a:t>
            </a:r>
            <a:endParaRPr sz="2000">
              <a:latin typeface="Arial"/>
              <a:cs typeface="Arial"/>
            </a:endParaRPr>
          </a:p>
          <a:p>
            <a:pPr marL="12700" marR="234950">
              <a:lnSpc>
                <a:spcPct val="107000"/>
              </a:lnSpc>
              <a:spcBef>
                <a:spcPts val="570"/>
              </a:spcBef>
              <a:buAutoNum type="alphaLcParenR"/>
              <a:tabLst>
                <a:tab pos="289560" algn="l"/>
              </a:tabLst>
            </a:pPr>
            <a:r>
              <a:rPr sz="2000" spc="-5" dirty="0">
                <a:solidFill>
                  <a:srgbClr val="0000CC"/>
                </a:solidFill>
                <a:latin typeface="Arial"/>
                <a:cs typeface="Arial"/>
              </a:rPr>
              <a:t>Tước quyền sử dụng giấy phép, chứng chỉ hành nghề có thời </a:t>
            </a:r>
            <a:r>
              <a:rPr sz="2000" dirty="0">
                <a:solidFill>
                  <a:srgbClr val="0000CC"/>
                </a:solidFill>
                <a:latin typeface="Arial"/>
                <a:cs typeface="Arial"/>
              </a:rPr>
              <a:t>hạn </a:t>
            </a:r>
            <a:r>
              <a:rPr sz="2000" spc="-5" dirty="0">
                <a:solidFill>
                  <a:srgbClr val="0000CC"/>
                </a:solidFill>
                <a:latin typeface="Arial"/>
                <a:cs typeface="Arial"/>
              </a:rPr>
              <a:t>hoặc  đình chỉ hoạt động có thời</a:t>
            </a:r>
            <a:r>
              <a:rPr sz="2000" spc="-15" dirty="0">
                <a:solidFill>
                  <a:srgbClr val="0000CC"/>
                </a:solidFill>
                <a:latin typeface="Arial"/>
                <a:cs typeface="Arial"/>
              </a:rPr>
              <a:t> </a:t>
            </a:r>
            <a:r>
              <a:rPr sz="2000" spc="-5" dirty="0">
                <a:solidFill>
                  <a:srgbClr val="0000CC"/>
                </a:solidFill>
                <a:latin typeface="Arial"/>
                <a:cs typeface="Arial"/>
              </a:rPr>
              <a:t>hạn;</a:t>
            </a:r>
            <a:endParaRPr sz="2000">
              <a:latin typeface="Arial"/>
              <a:cs typeface="Arial"/>
            </a:endParaRPr>
          </a:p>
          <a:p>
            <a:pPr marL="12700" marR="179705">
              <a:lnSpc>
                <a:spcPct val="106900"/>
              </a:lnSpc>
              <a:spcBef>
                <a:spcPts val="570"/>
              </a:spcBef>
              <a:buAutoNum type="alphaLcParenR"/>
              <a:tabLst>
                <a:tab pos="304165" algn="l"/>
              </a:tabLst>
            </a:pPr>
            <a:r>
              <a:rPr sz="2000" spc="-5" dirty="0">
                <a:solidFill>
                  <a:srgbClr val="0000CC"/>
                </a:solidFill>
                <a:latin typeface="Arial"/>
                <a:cs typeface="Arial"/>
              </a:rPr>
              <a:t>Tịch thu tang vật, phương tiện vi phạm hành chính có giá trị không vượt  quá mức tiền phạt đối với từng lĩnh vực được quy định tại điểm </a:t>
            </a:r>
            <a:r>
              <a:rPr sz="2000" dirty="0">
                <a:solidFill>
                  <a:srgbClr val="0000CC"/>
                </a:solidFill>
                <a:latin typeface="Arial"/>
                <a:cs typeface="Arial"/>
              </a:rPr>
              <a:t>b </a:t>
            </a:r>
            <a:r>
              <a:rPr sz="2000" spc="-5" dirty="0">
                <a:solidFill>
                  <a:srgbClr val="0000CC"/>
                </a:solidFill>
                <a:latin typeface="Arial"/>
                <a:cs typeface="Arial"/>
              </a:rPr>
              <a:t>khoản  này;</a:t>
            </a:r>
            <a:endParaRPr sz="2000">
              <a:latin typeface="Arial"/>
              <a:cs typeface="Arial"/>
            </a:endParaRPr>
          </a:p>
          <a:p>
            <a:pPr marL="12700" marR="71755">
              <a:lnSpc>
                <a:spcPct val="106900"/>
              </a:lnSpc>
              <a:spcBef>
                <a:spcPts val="575"/>
              </a:spcBef>
            </a:pPr>
            <a:r>
              <a:rPr sz="2000" spc="-5" dirty="0">
                <a:solidFill>
                  <a:srgbClr val="0000CC"/>
                </a:solidFill>
                <a:latin typeface="Arial"/>
                <a:cs typeface="Arial"/>
              </a:rPr>
              <a:t>đ) Áp dụng biện pháp khắc phục hậu quả quy định tại các điểm c, đ, e, </a:t>
            </a:r>
            <a:r>
              <a:rPr sz="2000" dirty="0">
                <a:solidFill>
                  <a:srgbClr val="0000CC"/>
                </a:solidFill>
                <a:latin typeface="Arial"/>
                <a:cs typeface="Arial"/>
              </a:rPr>
              <a:t>h </a:t>
            </a:r>
            <a:r>
              <a:rPr sz="2000" spc="-5" dirty="0">
                <a:solidFill>
                  <a:srgbClr val="0000CC"/>
                </a:solidFill>
                <a:latin typeface="Arial"/>
                <a:cs typeface="Arial"/>
              </a:rPr>
              <a:t>và  </a:t>
            </a:r>
            <a:r>
              <a:rPr sz="2000" dirty="0">
                <a:solidFill>
                  <a:srgbClr val="0000CC"/>
                </a:solidFill>
                <a:latin typeface="Arial"/>
                <a:cs typeface="Arial"/>
              </a:rPr>
              <a:t>i </a:t>
            </a:r>
            <a:r>
              <a:rPr sz="2000" spc="-5" dirty="0">
                <a:solidFill>
                  <a:srgbClr val="0000CC"/>
                </a:solidFill>
                <a:latin typeface="Arial"/>
                <a:cs typeface="Arial"/>
              </a:rPr>
              <a:t>khoản </a:t>
            </a:r>
            <a:r>
              <a:rPr sz="2000" dirty="0">
                <a:solidFill>
                  <a:srgbClr val="0000CC"/>
                </a:solidFill>
                <a:latin typeface="Arial"/>
                <a:cs typeface="Arial"/>
              </a:rPr>
              <a:t>1 </a:t>
            </a:r>
            <a:r>
              <a:rPr sz="2000" spc="-5" dirty="0">
                <a:solidFill>
                  <a:srgbClr val="0000CC"/>
                </a:solidFill>
                <a:latin typeface="Arial"/>
                <a:cs typeface="Arial"/>
              </a:rPr>
              <a:t>Điều 28 của Luật Xử lý vi phạm hành chính và khoản </a:t>
            </a:r>
            <a:r>
              <a:rPr sz="2000" dirty="0">
                <a:solidFill>
                  <a:srgbClr val="0000CC"/>
                </a:solidFill>
                <a:latin typeface="Arial"/>
                <a:cs typeface="Arial"/>
              </a:rPr>
              <a:t>3 </a:t>
            </a:r>
            <a:r>
              <a:rPr sz="2000" spc="-5" dirty="0">
                <a:solidFill>
                  <a:srgbClr val="0000CC"/>
                </a:solidFill>
                <a:latin typeface="Arial"/>
                <a:cs typeface="Arial"/>
              </a:rPr>
              <a:t>Điều </a:t>
            </a:r>
            <a:r>
              <a:rPr sz="2000" dirty="0">
                <a:solidFill>
                  <a:srgbClr val="0000CC"/>
                </a:solidFill>
                <a:latin typeface="Arial"/>
                <a:cs typeface="Arial"/>
              </a:rPr>
              <a:t>3  </a:t>
            </a:r>
            <a:r>
              <a:rPr sz="2000" spc="-5" dirty="0">
                <a:solidFill>
                  <a:srgbClr val="0000CC"/>
                </a:solidFill>
                <a:latin typeface="Arial"/>
                <a:cs typeface="Arial"/>
              </a:rPr>
              <a:t>Nghị định</a:t>
            </a:r>
            <a:r>
              <a:rPr sz="2000" spc="-10" dirty="0">
                <a:solidFill>
                  <a:srgbClr val="0000CC"/>
                </a:solidFill>
                <a:latin typeface="Arial"/>
                <a:cs typeface="Arial"/>
              </a:rPr>
              <a:t> </a:t>
            </a:r>
            <a:r>
              <a:rPr sz="2000" spc="-40" dirty="0">
                <a:solidFill>
                  <a:srgbClr val="0000CC"/>
                </a:solidFill>
                <a:latin typeface="Arial"/>
                <a:cs typeface="Arial"/>
              </a:rPr>
              <a:t>này.</a:t>
            </a:r>
            <a:endParaRPr sz="20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91177" y="628904"/>
            <a:ext cx="1888489" cy="391160"/>
          </a:xfrm>
          <a:prstGeom prst="rect">
            <a:avLst/>
          </a:prstGeom>
        </p:spPr>
        <p:txBody>
          <a:bodyPr vert="horz" wrap="square" lIns="0" tIns="12700" rIns="0" bIns="0" rtlCol="0">
            <a:spAutoFit/>
          </a:bodyPr>
          <a:lstStyle/>
          <a:p>
            <a:pPr marL="12700">
              <a:lnSpc>
                <a:spcPct val="100000"/>
              </a:lnSpc>
              <a:spcBef>
                <a:spcPts val="100"/>
              </a:spcBef>
            </a:pPr>
            <a:r>
              <a:rPr sz="2400" dirty="0"/>
              <a:t>TỔNG</a:t>
            </a:r>
            <a:r>
              <a:rPr sz="2400" spc="-90" dirty="0"/>
              <a:t> </a:t>
            </a:r>
            <a:r>
              <a:rPr sz="2400" dirty="0"/>
              <a:t>QUAN</a:t>
            </a:r>
            <a:endParaRPr sz="2400"/>
          </a:p>
        </p:txBody>
      </p:sp>
      <p:sp>
        <p:nvSpPr>
          <p:cNvPr id="3" name="object 3"/>
          <p:cNvSpPr txBox="1"/>
          <p:nvPr/>
        </p:nvSpPr>
        <p:spPr>
          <a:xfrm>
            <a:off x="1156087" y="1645412"/>
            <a:ext cx="8394065" cy="4283710"/>
          </a:xfrm>
          <a:prstGeom prst="rect">
            <a:avLst/>
          </a:prstGeom>
        </p:spPr>
        <p:txBody>
          <a:bodyPr vert="horz" wrap="square" lIns="0" tIns="12700" rIns="0" bIns="0" rtlCol="0">
            <a:spAutoFit/>
          </a:bodyPr>
          <a:lstStyle/>
          <a:p>
            <a:pPr marL="301625" marR="5080" indent="-289560" algn="just">
              <a:lnSpc>
                <a:spcPct val="129900"/>
              </a:lnSpc>
              <a:spcBef>
                <a:spcPts val="100"/>
              </a:spcBef>
              <a:buClr>
                <a:srgbClr val="D34817"/>
              </a:buClr>
              <a:buSzPct val="83333"/>
              <a:buChar char=""/>
              <a:tabLst>
                <a:tab pos="302260" algn="l"/>
              </a:tabLst>
            </a:pPr>
            <a:r>
              <a:rPr sz="2400" spc="20" dirty="0">
                <a:latin typeface="Arial"/>
                <a:cs typeface="Arial"/>
              </a:rPr>
              <a:t>Ngày </a:t>
            </a:r>
            <a:r>
              <a:rPr sz="2400" spc="25" dirty="0">
                <a:latin typeface="Arial"/>
                <a:cs typeface="Arial"/>
              </a:rPr>
              <a:t>18/6/2012, </a:t>
            </a:r>
            <a:r>
              <a:rPr sz="2400" spc="20" dirty="0">
                <a:latin typeface="Arial"/>
                <a:cs typeface="Arial"/>
              </a:rPr>
              <a:t>tại </a:t>
            </a:r>
            <a:r>
              <a:rPr sz="2400" spc="15" dirty="0">
                <a:latin typeface="Arial"/>
                <a:cs typeface="Arial"/>
              </a:rPr>
              <a:t>Kỳ </a:t>
            </a:r>
            <a:r>
              <a:rPr sz="2400" spc="20" dirty="0">
                <a:latin typeface="Arial"/>
                <a:cs typeface="Arial"/>
              </a:rPr>
              <a:t>họp thứ III của </a:t>
            </a:r>
            <a:r>
              <a:rPr sz="2400" spc="25" dirty="0">
                <a:latin typeface="Arial"/>
                <a:cs typeface="Arial"/>
              </a:rPr>
              <a:t>Quốc </a:t>
            </a:r>
            <a:r>
              <a:rPr sz="2400" spc="20" dirty="0">
                <a:latin typeface="Arial"/>
                <a:cs typeface="Arial"/>
              </a:rPr>
              <a:t>hội khóa </a:t>
            </a:r>
            <a:r>
              <a:rPr sz="2400" spc="-5" dirty="0">
                <a:latin typeface="Arial"/>
                <a:cs typeface="Arial"/>
              </a:rPr>
              <a:t>XIII,  </a:t>
            </a:r>
            <a:r>
              <a:rPr sz="2400" spc="90" dirty="0">
                <a:latin typeface="Arial"/>
                <a:cs typeface="Arial"/>
              </a:rPr>
              <a:t>Quốc </a:t>
            </a:r>
            <a:r>
              <a:rPr sz="2400" spc="80" dirty="0">
                <a:latin typeface="Arial"/>
                <a:cs typeface="Arial"/>
              </a:rPr>
              <a:t>hội </a:t>
            </a:r>
            <a:r>
              <a:rPr sz="2400" spc="60" dirty="0">
                <a:latin typeface="Arial"/>
                <a:cs typeface="Arial"/>
              </a:rPr>
              <a:t>đã </a:t>
            </a:r>
            <a:r>
              <a:rPr sz="2400" spc="95" dirty="0">
                <a:latin typeface="Arial"/>
                <a:cs typeface="Arial"/>
              </a:rPr>
              <a:t>thông </a:t>
            </a:r>
            <a:r>
              <a:rPr sz="2400" spc="80" dirty="0">
                <a:latin typeface="Arial"/>
                <a:cs typeface="Arial"/>
              </a:rPr>
              <a:t>qua </a:t>
            </a:r>
            <a:r>
              <a:rPr sz="2400" spc="90" dirty="0">
                <a:latin typeface="Arial"/>
                <a:cs typeface="Arial"/>
              </a:rPr>
              <a:t>Luật </a:t>
            </a:r>
            <a:r>
              <a:rPr sz="2400" spc="100" dirty="0">
                <a:latin typeface="Arial"/>
                <a:cs typeface="Arial"/>
              </a:rPr>
              <a:t>Phòng, </a:t>
            </a:r>
            <a:r>
              <a:rPr sz="2400" spc="95" dirty="0">
                <a:latin typeface="Arial"/>
                <a:cs typeface="Arial"/>
              </a:rPr>
              <a:t>chống </a:t>
            </a:r>
            <a:r>
              <a:rPr sz="2400" spc="80" dirty="0">
                <a:latin typeface="Arial"/>
                <a:cs typeface="Arial"/>
              </a:rPr>
              <a:t>tác hại </a:t>
            </a:r>
            <a:r>
              <a:rPr sz="2400" spc="120" dirty="0">
                <a:latin typeface="Arial"/>
                <a:cs typeface="Arial"/>
              </a:rPr>
              <a:t>của  </a:t>
            </a:r>
            <a:r>
              <a:rPr sz="2400" dirty="0">
                <a:latin typeface="Arial"/>
                <a:cs typeface="Arial"/>
              </a:rPr>
              <a:t>thuốc</a:t>
            </a:r>
            <a:r>
              <a:rPr sz="2400" spc="-10" dirty="0">
                <a:latin typeface="Arial"/>
                <a:cs typeface="Arial"/>
              </a:rPr>
              <a:t> </a:t>
            </a:r>
            <a:r>
              <a:rPr sz="2400" spc="-5" dirty="0">
                <a:latin typeface="Arial"/>
                <a:cs typeface="Arial"/>
              </a:rPr>
              <a:t>lá.</a:t>
            </a:r>
            <a:endParaRPr sz="2400">
              <a:latin typeface="Arial"/>
              <a:cs typeface="Arial"/>
            </a:endParaRPr>
          </a:p>
          <a:p>
            <a:pPr>
              <a:lnSpc>
                <a:spcPct val="100000"/>
              </a:lnSpc>
              <a:spcBef>
                <a:spcPts val="15"/>
              </a:spcBef>
              <a:buClr>
                <a:srgbClr val="D34817"/>
              </a:buClr>
              <a:buFont typeface="Arial"/>
              <a:buChar char=""/>
            </a:pPr>
            <a:endParaRPr sz="2300">
              <a:latin typeface="Arial"/>
              <a:cs typeface="Arial"/>
            </a:endParaRPr>
          </a:p>
          <a:p>
            <a:pPr marL="301625" indent="-289560" algn="just">
              <a:lnSpc>
                <a:spcPct val="100000"/>
              </a:lnSpc>
              <a:buClr>
                <a:srgbClr val="D34817"/>
              </a:buClr>
              <a:buSzPct val="83333"/>
              <a:buChar char=""/>
              <a:tabLst>
                <a:tab pos="302260" algn="l"/>
              </a:tabLst>
            </a:pPr>
            <a:r>
              <a:rPr sz="2400" spc="-5" dirty="0">
                <a:latin typeface="Arial"/>
                <a:cs typeface="Arial"/>
              </a:rPr>
              <a:t>Luật có hiệu lực </a:t>
            </a:r>
            <a:r>
              <a:rPr sz="2400" dirty="0">
                <a:latin typeface="Arial"/>
                <a:cs typeface="Arial"/>
              </a:rPr>
              <a:t>thi </a:t>
            </a:r>
            <a:r>
              <a:rPr sz="2400" spc="-5" dirty="0">
                <a:latin typeface="Arial"/>
                <a:cs typeface="Arial"/>
              </a:rPr>
              <a:t>hành </a:t>
            </a:r>
            <a:r>
              <a:rPr sz="2400" dirty="0">
                <a:latin typeface="Arial"/>
                <a:cs typeface="Arial"/>
              </a:rPr>
              <a:t>từ </a:t>
            </a:r>
            <a:r>
              <a:rPr sz="2400" spc="-5" dirty="0">
                <a:latin typeface="Arial"/>
                <a:cs typeface="Arial"/>
              </a:rPr>
              <a:t>ngày</a:t>
            </a:r>
            <a:r>
              <a:rPr sz="2400" spc="-25" dirty="0">
                <a:latin typeface="Arial"/>
                <a:cs typeface="Arial"/>
              </a:rPr>
              <a:t> </a:t>
            </a:r>
            <a:r>
              <a:rPr sz="2400" spc="-5" dirty="0">
                <a:latin typeface="Arial"/>
                <a:cs typeface="Arial"/>
              </a:rPr>
              <a:t>01/5/2013</a:t>
            </a:r>
            <a:endParaRPr sz="2400">
              <a:latin typeface="Arial"/>
              <a:cs typeface="Arial"/>
            </a:endParaRPr>
          </a:p>
          <a:p>
            <a:pPr marL="301625" marR="6985" indent="-289560" algn="just">
              <a:lnSpc>
                <a:spcPct val="129900"/>
              </a:lnSpc>
              <a:spcBef>
                <a:spcPts val="1800"/>
              </a:spcBef>
              <a:buClr>
                <a:srgbClr val="D34817"/>
              </a:buClr>
              <a:buSzPct val="83333"/>
              <a:buChar char=""/>
              <a:tabLst>
                <a:tab pos="302260" algn="l"/>
              </a:tabLst>
            </a:pPr>
            <a:r>
              <a:rPr sz="2400" spc="15" dirty="0">
                <a:latin typeface="Arial"/>
                <a:cs typeface="Arial"/>
              </a:rPr>
              <a:t>Luật </a:t>
            </a:r>
            <a:r>
              <a:rPr sz="2400" spc="10" dirty="0">
                <a:latin typeface="Arial"/>
                <a:cs typeface="Arial"/>
              </a:rPr>
              <a:t>có </a:t>
            </a:r>
            <a:r>
              <a:rPr sz="2400" dirty="0">
                <a:latin typeface="Arial"/>
                <a:cs typeface="Arial"/>
              </a:rPr>
              <a:t>5 </a:t>
            </a:r>
            <a:r>
              <a:rPr sz="2400" spc="15" dirty="0">
                <a:latin typeface="Arial"/>
                <a:cs typeface="Arial"/>
              </a:rPr>
              <a:t>chương </a:t>
            </a:r>
            <a:r>
              <a:rPr sz="2400" spc="10" dirty="0">
                <a:latin typeface="Arial"/>
                <a:cs typeface="Arial"/>
              </a:rPr>
              <a:t>và 35 </a:t>
            </a:r>
            <a:r>
              <a:rPr sz="2400" spc="15" dirty="0">
                <a:latin typeface="Arial"/>
                <a:cs typeface="Arial"/>
              </a:rPr>
              <a:t>điều, </a:t>
            </a:r>
            <a:r>
              <a:rPr sz="2400" spc="10" dirty="0">
                <a:latin typeface="Arial"/>
                <a:cs typeface="Arial"/>
              </a:rPr>
              <a:t>với các </a:t>
            </a:r>
            <a:r>
              <a:rPr sz="2400" spc="15" dirty="0">
                <a:latin typeface="Arial"/>
                <a:cs typeface="Arial"/>
              </a:rPr>
              <a:t>biện pháp </a:t>
            </a:r>
            <a:r>
              <a:rPr sz="2400" spc="10" dirty="0">
                <a:latin typeface="Arial"/>
                <a:cs typeface="Arial"/>
              </a:rPr>
              <a:t>cơ bản </a:t>
            </a:r>
            <a:r>
              <a:rPr sz="2400" spc="-100" dirty="0">
                <a:latin typeface="Arial"/>
                <a:cs typeface="Arial"/>
              </a:rPr>
              <a:t>về  </a:t>
            </a:r>
            <a:r>
              <a:rPr sz="2400" spc="80" dirty="0">
                <a:latin typeface="Arial"/>
                <a:cs typeface="Arial"/>
              </a:rPr>
              <a:t>giảm </a:t>
            </a:r>
            <a:r>
              <a:rPr sz="2400" spc="70" dirty="0">
                <a:latin typeface="Arial"/>
                <a:cs typeface="Arial"/>
              </a:rPr>
              <a:t>nhu cầu </a:t>
            </a:r>
            <a:r>
              <a:rPr sz="2400" spc="55" dirty="0">
                <a:latin typeface="Arial"/>
                <a:cs typeface="Arial"/>
              </a:rPr>
              <a:t>sử </a:t>
            </a:r>
            <a:r>
              <a:rPr sz="2400" spc="80" dirty="0">
                <a:latin typeface="Arial"/>
                <a:cs typeface="Arial"/>
              </a:rPr>
              <a:t>dụng </a:t>
            </a:r>
            <a:r>
              <a:rPr sz="2400" spc="90" dirty="0">
                <a:latin typeface="Arial"/>
                <a:cs typeface="Arial"/>
              </a:rPr>
              <a:t>thuốc </a:t>
            </a:r>
            <a:r>
              <a:rPr sz="2400" spc="70" dirty="0">
                <a:latin typeface="Arial"/>
                <a:cs typeface="Arial"/>
              </a:rPr>
              <a:t>lá, </a:t>
            </a:r>
            <a:r>
              <a:rPr sz="2400" spc="80" dirty="0">
                <a:latin typeface="Arial"/>
                <a:cs typeface="Arial"/>
              </a:rPr>
              <a:t>kiểm soát chặt </a:t>
            </a:r>
            <a:r>
              <a:rPr sz="2400" spc="70" dirty="0">
                <a:latin typeface="Arial"/>
                <a:cs typeface="Arial"/>
              </a:rPr>
              <a:t>chẽ </a:t>
            </a:r>
            <a:r>
              <a:rPr sz="2400" spc="110" dirty="0">
                <a:latin typeface="Arial"/>
                <a:cs typeface="Arial"/>
              </a:rPr>
              <a:t>để </a:t>
            </a:r>
            <a:r>
              <a:rPr sz="2400" spc="885" dirty="0">
                <a:latin typeface="Arial"/>
                <a:cs typeface="Arial"/>
              </a:rPr>
              <a:t> </a:t>
            </a:r>
            <a:r>
              <a:rPr sz="2400" spc="60" dirty="0">
                <a:latin typeface="Arial"/>
                <a:cs typeface="Arial"/>
              </a:rPr>
              <a:t>giảm </a:t>
            </a:r>
            <a:r>
              <a:rPr sz="2400" spc="65" dirty="0">
                <a:latin typeface="Arial"/>
                <a:cs typeface="Arial"/>
              </a:rPr>
              <a:t>nguồn </a:t>
            </a:r>
            <a:r>
              <a:rPr sz="2400" spc="60" dirty="0">
                <a:latin typeface="Arial"/>
                <a:cs typeface="Arial"/>
              </a:rPr>
              <a:t>cung </a:t>
            </a:r>
            <a:r>
              <a:rPr sz="2400" spc="55" dirty="0">
                <a:latin typeface="Arial"/>
                <a:cs typeface="Arial"/>
              </a:rPr>
              <a:t>cấp </a:t>
            </a:r>
            <a:r>
              <a:rPr sz="2400" spc="70" dirty="0">
                <a:latin typeface="Arial"/>
                <a:cs typeface="Arial"/>
              </a:rPr>
              <a:t>thuốc </a:t>
            </a:r>
            <a:r>
              <a:rPr sz="2400" spc="40" dirty="0">
                <a:latin typeface="Arial"/>
                <a:cs typeface="Arial"/>
              </a:rPr>
              <a:t>lá </a:t>
            </a:r>
            <a:r>
              <a:rPr sz="2400" spc="45" dirty="0">
                <a:latin typeface="Arial"/>
                <a:cs typeface="Arial"/>
              </a:rPr>
              <a:t>và </a:t>
            </a:r>
            <a:r>
              <a:rPr sz="2400" spc="65" dirty="0">
                <a:latin typeface="Arial"/>
                <a:cs typeface="Arial"/>
              </a:rPr>
              <a:t>điều kiện </a:t>
            </a:r>
            <a:r>
              <a:rPr sz="2400" spc="60" dirty="0">
                <a:latin typeface="Arial"/>
                <a:cs typeface="Arial"/>
              </a:rPr>
              <a:t>bảo đảm </a:t>
            </a:r>
            <a:r>
              <a:rPr sz="2400" spc="90" dirty="0">
                <a:latin typeface="Arial"/>
                <a:cs typeface="Arial"/>
              </a:rPr>
              <a:t>để  </a:t>
            </a:r>
            <a:r>
              <a:rPr sz="2400" dirty="0">
                <a:latin typeface="Arial"/>
                <a:cs typeface="Arial"/>
              </a:rPr>
              <a:t>thực </a:t>
            </a:r>
            <a:r>
              <a:rPr sz="2400" spc="-5" dirty="0">
                <a:latin typeface="Arial"/>
                <a:cs typeface="Arial"/>
              </a:rPr>
              <a:t>hiện hiệu quả công </a:t>
            </a:r>
            <a:r>
              <a:rPr sz="2400" dirty="0">
                <a:latin typeface="Arial"/>
                <a:cs typeface="Arial"/>
              </a:rPr>
              <a:t>tác</a:t>
            </a:r>
            <a:r>
              <a:rPr sz="2400" spc="-15" dirty="0">
                <a:latin typeface="Arial"/>
                <a:cs typeface="Arial"/>
              </a:rPr>
              <a:t> </a:t>
            </a:r>
            <a:r>
              <a:rPr sz="2400" spc="-5" dirty="0">
                <a:latin typeface="Arial"/>
                <a:cs typeface="Arial"/>
              </a:rPr>
              <a:t>PCTHTL.</a:t>
            </a:r>
            <a:endParaRPr sz="2400">
              <a:latin typeface="Arial"/>
              <a:cs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65680" y="852679"/>
            <a:ext cx="7362190" cy="817880"/>
          </a:xfrm>
          <a:prstGeom prst="rect">
            <a:avLst/>
          </a:prstGeom>
        </p:spPr>
        <p:txBody>
          <a:bodyPr vert="horz" wrap="square" lIns="0" tIns="12700" rIns="0" bIns="0" rtlCol="0">
            <a:spAutoFit/>
          </a:bodyPr>
          <a:lstStyle/>
          <a:p>
            <a:pPr marL="12700" marR="5080">
              <a:lnSpc>
                <a:spcPct val="100000"/>
              </a:lnSpc>
              <a:spcBef>
                <a:spcPts val="100"/>
              </a:spcBef>
            </a:pPr>
            <a:r>
              <a:rPr sz="2600" spc="-5" dirty="0">
                <a:latin typeface="Times New Roman"/>
                <a:cs typeface="Times New Roman"/>
              </a:rPr>
              <a:t>Điều </a:t>
            </a:r>
            <a:r>
              <a:rPr sz="2600" dirty="0">
                <a:latin typeface="Times New Roman"/>
                <a:cs typeface="Times New Roman"/>
              </a:rPr>
              <a:t>103. Thẩm </a:t>
            </a:r>
            <a:r>
              <a:rPr sz="2600" spc="-5" dirty="0">
                <a:latin typeface="Times New Roman"/>
                <a:cs typeface="Times New Roman"/>
              </a:rPr>
              <a:t>quyền </a:t>
            </a:r>
            <a:r>
              <a:rPr sz="2600" dirty="0">
                <a:latin typeface="Times New Roman"/>
                <a:cs typeface="Times New Roman"/>
              </a:rPr>
              <a:t>xử </a:t>
            </a:r>
            <a:r>
              <a:rPr sz="2600" spc="-5" dirty="0">
                <a:latin typeface="Times New Roman"/>
                <a:cs typeface="Times New Roman"/>
              </a:rPr>
              <a:t>phạt </a:t>
            </a:r>
            <a:r>
              <a:rPr sz="2600" dirty="0">
                <a:latin typeface="Times New Roman"/>
                <a:cs typeface="Times New Roman"/>
              </a:rPr>
              <a:t>của </a:t>
            </a:r>
            <a:r>
              <a:rPr sz="2600" spc="-5" dirty="0">
                <a:latin typeface="Times New Roman"/>
                <a:cs typeface="Times New Roman"/>
              </a:rPr>
              <a:t>Chủ </a:t>
            </a:r>
            <a:r>
              <a:rPr sz="2600" dirty="0">
                <a:latin typeface="Times New Roman"/>
                <a:cs typeface="Times New Roman"/>
              </a:rPr>
              <a:t>tịch </a:t>
            </a:r>
            <a:r>
              <a:rPr sz="2600" spc="-5" dirty="0">
                <a:latin typeface="Times New Roman"/>
                <a:cs typeface="Times New Roman"/>
              </a:rPr>
              <a:t>Ủy</a:t>
            </a:r>
            <a:r>
              <a:rPr sz="2600" spc="-130" dirty="0">
                <a:latin typeface="Times New Roman"/>
                <a:cs typeface="Times New Roman"/>
              </a:rPr>
              <a:t> </a:t>
            </a:r>
            <a:r>
              <a:rPr sz="2600" spc="-5" dirty="0">
                <a:latin typeface="Times New Roman"/>
                <a:cs typeface="Times New Roman"/>
              </a:rPr>
              <a:t>ban  nhân</a:t>
            </a:r>
            <a:r>
              <a:rPr sz="2600" spc="-10" dirty="0">
                <a:latin typeface="Times New Roman"/>
                <a:cs typeface="Times New Roman"/>
              </a:rPr>
              <a:t> </a:t>
            </a:r>
            <a:r>
              <a:rPr sz="2600" spc="-5" dirty="0">
                <a:latin typeface="Times New Roman"/>
                <a:cs typeface="Times New Roman"/>
              </a:rPr>
              <a:t>dân</a:t>
            </a:r>
            <a:endParaRPr sz="2600">
              <a:latin typeface="Times New Roman"/>
              <a:cs typeface="Times New Roman"/>
            </a:endParaRPr>
          </a:p>
        </p:txBody>
      </p:sp>
      <p:sp>
        <p:nvSpPr>
          <p:cNvPr id="3" name="object 3"/>
          <p:cNvSpPr txBox="1"/>
          <p:nvPr/>
        </p:nvSpPr>
        <p:spPr>
          <a:xfrm>
            <a:off x="2320414" y="2048257"/>
            <a:ext cx="5156200" cy="330200"/>
          </a:xfrm>
          <a:prstGeom prst="rect">
            <a:avLst/>
          </a:prstGeom>
        </p:spPr>
        <p:txBody>
          <a:bodyPr vert="horz" wrap="square" lIns="0" tIns="12700" rIns="0" bIns="0" rtlCol="0">
            <a:spAutoFit/>
          </a:bodyPr>
          <a:lstStyle/>
          <a:p>
            <a:pPr marL="12700">
              <a:lnSpc>
                <a:spcPct val="100000"/>
              </a:lnSpc>
              <a:spcBef>
                <a:spcPts val="100"/>
              </a:spcBef>
            </a:pPr>
            <a:r>
              <a:rPr sz="2000" spc="-5" dirty="0">
                <a:solidFill>
                  <a:srgbClr val="0000CC"/>
                </a:solidFill>
                <a:latin typeface="Arial"/>
                <a:cs typeface="Arial"/>
              </a:rPr>
              <a:t>3. </a:t>
            </a:r>
            <a:r>
              <a:rPr sz="2000" b="1" spc="-5" dirty="0">
                <a:solidFill>
                  <a:srgbClr val="0000CC"/>
                </a:solidFill>
                <a:latin typeface="Arial"/>
                <a:cs typeface="Arial"/>
              </a:rPr>
              <a:t>Chủ tịch Ủy ban nhân dân tỉnh có</a:t>
            </a:r>
            <a:r>
              <a:rPr sz="2000" b="1" spc="-60" dirty="0">
                <a:solidFill>
                  <a:srgbClr val="0000CC"/>
                </a:solidFill>
                <a:latin typeface="Arial"/>
                <a:cs typeface="Arial"/>
              </a:rPr>
              <a:t> </a:t>
            </a:r>
            <a:r>
              <a:rPr sz="2000" b="1" spc="-5" dirty="0">
                <a:solidFill>
                  <a:srgbClr val="0000CC"/>
                </a:solidFill>
                <a:latin typeface="Arial"/>
                <a:cs typeface="Arial"/>
              </a:rPr>
              <a:t>quyền</a:t>
            </a:r>
            <a:endParaRPr sz="2000">
              <a:latin typeface="Arial"/>
              <a:cs typeface="Arial"/>
            </a:endParaRPr>
          </a:p>
        </p:txBody>
      </p:sp>
      <p:sp>
        <p:nvSpPr>
          <p:cNvPr id="4" name="object 4"/>
          <p:cNvSpPr txBox="1"/>
          <p:nvPr/>
        </p:nvSpPr>
        <p:spPr>
          <a:xfrm>
            <a:off x="1681845" y="3184399"/>
            <a:ext cx="7706359" cy="1793875"/>
          </a:xfrm>
          <a:prstGeom prst="rect">
            <a:avLst/>
          </a:prstGeom>
        </p:spPr>
        <p:txBody>
          <a:bodyPr vert="horz" wrap="square" lIns="0" tIns="12700" rIns="0" bIns="0" rtlCol="0">
            <a:spAutoFit/>
          </a:bodyPr>
          <a:lstStyle/>
          <a:p>
            <a:pPr marL="86995">
              <a:lnSpc>
                <a:spcPct val="100000"/>
              </a:lnSpc>
              <a:spcBef>
                <a:spcPts val="100"/>
              </a:spcBef>
            </a:pPr>
            <a:r>
              <a:rPr sz="2600" b="1" spc="-5" dirty="0">
                <a:solidFill>
                  <a:srgbClr val="FF0000"/>
                </a:solidFill>
                <a:latin typeface="Times New Roman"/>
                <a:cs typeface="Times New Roman"/>
              </a:rPr>
              <a:t>Điều 104. Thẩm quyền xử phạt </a:t>
            </a:r>
            <a:r>
              <a:rPr sz="2600" b="1" dirty="0">
                <a:solidFill>
                  <a:srgbClr val="FF0000"/>
                </a:solidFill>
                <a:latin typeface="Times New Roman"/>
                <a:cs typeface="Times New Roman"/>
              </a:rPr>
              <a:t>của </a:t>
            </a:r>
            <a:r>
              <a:rPr sz="2600" b="1" spc="-5" dirty="0">
                <a:solidFill>
                  <a:srgbClr val="FF0000"/>
                </a:solidFill>
                <a:latin typeface="Times New Roman"/>
                <a:cs typeface="Times New Roman"/>
              </a:rPr>
              <a:t>Thanh</a:t>
            </a:r>
            <a:r>
              <a:rPr sz="2600" b="1" spc="-130" dirty="0">
                <a:solidFill>
                  <a:srgbClr val="FF0000"/>
                </a:solidFill>
                <a:latin typeface="Times New Roman"/>
                <a:cs typeface="Times New Roman"/>
              </a:rPr>
              <a:t> </a:t>
            </a:r>
            <a:r>
              <a:rPr sz="2600" b="1" spc="-5" dirty="0">
                <a:solidFill>
                  <a:srgbClr val="FF0000"/>
                </a:solidFill>
                <a:latin typeface="Times New Roman"/>
                <a:cs typeface="Times New Roman"/>
              </a:rPr>
              <a:t>tra</a:t>
            </a:r>
            <a:endParaRPr sz="2600">
              <a:latin typeface="Times New Roman"/>
              <a:cs typeface="Times New Roman"/>
            </a:endParaRPr>
          </a:p>
          <a:p>
            <a:pPr>
              <a:lnSpc>
                <a:spcPct val="100000"/>
              </a:lnSpc>
            </a:pPr>
            <a:endParaRPr sz="2900">
              <a:latin typeface="Times New Roman"/>
              <a:cs typeface="Times New Roman"/>
            </a:endParaRPr>
          </a:p>
          <a:p>
            <a:pPr>
              <a:lnSpc>
                <a:spcPct val="100000"/>
              </a:lnSpc>
              <a:spcBef>
                <a:spcPts val="30"/>
              </a:spcBef>
            </a:pPr>
            <a:endParaRPr sz="3750">
              <a:latin typeface="Times New Roman"/>
              <a:cs typeface="Times New Roman"/>
            </a:endParaRPr>
          </a:p>
          <a:p>
            <a:pPr marL="12700">
              <a:lnSpc>
                <a:spcPct val="100000"/>
              </a:lnSpc>
            </a:pPr>
            <a:r>
              <a:rPr sz="2600" b="1" spc="-5" dirty="0">
                <a:solidFill>
                  <a:srgbClr val="FF0000"/>
                </a:solidFill>
                <a:latin typeface="Times New Roman"/>
                <a:cs typeface="Times New Roman"/>
              </a:rPr>
              <a:t>Điều 105. Thẩm quyền xử phạt </a:t>
            </a:r>
            <a:r>
              <a:rPr sz="2600" b="1" dirty="0">
                <a:solidFill>
                  <a:srgbClr val="FF0000"/>
                </a:solidFill>
                <a:latin typeface="Times New Roman"/>
                <a:cs typeface="Times New Roman"/>
              </a:rPr>
              <a:t>của Quản lý </a:t>
            </a:r>
            <a:r>
              <a:rPr sz="2600" b="1" spc="-5" dirty="0">
                <a:solidFill>
                  <a:srgbClr val="FF0000"/>
                </a:solidFill>
                <a:latin typeface="Times New Roman"/>
                <a:cs typeface="Times New Roman"/>
              </a:rPr>
              <a:t>thị</a:t>
            </a:r>
            <a:r>
              <a:rPr sz="2600" b="1" spc="-120" dirty="0">
                <a:solidFill>
                  <a:srgbClr val="FF0000"/>
                </a:solidFill>
                <a:latin typeface="Times New Roman"/>
                <a:cs typeface="Times New Roman"/>
              </a:rPr>
              <a:t> </a:t>
            </a:r>
            <a:r>
              <a:rPr sz="2600" b="1" spc="-5" dirty="0">
                <a:solidFill>
                  <a:srgbClr val="FF0000"/>
                </a:solidFill>
                <a:latin typeface="Times New Roman"/>
                <a:cs typeface="Times New Roman"/>
              </a:rPr>
              <a:t>trường</a:t>
            </a:r>
            <a:endParaRPr sz="2600">
              <a:latin typeface="Times New Roman"/>
              <a:cs typeface="Times New Roman"/>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18080" y="640590"/>
            <a:ext cx="7345045" cy="406400"/>
          </a:xfrm>
          <a:prstGeom prst="rect">
            <a:avLst/>
          </a:prstGeom>
        </p:spPr>
        <p:txBody>
          <a:bodyPr vert="horz" wrap="square" lIns="0" tIns="12700" rIns="0" bIns="0" rtlCol="0">
            <a:spAutoFit/>
          </a:bodyPr>
          <a:lstStyle/>
          <a:p>
            <a:pPr marL="12700">
              <a:lnSpc>
                <a:spcPct val="100000"/>
              </a:lnSpc>
              <a:spcBef>
                <a:spcPts val="100"/>
              </a:spcBef>
            </a:pPr>
            <a:r>
              <a:rPr sz="2500" spc="-5" dirty="0">
                <a:latin typeface="Times New Roman"/>
                <a:cs typeface="Times New Roman"/>
              </a:rPr>
              <a:t>Điều </a:t>
            </a:r>
            <a:r>
              <a:rPr sz="2500" dirty="0">
                <a:latin typeface="Times New Roman"/>
                <a:cs typeface="Times New Roman"/>
              </a:rPr>
              <a:t>106. Thẩm </a:t>
            </a:r>
            <a:r>
              <a:rPr sz="2500" spc="-5" dirty="0">
                <a:latin typeface="Times New Roman"/>
                <a:cs typeface="Times New Roman"/>
              </a:rPr>
              <a:t>quyền </a:t>
            </a:r>
            <a:r>
              <a:rPr sz="2500" dirty="0">
                <a:latin typeface="Times New Roman"/>
                <a:cs typeface="Times New Roman"/>
              </a:rPr>
              <a:t>xử </a:t>
            </a:r>
            <a:r>
              <a:rPr sz="2500" spc="-5" dirty="0">
                <a:latin typeface="Times New Roman"/>
                <a:cs typeface="Times New Roman"/>
              </a:rPr>
              <a:t>phạt </a:t>
            </a:r>
            <a:r>
              <a:rPr sz="2500" dirty="0">
                <a:latin typeface="Times New Roman"/>
                <a:cs typeface="Times New Roman"/>
              </a:rPr>
              <a:t>của </a:t>
            </a:r>
            <a:r>
              <a:rPr sz="2500" spc="-5" dirty="0">
                <a:latin typeface="Times New Roman"/>
                <a:cs typeface="Times New Roman"/>
              </a:rPr>
              <a:t>Công </a:t>
            </a:r>
            <a:r>
              <a:rPr sz="2500" dirty="0">
                <a:latin typeface="Times New Roman"/>
                <a:cs typeface="Times New Roman"/>
              </a:rPr>
              <a:t>an </a:t>
            </a:r>
            <a:r>
              <a:rPr sz="2500" spc="-5" dirty="0">
                <a:latin typeface="Times New Roman"/>
                <a:cs typeface="Times New Roman"/>
              </a:rPr>
              <a:t>nhân</a:t>
            </a:r>
            <a:r>
              <a:rPr sz="2500" spc="-130" dirty="0">
                <a:latin typeface="Times New Roman"/>
                <a:cs typeface="Times New Roman"/>
              </a:rPr>
              <a:t> </a:t>
            </a:r>
            <a:r>
              <a:rPr sz="2500" spc="-5" dirty="0">
                <a:latin typeface="Times New Roman"/>
                <a:cs typeface="Times New Roman"/>
              </a:rPr>
              <a:t>dân</a:t>
            </a:r>
            <a:endParaRPr sz="2500">
              <a:latin typeface="Times New Roman"/>
              <a:cs typeface="Times New Roman"/>
            </a:endParaRPr>
          </a:p>
        </p:txBody>
      </p:sp>
      <p:sp>
        <p:nvSpPr>
          <p:cNvPr id="3" name="object 3"/>
          <p:cNvSpPr txBox="1"/>
          <p:nvPr/>
        </p:nvSpPr>
        <p:spPr>
          <a:xfrm>
            <a:off x="1765680" y="1808727"/>
            <a:ext cx="7433309" cy="3824604"/>
          </a:xfrm>
          <a:prstGeom prst="rect">
            <a:avLst/>
          </a:prstGeom>
        </p:spPr>
        <p:txBody>
          <a:bodyPr vert="horz" wrap="square" lIns="0" tIns="12065" rIns="0" bIns="0" rtlCol="0">
            <a:spAutoFit/>
          </a:bodyPr>
          <a:lstStyle/>
          <a:p>
            <a:pPr marL="12700" marR="440055">
              <a:lnSpc>
                <a:spcPct val="107000"/>
              </a:lnSpc>
              <a:spcBef>
                <a:spcPts val="95"/>
              </a:spcBef>
            </a:pPr>
            <a:r>
              <a:rPr sz="2800" spc="-5" dirty="0">
                <a:solidFill>
                  <a:srgbClr val="0000CC"/>
                </a:solidFill>
                <a:latin typeface="Arial"/>
                <a:cs typeface="Arial"/>
              </a:rPr>
              <a:t>1. Chiến sĩ Công an nhân dân đang </a:t>
            </a:r>
            <a:r>
              <a:rPr sz="2800" dirty="0">
                <a:solidFill>
                  <a:srgbClr val="0000CC"/>
                </a:solidFill>
                <a:latin typeface="Arial"/>
                <a:cs typeface="Arial"/>
              </a:rPr>
              <a:t>thi </a:t>
            </a:r>
            <a:r>
              <a:rPr sz="2800" spc="-5" dirty="0">
                <a:solidFill>
                  <a:srgbClr val="0000CC"/>
                </a:solidFill>
                <a:latin typeface="Arial"/>
                <a:cs typeface="Arial"/>
              </a:rPr>
              <a:t>hành  công vụ có</a:t>
            </a:r>
            <a:r>
              <a:rPr sz="2800" spc="-15" dirty="0">
                <a:solidFill>
                  <a:srgbClr val="0000CC"/>
                </a:solidFill>
                <a:latin typeface="Arial"/>
                <a:cs typeface="Arial"/>
              </a:rPr>
              <a:t> </a:t>
            </a:r>
            <a:r>
              <a:rPr sz="2800" spc="-5" dirty="0">
                <a:solidFill>
                  <a:srgbClr val="0000CC"/>
                </a:solidFill>
                <a:latin typeface="Arial"/>
                <a:cs typeface="Arial"/>
              </a:rPr>
              <a:t>quyền:</a:t>
            </a:r>
            <a:endParaRPr sz="2800">
              <a:latin typeface="Arial"/>
              <a:cs typeface="Arial"/>
            </a:endParaRPr>
          </a:p>
          <a:p>
            <a:pPr marL="426720" indent="-414655">
              <a:lnSpc>
                <a:spcPct val="100000"/>
              </a:lnSpc>
              <a:spcBef>
                <a:spcPts val="810"/>
              </a:spcBef>
              <a:buAutoNum type="alphaLcParenR"/>
              <a:tabLst>
                <a:tab pos="427355" algn="l"/>
              </a:tabLst>
            </a:pPr>
            <a:r>
              <a:rPr sz="2800" spc="-5" dirty="0">
                <a:solidFill>
                  <a:srgbClr val="0000CC"/>
                </a:solidFill>
                <a:latin typeface="Arial"/>
                <a:cs typeface="Arial"/>
              </a:rPr>
              <a:t>Phạt cảnh</a:t>
            </a:r>
            <a:r>
              <a:rPr sz="2800" spc="-10" dirty="0">
                <a:solidFill>
                  <a:srgbClr val="0000CC"/>
                </a:solidFill>
                <a:latin typeface="Arial"/>
                <a:cs typeface="Arial"/>
              </a:rPr>
              <a:t> </a:t>
            </a:r>
            <a:r>
              <a:rPr sz="2800" spc="-5" dirty="0">
                <a:solidFill>
                  <a:srgbClr val="0000CC"/>
                </a:solidFill>
                <a:latin typeface="Arial"/>
                <a:cs typeface="Arial"/>
              </a:rPr>
              <a:t>cáo;</a:t>
            </a:r>
            <a:endParaRPr sz="2800">
              <a:latin typeface="Arial"/>
              <a:cs typeface="Arial"/>
            </a:endParaRPr>
          </a:p>
          <a:p>
            <a:pPr marL="12700" marR="5080">
              <a:lnSpc>
                <a:spcPct val="107000"/>
              </a:lnSpc>
              <a:spcBef>
                <a:spcPts val="575"/>
              </a:spcBef>
              <a:buAutoNum type="alphaLcParenR"/>
              <a:tabLst>
                <a:tab pos="427355" algn="l"/>
              </a:tabLst>
            </a:pPr>
            <a:r>
              <a:rPr sz="2800" spc="-5" dirty="0">
                <a:solidFill>
                  <a:srgbClr val="0000CC"/>
                </a:solidFill>
                <a:latin typeface="Arial"/>
                <a:cs typeface="Arial"/>
              </a:rPr>
              <a:t>Phạt </a:t>
            </a:r>
            <a:r>
              <a:rPr sz="2800" dirty="0">
                <a:solidFill>
                  <a:srgbClr val="0000CC"/>
                </a:solidFill>
                <a:latin typeface="Arial"/>
                <a:cs typeface="Arial"/>
              </a:rPr>
              <a:t>tiền </a:t>
            </a:r>
            <a:r>
              <a:rPr sz="2800" spc="-5" dirty="0">
                <a:solidFill>
                  <a:srgbClr val="0000CC"/>
                </a:solidFill>
                <a:latin typeface="Arial"/>
                <a:cs typeface="Arial"/>
              </a:rPr>
              <a:t>đến 300.000 đồng đối với vi phạm  hành chính về dân số và đến 500.000 đồng đối  với vi phạm hành chính về </a:t>
            </a:r>
            <a:r>
              <a:rPr sz="2800" dirty="0">
                <a:solidFill>
                  <a:srgbClr val="0000CC"/>
                </a:solidFill>
                <a:latin typeface="Arial"/>
                <a:cs typeface="Arial"/>
              </a:rPr>
              <a:t>y tế </a:t>
            </a:r>
            <a:r>
              <a:rPr sz="2800" spc="-5" dirty="0">
                <a:solidFill>
                  <a:srgbClr val="0000CC"/>
                </a:solidFill>
                <a:latin typeface="Arial"/>
                <a:cs typeface="Arial"/>
              </a:rPr>
              <a:t>dự phòng,  phòng, chống HIV/AIDS, khám bệnh, chữa  bệnh, dược, mỹ phẩm, </a:t>
            </a:r>
            <a:r>
              <a:rPr sz="2800" dirty="0">
                <a:solidFill>
                  <a:srgbClr val="0000CC"/>
                </a:solidFill>
                <a:latin typeface="Arial"/>
                <a:cs typeface="Arial"/>
              </a:rPr>
              <a:t>trang thiết </a:t>
            </a:r>
            <a:r>
              <a:rPr sz="2800" spc="-5" dirty="0">
                <a:solidFill>
                  <a:srgbClr val="0000CC"/>
                </a:solidFill>
                <a:latin typeface="Arial"/>
                <a:cs typeface="Arial"/>
              </a:rPr>
              <a:t>bị </a:t>
            </a:r>
            <a:r>
              <a:rPr sz="2800" dirty="0">
                <a:solidFill>
                  <a:srgbClr val="0000CC"/>
                </a:solidFill>
                <a:latin typeface="Arial"/>
                <a:cs typeface="Arial"/>
              </a:rPr>
              <a:t>y</a:t>
            </a:r>
            <a:r>
              <a:rPr sz="2800" spc="-40" dirty="0">
                <a:solidFill>
                  <a:srgbClr val="0000CC"/>
                </a:solidFill>
                <a:latin typeface="Arial"/>
                <a:cs typeface="Arial"/>
              </a:rPr>
              <a:t> </a:t>
            </a:r>
            <a:r>
              <a:rPr sz="2800" dirty="0">
                <a:solidFill>
                  <a:srgbClr val="0000CC"/>
                </a:solidFill>
                <a:latin typeface="Arial"/>
                <a:cs typeface="Arial"/>
              </a:rPr>
              <a:t>tế.</a:t>
            </a:r>
            <a:endParaRPr sz="2800">
              <a:latin typeface="Arial"/>
              <a:cs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18080" y="640590"/>
            <a:ext cx="7345045" cy="406400"/>
          </a:xfrm>
          <a:prstGeom prst="rect">
            <a:avLst/>
          </a:prstGeom>
        </p:spPr>
        <p:txBody>
          <a:bodyPr vert="horz" wrap="square" lIns="0" tIns="12700" rIns="0" bIns="0" rtlCol="0">
            <a:spAutoFit/>
          </a:bodyPr>
          <a:lstStyle/>
          <a:p>
            <a:pPr marL="12700">
              <a:lnSpc>
                <a:spcPct val="100000"/>
              </a:lnSpc>
              <a:spcBef>
                <a:spcPts val="100"/>
              </a:spcBef>
            </a:pPr>
            <a:r>
              <a:rPr sz="2500" spc="-5" dirty="0">
                <a:latin typeface="Times New Roman"/>
                <a:cs typeface="Times New Roman"/>
              </a:rPr>
              <a:t>Điều </a:t>
            </a:r>
            <a:r>
              <a:rPr sz="2500" dirty="0">
                <a:latin typeface="Times New Roman"/>
                <a:cs typeface="Times New Roman"/>
              </a:rPr>
              <a:t>106. Thẩm </a:t>
            </a:r>
            <a:r>
              <a:rPr sz="2500" spc="-5" dirty="0">
                <a:latin typeface="Times New Roman"/>
                <a:cs typeface="Times New Roman"/>
              </a:rPr>
              <a:t>quyền </a:t>
            </a:r>
            <a:r>
              <a:rPr sz="2500" dirty="0">
                <a:latin typeface="Times New Roman"/>
                <a:cs typeface="Times New Roman"/>
              </a:rPr>
              <a:t>xử </a:t>
            </a:r>
            <a:r>
              <a:rPr sz="2500" spc="-5" dirty="0">
                <a:latin typeface="Times New Roman"/>
                <a:cs typeface="Times New Roman"/>
              </a:rPr>
              <a:t>phạt </a:t>
            </a:r>
            <a:r>
              <a:rPr sz="2500" dirty="0">
                <a:latin typeface="Times New Roman"/>
                <a:cs typeface="Times New Roman"/>
              </a:rPr>
              <a:t>của </a:t>
            </a:r>
            <a:r>
              <a:rPr sz="2500" spc="-5" dirty="0">
                <a:latin typeface="Times New Roman"/>
                <a:cs typeface="Times New Roman"/>
              </a:rPr>
              <a:t>Công </a:t>
            </a:r>
            <a:r>
              <a:rPr sz="2500" dirty="0">
                <a:latin typeface="Times New Roman"/>
                <a:cs typeface="Times New Roman"/>
              </a:rPr>
              <a:t>an </a:t>
            </a:r>
            <a:r>
              <a:rPr sz="2500" spc="-5" dirty="0">
                <a:latin typeface="Times New Roman"/>
                <a:cs typeface="Times New Roman"/>
              </a:rPr>
              <a:t>nhân</a:t>
            </a:r>
            <a:r>
              <a:rPr sz="2500" spc="-130" dirty="0">
                <a:latin typeface="Times New Roman"/>
                <a:cs typeface="Times New Roman"/>
              </a:rPr>
              <a:t> </a:t>
            </a:r>
            <a:r>
              <a:rPr sz="2500" spc="-5" dirty="0">
                <a:latin typeface="Times New Roman"/>
                <a:cs typeface="Times New Roman"/>
              </a:rPr>
              <a:t>dân</a:t>
            </a:r>
            <a:endParaRPr sz="2500">
              <a:latin typeface="Times New Roman"/>
              <a:cs typeface="Times New Roman"/>
            </a:endParaRPr>
          </a:p>
        </p:txBody>
      </p:sp>
      <p:sp>
        <p:nvSpPr>
          <p:cNvPr id="3" name="object 3"/>
          <p:cNvSpPr txBox="1"/>
          <p:nvPr/>
        </p:nvSpPr>
        <p:spPr>
          <a:xfrm>
            <a:off x="1765680" y="1808727"/>
            <a:ext cx="7571105" cy="4280535"/>
          </a:xfrm>
          <a:prstGeom prst="rect">
            <a:avLst/>
          </a:prstGeom>
        </p:spPr>
        <p:txBody>
          <a:bodyPr vert="horz" wrap="square" lIns="0" tIns="12065" rIns="0" bIns="0" rtlCol="0">
            <a:spAutoFit/>
          </a:bodyPr>
          <a:lstStyle/>
          <a:p>
            <a:pPr marL="12700" marR="588645">
              <a:lnSpc>
                <a:spcPct val="107000"/>
              </a:lnSpc>
              <a:spcBef>
                <a:spcPts val="95"/>
              </a:spcBef>
            </a:pPr>
            <a:r>
              <a:rPr sz="2800" spc="-5" dirty="0">
                <a:solidFill>
                  <a:srgbClr val="0000CC"/>
                </a:solidFill>
                <a:latin typeface="Arial"/>
                <a:cs typeface="Arial"/>
              </a:rPr>
              <a:t>2. </a:t>
            </a:r>
            <a:r>
              <a:rPr sz="2800" spc="-30" dirty="0">
                <a:solidFill>
                  <a:srgbClr val="0000CC"/>
                </a:solidFill>
                <a:latin typeface="Arial"/>
                <a:cs typeface="Arial"/>
              </a:rPr>
              <a:t>Trạm </a:t>
            </a:r>
            <a:r>
              <a:rPr sz="2800" dirty="0">
                <a:solidFill>
                  <a:srgbClr val="0000CC"/>
                </a:solidFill>
                <a:latin typeface="Arial"/>
                <a:cs typeface="Arial"/>
              </a:rPr>
              <a:t>trưởng, </a:t>
            </a:r>
            <a:r>
              <a:rPr sz="2800" spc="-5" dirty="0">
                <a:solidFill>
                  <a:srgbClr val="0000CC"/>
                </a:solidFill>
                <a:latin typeface="Arial"/>
                <a:cs typeface="Arial"/>
              </a:rPr>
              <a:t>Đội </a:t>
            </a:r>
            <a:r>
              <a:rPr sz="2800" dirty="0">
                <a:solidFill>
                  <a:srgbClr val="0000CC"/>
                </a:solidFill>
                <a:latin typeface="Arial"/>
                <a:cs typeface="Arial"/>
              </a:rPr>
              <a:t>trưởng </a:t>
            </a:r>
            <a:r>
              <a:rPr sz="2800" spc="-5" dirty="0">
                <a:solidFill>
                  <a:srgbClr val="0000CC"/>
                </a:solidFill>
                <a:latin typeface="Arial"/>
                <a:cs typeface="Arial"/>
              </a:rPr>
              <a:t>của người</a:t>
            </a:r>
            <a:r>
              <a:rPr sz="2800" spc="-110" dirty="0">
                <a:solidFill>
                  <a:srgbClr val="0000CC"/>
                </a:solidFill>
                <a:latin typeface="Arial"/>
                <a:cs typeface="Arial"/>
              </a:rPr>
              <a:t> </a:t>
            </a:r>
            <a:r>
              <a:rPr sz="2800" spc="-5" dirty="0">
                <a:solidFill>
                  <a:srgbClr val="0000CC"/>
                </a:solidFill>
                <a:latin typeface="Arial"/>
                <a:cs typeface="Arial"/>
              </a:rPr>
              <a:t>được  quy định </a:t>
            </a:r>
            <a:r>
              <a:rPr sz="2800" dirty="0">
                <a:solidFill>
                  <a:srgbClr val="0000CC"/>
                </a:solidFill>
                <a:latin typeface="Arial"/>
                <a:cs typeface="Arial"/>
              </a:rPr>
              <a:t>tại </a:t>
            </a:r>
            <a:r>
              <a:rPr sz="2800" spc="-5" dirty="0">
                <a:solidFill>
                  <a:srgbClr val="0000CC"/>
                </a:solidFill>
                <a:latin typeface="Arial"/>
                <a:cs typeface="Arial"/>
              </a:rPr>
              <a:t>khoản </a:t>
            </a:r>
            <a:r>
              <a:rPr sz="2800" dirty="0">
                <a:solidFill>
                  <a:srgbClr val="0000CC"/>
                </a:solidFill>
                <a:latin typeface="Arial"/>
                <a:cs typeface="Arial"/>
              </a:rPr>
              <a:t>1 </a:t>
            </a:r>
            <a:r>
              <a:rPr sz="2800" spc="-5" dirty="0">
                <a:solidFill>
                  <a:srgbClr val="0000CC"/>
                </a:solidFill>
                <a:latin typeface="Arial"/>
                <a:cs typeface="Arial"/>
              </a:rPr>
              <a:t>Điều này có</a:t>
            </a:r>
            <a:r>
              <a:rPr sz="2800" spc="-55" dirty="0">
                <a:solidFill>
                  <a:srgbClr val="0000CC"/>
                </a:solidFill>
                <a:latin typeface="Arial"/>
                <a:cs typeface="Arial"/>
              </a:rPr>
              <a:t> </a:t>
            </a:r>
            <a:r>
              <a:rPr sz="2800" spc="-5" dirty="0">
                <a:solidFill>
                  <a:srgbClr val="0000CC"/>
                </a:solidFill>
                <a:latin typeface="Arial"/>
                <a:cs typeface="Arial"/>
              </a:rPr>
              <a:t>quyền:</a:t>
            </a:r>
            <a:endParaRPr sz="2800">
              <a:latin typeface="Arial"/>
              <a:cs typeface="Arial"/>
            </a:endParaRPr>
          </a:p>
          <a:p>
            <a:pPr marL="426720" indent="-414655">
              <a:lnSpc>
                <a:spcPct val="100000"/>
              </a:lnSpc>
              <a:spcBef>
                <a:spcPts val="810"/>
              </a:spcBef>
              <a:buAutoNum type="alphaLcParenR"/>
              <a:tabLst>
                <a:tab pos="427355" algn="l"/>
              </a:tabLst>
            </a:pPr>
            <a:r>
              <a:rPr sz="2800" spc="-5" dirty="0">
                <a:solidFill>
                  <a:srgbClr val="0000CC"/>
                </a:solidFill>
                <a:latin typeface="Arial"/>
                <a:cs typeface="Arial"/>
              </a:rPr>
              <a:t>Phạt cảnh</a:t>
            </a:r>
            <a:r>
              <a:rPr sz="2800" spc="-10" dirty="0">
                <a:solidFill>
                  <a:srgbClr val="0000CC"/>
                </a:solidFill>
                <a:latin typeface="Arial"/>
                <a:cs typeface="Arial"/>
              </a:rPr>
              <a:t> </a:t>
            </a:r>
            <a:r>
              <a:rPr sz="2800" spc="-5" dirty="0">
                <a:solidFill>
                  <a:srgbClr val="0000CC"/>
                </a:solidFill>
                <a:latin typeface="Arial"/>
                <a:cs typeface="Arial"/>
              </a:rPr>
              <a:t>cáo;</a:t>
            </a:r>
            <a:endParaRPr sz="2800">
              <a:latin typeface="Arial"/>
              <a:cs typeface="Arial"/>
            </a:endParaRPr>
          </a:p>
          <a:p>
            <a:pPr marL="12700" marR="5080">
              <a:lnSpc>
                <a:spcPct val="107000"/>
              </a:lnSpc>
              <a:spcBef>
                <a:spcPts val="575"/>
              </a:spcBef>
              <a:buAutoNum type="alphaLcParenR"/>
              <a:tabLst>
                <a:tab pos="427355" algn="l"/>
              </a:tabLst>
            </a:pPr>
            <a:r>
              <a:rPr sz="2800" spc="-5" dirty="0">
                <a:solidFill>
                  <a:srgbClr val="0000CC"/>
                </a:solidFill>
                <a:latin typeface="Arial"/>
                <a:cs typeface="Arial"/>
              </a:rPr>
              <a:t>Phạt </a:t>
            </a:r>
            <a:r>
              <a:rPr sz="2800" dirty="0">
                <a:solidFill>
                  <a:srgbClr val="0000CC"/>
                </a:solidFill>
                <a:latin typeface="Arial"/>
                <a:cs typeface="Arial"/>
              </a:rPr>
              <a:t>tiền </a:t>
            </a:r>
            <a:r>
              <a:rPr sz="2800" spc="-5" dirty="0">
                <a:solidFill>
                  <a:srgbClr val="0000CC"/>
                </a:solidFill>
                <a:latin typeface="Arial"/>
                <a:cs typeface="Arial"/>
              </a:rPr>
              <a:t>đến 900.000 đồng đối với vi phạm  hành chính về dân số; đến 1.500.000 đồng đối  với vi phạm hành chính về </a:t>
            </a:r>
            <a:r>
              <a:rPr sz="2800" dirty="0">
                <a:solidFill>
                  <a:srgbClr val="0000CC"/>
                </a:solidFill>
                <a:latin typeface="Arial"/>
                <a:cs typeface="Arial"/>
              </a:rPr>
              <a:t>y tế </a:t>
            </a:r>
            <a:r>
              <a:rPr sz="2800" spc="-5" dirty="0">
                <a:solidFill>
                  <a:srgbClr val="0000CC"/>
                </a:solidFill>
                <a:latin typeface="Arial"/>
                <a:cs typeface="Arial"/>
              </a:rPr>
              <a:t>dự phòng,  phòng, chống HIV/AIDS, bảo hiểm </a:t>
            </a:r>
            <a:r>
              <a:rPr sz="2800" dirty="0">
                <a:solidFill>
                  <a:srgbClr val="0000CC"/>
                </a:solidFill>
                <a:latin typeface="Arial"/>
                <a:cs typeface="Arial"/>
              </a:rPr>
              <a:t>y tế, </a:t>
            </a:r>
            <a:r>
              <a:rPr sz="2800" spc="-5" dirty="0">
                <a:solidFill>
                  <a:srgbClr val="0000CC"/>
                </a:solidFill>
                <a:latin typeface="Arial"/>
                <a:cs typeface="Arial"/>
              </a:rPr>
              <a:t>khám  bệnh, chữa bệnh, dược, mỹ phẩm và </a:t>
            </a:r>
            <a:r>
              <a:rPr sz="2800" dirty="0">
                <a:solidFill>
                  <a:srgbClr val="0000CC"/>
                </a:solidFill>
                <a:latin typeface="Arial"/>
                <a:cs typeface="Arial"/>
              </a:rPr>
              <a:t>trang thiết  </a:t>
            </a:r>
            <a:r>
              <a:rPr sz="2800" spc="-5" dirty="0">
                <a:solidFill>
                  <a:srgbClr val="0000CC"/>
                </a:solidFill>
                <a:latin typeface="Arial"/>
                <a:cs typeface="Arial"/>
              </a:rPr>
              <a:t>bị </a:t>
            </a:r>
            <a:r>
              <a:rPr sz="2800" dirty="0">
                <a:solidFill>
                  <a:srgbClr val="0000CC"/>
                </a:solidFill>
                <a:latin typeface="Arial"/>
                <a:cs typeface="Arial"/>
              </a:rPr>
              <a:t>y</a:t>
            </a:r>
            <a:r>
              <a:rPr sz="2800" spc="-5" dirty="0">
                <a:solidFill>
                  <a:srgbClr val="0000CC"/>
                </a:solidFill>
                <a:latin typeface="Arial"/>
                <a:cs typeface="Arial"/>
              </a:rPr>
              <a:t> </a:t>
            </a:r>
            <a:r>
              <a:rPr sz="2800" dirty="0">
                <a:solidFill>
                  <a:srgbClr val="0000CC"/>
                </a:solidFill>
                <a:latin typeface="Arial"/>
                <a:cs typeface="Arial"/>
              </a:rPr>
              <a:t>tế.</a:t>
            </a:r>
            <a:endParaRPr sz="2800">
              <a:latin typeface="Arial"/>
              <a:cs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18080" y="640590"/>
            <a:ext cx="7345045" cy="406400"/>
          </a:xfrm>
          <a:prstGeom prst="rect">
            <a:avLst/>
          </a:prstGeom>
        </p:spPr>
        <p:txBody>
          <a:bodyPr vert="horz" wrap="square" lIns="0" tIns="12700" rIns="0" bIns="0" rtlCol="0">
            <a:spAutoFit/>
          </a:bodyPr>
          <a:lstStyle/>
          <a:p>
            <a:pPr marL="12700">
              <a:lnSpc>
                <a:spcPct val="100000"/>
              </a:lnSpc>
              <a:spcBef>
                <a:spcPts val="100"/>
              </a:spcBef>
            </a:pPr>
            <a:r>
              <a:rPr sz="2500" spc="-5" dirty="0">
                <a:latin typeface="Times New Roman"/>
                <a:cs typeface="Times New Roman"/>
              </a:rPr>
              <a:t>Điều </a:t>
            </a:r>
            <a:r>
              <a:rPr sz="2500" dirty="0">
                <a:latin typeface="Times New Roman"/>
                <a:cs typeface="Times New Roman"/>
              </a:rPr>
              <a:t>106. Thẩm </a:t>
            </a:r>
            <a:r>
              <a:rPr sz="2500" spc="-5" dirty="0">
                <a:latin typeface="Times New Roman"/>
                <a:cs typeface="Times New Roman"/>
              </a:rPr>
              <a:t>quyền </a:t>
            </a:r>
            <a:r>
              <a:rPr sz="2500" dirty="0">
                <a:latin typeface="Times New Roman"/>
                <a:cs typeface="Times New Roman"/>
              </a:rPr>
              <a:t>xử </a:t>
            </a:r>
            <a:r>
              <a:rPr sz="2500" spc="-5" dirty="0">
                <a:latin typeface="Times New Roman"/>
                <a:cs typeface="Times New Roman"/>
              </a:rPr>
              <a:t>phạt </a:t>
            </a:r>
            <a:r>
              <a:rPr sz="2500" dirty="0">
                <a:latin typeface="Times New Roman"/>
                <a:cs typeface="Times New Roman"/>
              </a:rPr>
              <a:t>của </a:t>
            </a:r>
            <a:r>
              <a:rPr sz="2500" spc="-5" dirty="0">
                <a:latin typeface="Times New Roman"/>
                <a:cs typeface="Times New Roman"/>
              </a:rPr>
              <a:t>Công </a:t>
            </a:r>
            <a:r>
              <a:rPr sz="2500" dirty="0">
                <a:latin typeface="Times New Roman"/>
                <a:cs typeface="Times New Roman"/>
              </a:rPr>
              <a:t>an </a:t>
            </a:r>
            <a:r>
              <a:rPr sz="2500" spc="-5" dirty="0">
                <a:latin typeface="Times New Roman"/>
                <a:cs typeface="Times New Roman"/>
              </a:rPr>
              <a:t>nhân</a:t>
            </a:r>
            <a:r>
              <a:rPr sz="2500" spc="-130" dirty="0">
                <a:latin typeface="Times New Roman"/>
                <a:cs typeface="Times New Roman"/>
              </a:rPr>
              <a:t> </a:t>
            </a:r>
            <a:r>
              <a:rPr sz="2500" spc="-5" dirty="0">
                <a:latin typeface="Times New Roman"/>
                <a:cs typeface="Times New Roman"/>
              </a:rPr>
              <a:t>dân</a:t>
            </a:r>
            <a:endParaRPr sz="2500">
              <a:latin typeface="Times New Roman"/>
              <a:cs typeface="Times New Roman"/>
            </a:endParaRPr>
          </a:p>
        </p:txBody>
      </p:sp>
      <p:sp>
        <p:nvSpPr>
          <p:cNvPr id="3" name="object 3"/>
          <p:cNvSpPr txBox="1"/>
          <p:nvPr/>
        </p:nvSpPr>
        <p:spPr>
          <a:xfrm>
            <a:off x="1156087" y="1432051"/>
            <a:ext cx="8359140" cy="5402580"/>
          </a:xfrm>
          <a:prstGeom prst="rect">
            <a:avLst/>
          </a:prstGeom>
        </p:spPr>
        <p:txBody>
          <a:bodyPr vert="horz" wrap="square" lIns="0" tIns="12700" rIns="0" bIns="0" rtlCol="0">
            <a:spAutoFit/>
          </a:bodyPr>
          <a:lstStyle/>
          <a:p>
            <a:pPr marL="12700" marR="734695">
              <a:lnSpc>
                <a:spcPct val="106900"/>
              </a:lnSpc>
              <a:spcBef>
                <a:spcPts val="100"/>
              </a:spcBef>
            </a:pPr>
            <a:r>
              <a:rPr sz="2400" spc="-5" dirty="0">
                <a:solidFill>
                  <a:srgbClr val="0000CC"/>
                </a:solidFill>
                <a:latin typeface="Arial"/>
                <a:cs typeface="Arial"/>
              </a:rPr>
              <a:t>3. </a:t>
            </a:r>
            <a:r>
              <a:rPr sz="2400" spc="-20" dirty="0">
                <a:solidFill>
                  <a:srgbClr val="0000CC"/>
                </a:solidFill>
                <a:latin typeface="Arial"/>
                <a:cs typeface="Arial"/>
              </a:rPr>
              <a:t>Trưởng </a:t>
            </a:r>
            <a:r>
              <a:rPr sz="2400" spc="-5" dirty="0">
                <a:solidFill>
                  <a:srgbClr val="0000CC"/>
                </a:solidFill>
                <a:latin typeface="Arial"/>
                <a:cs typeface="Arial"/>
              </a:rPr>
              <a:t>Công an cấp xã, </a:t>
            </a:r>
            <a:r>
              <a:rPr sz="2400" spc="-20" dirty="0">
                <a:solidFill>
                  <a:srgbClr val="0000CC"/>
                </a:solidFill>
                <a:latin typeface="Arial"/>
                <a:cs typeface="Arial"/>
              </a:rPr>
              <a:t>Trưởng </a:t>
            </a:r>
            <a:r>
              <a:rPr sz="2400" spc="-5" dirty="0">
                <a:solidFill>
                  <a:srgbClr val="0000CC"/>
                </a:solidFill>
                <a:latin typeface="Arial"/>
                <a:cs typeface="Arial"/>
              </a:rPr>
              <a:t>đồn Công an, </a:t>
            </a:r>
            <a:r>
              <a:rPr sz="2400" spc="-30" dirty="0">
                <a:solidFill>
                  <a:srgbClr val="0000CC"/>
                </a:solidFill>
                <a:latin typeface="Arial"/>
                <a:cs typeface="Arial"/>
              </a:rPr>
              <a:t>Trạm  </a:t>
            </a:r>
            <a:r>
              <a:rPr sz="2400" dirty="0">
                <a:solidFill>
                  <a:srgbClr val="0000CC"/>
                </a:solidFill>
                <a:latin typeface="Arial"/>
                <a:cs typeface="Arial"/>
              </a:rPr>
              <a:t>trưởng </a:t>
            </a:r>
            <a:r>
              <a:rPr sz="2400" spc="-30" dirty="0">
                <a:solidFill>
                  <a:srgbClr val="0000CC"/>
                </a:solidFill>
                <a:latin typeface="Arial"/>
                <a:cs typeface="Arial"/>
              </a:rPr>
              <a:t>Trạm </a:t>
            </a:r>
            <a:r>
              <a:rPr sz="2400" spc="-5" dirty="0">
                <a:solidFill>
                  <a:srgbClr val="0000CC"/>
                </a:solidFill>
                <a:latin typeface="Arial"/>
                <a:cs typeface="Arial"/>
              </a:rPr>
              <a:t>Công an cửa khẩu, khu chế xuất có</a:t>
            </a:r>
            <a:r>
              <a:rPr sz="2400" spc="-75" dirty="0">
                <a:solidFill>
                  <a:srgbClr val="0000CC"/>
                </a:solidFill>
                <a:latin typeface="Arial"/>
                <a:cs typeface="Arial"/>
              </a:rPr>
              <a:t> </a:t>
            </a:r>
            <a:r>
              <a:rPr sz="2400" spc="-5" dirty="0">
                <a:solidFill>
                  <a:srgbClr val="0000CC"/>
                </a:solidFill>
                <a:latin typeface="Arial"/>
                <a:cs typeface="Arial"/>
              </a:rPr>
              <a:t>quyền:</a:t>
            </a:r>
            <a:endParaRPr sz="2400">
              <a:latin typeface="Arial"/>
              <a:cs typeface="Arial"/>
            </a:endParaRPr>
          </a:p>
          <a:p>
            <a:pPr marL="367665" indent="-355600">
              <a:lnSpc>
                <a:spcPct val="100000"/>
              </a:lnSpc>
              <a:spcBef>
                <a:spcPts val="770"/>
              </a:spcBef>
              <a:buAutoNum type="alphaLcParenR"/>
              <a:tabLst>
                <a:tab pos="368300" algn="l"/>
              </a:tabLst>
            </a:pPr>
            <a:r>
              <a:rPr sz="2400" spc="-5" dirty="0">
                <a:solidFill>
                  <a:srgbClr val="0000CC"/>
                </a:solidFill>
                <a:latin typeface="Arial"/>
                <a:cs typeface="Arial"/>
              </a:rPr>
              <a:t>Phạt cảnh cáo;</a:t>
            </a:r>
            <a:endParaRPr sz="2400">
              <a:latin typeface="Arial"/>
              <a:cs typeface="Arial"/>
            </a:endParaRPr>
          </a:p>
          <a:p>
            <a:pPr marL="12700" marR="59055">
              <a:lnSpc>
                <a:spcPct val="106900"/>
              </a:lnSpc>
              <a:spcBef>
                <a:spcPts val="575"/>
              </a:spcBef>
              <a:buAutoNum type="alphaLcParenR"/>
              <a:tabLst>
                <a:tab pos="368300" algn="l"/>
              </a:tabLst>
            </a:pPr>
            <a:r>
              <a:rPr sz="2400" spc="-5" dirty="0">
                <a:solidFill>
                  <a:srgbClr val="0000CC"/>
                </a:solidFill>
                <a:latin typeface="Arial"/>
                <a:cs typeface="Arial"/>
              </a:rPr>
              <a:t>Phạt </a:t>
            </a:r>
            <a:r>
              <a:rPr sz="2400" dirty="0">
                <a:solidFill>
                  <a:srgbClr val="0000CC"/>
                </a:solidFill>
                <a:latin typeface="Arial"/>
                <a:cs typeface="Arial"/>
              </a:rPr>
              <a:t>tiền </a:t>
            </a:r>
            <a:r>
              <a:rPr sz="2400" spc="-5" dirty="0">
                <a:solidFill>
                  <a:srgbClr val="0000CC"/>
                </a:solidFill>
                <a:latin typeface="Arial"/>
                <a:cs typeface="Arial"/>
              </a:rPr>
              <a:t>đến 1.500.000 đồng đối với vi phạm hành chính  về dân số và đến 2.500.000 đồng đối với vi phạm hành chính  về </a:t>
            </a:r>
            <a:r>
              <a:rPr sz="2400" dirty="0">
                <a:solidFill>
                  <a:srgbClr val="0000CC"/>
                </a:solidFill>
                <a:latin typeface="Arial"/>
                <a:cs typeface="Arial"/>
              </a:rPr>
              <a:t>y tế </a:t>
            </a:r>
            <a:r>
              <a:rPr sz="2400" spc="-5" dirty="0">
                <a:solidFill>
                  <a:srgbClr val="0000CC"/>
                </a:solidFill>
                <a:latin typeface="Arial"/>
                <a:cs typeface="Arial"/>
              </a:rPr>
              <a:t>dự phòng, phòng, chống HIV/AIDS, bảo hiểm </a:t>
            </a:r>
            <a:r>
              <a:rPr sz="2400" dirty="0">
                <a:solidFill>
                  <a:srgbClr val="0000CC"/>
                </a:solidFill>
                <a:latin typeface="Arial"/>
                <a:cs typeface="Arial"/>
              </a:rPr>
              <a:t>y tế,  </a:t>
            </a:r>
            <a:r>
              <a:rPr sz="2400" spc="-5" dirty="0">
                <a:solidFill>
                  <a:srgbClr val="0000CC"/>
                </a:solidFill>
                <a:latin typeface="Arial"/>
                <a:cs typeface="Arial"/>
              </a:rPr>
              <a:t>khám bệnh, chữa bệnh, dược, mỹ phẩm và </a:t>
            </a:r>
            <a:r>
              <a:rPr sz="2400" dirty="0">
                <a:solidFill>
                  <a:srgbClr val="0000CC"/>
                </a:solidFill>
                <a:latin typeface="Arial"/>
                <a:cs typeface="Arial"/>
              </a:rPr>
              <a:t>trang thiết </a:t>
            </a:r>
            <a:r>
              <a:rPr sz="2400" spc="-5" dirty="0">
                <a:solidFill>
                  <a:srgbClr val="0000CC"/>
                </a:solidFill>
                <a:latin typeface="Arial"/>
                <a:cs typeface="Arial"/>
              </a:rPr>
              <a:t>bị </a:t>
            </a:r>
            <a:r>
              <a:rPr sz="2400" dirty="0">
                <a:solidFill>
                  <a:srgbClr val="0000CC"/>
                </a:solidFill>
                <a:latin typeface="Arial"/>
                <a:cs typeface="Arial"/>
              </a:rPr>
              <a:t>y</a:t>
            </a:r>
            <a:r>
              <a:rPr sz="2400" spc="-60" dirty="0">
                <a:solidFill>
                  <a:srgbClr val="0000CC"/>
                </a:solidFill>
                <a:latin typeface="Arial"/>
                <a:cs typeface="Arial"/>
              </a:rPr>
              <a:t> </a:t>
            </a:r>
            <a:r>
              <a:rPr sz="2400" spc="-5" dirty="0">
                <a:solidFill>
                  <a:srgbClr val="0000CC"/>
                </a:solidFill>
                <a:latin typeface="Arial"/>
                <a:cs typeface="Arial"/>
              </a:rPr>
              <a:t>tế;</a:t>
            </a:r>
            <a:endParaRPr sz="2400">
              <a:latin typeface="Arial"/>
              <a:cs typeface="Arial"/>
            </a:endParaRPr>
          </a:p>
          <a:p>
            <a:pPr marL="12700" marR="26034">
              <a:lnSpc>
                <a:spcPct val="106900"/>
              </a:lnSpc>
              <a:spcBef>
                <a:spcPts val="585"/>
              </a:spcBef>
              <a:buAutoNum type="alphaLcParenR"/>
              <a:tabLst>
                <a:tab pos="345440" algn="l"/>
              </a:tabLst>
            </a:pPr>
            <a:r>
              <a:rPr sz="2400" spc="-5" dirty="0">
                <a:solidFill>
                  <a:srgbClr val="0000CC"/>
                </a:solidFill>
                <a:latin typeface="Arial"/>
                <a:cs typeface="Arial"/>
              </a:rPr>
              <a:t>Tịch </a:t>
            </a:r>
            <a:r>
              <a:rPr sz="2400" dirty="0">
                <a:solidFill>
                  <a:srgbClr val="0000CC"/>
                </a:solidFill>
                <a:latin typeface="Arial"/>
                <a:cs typeface="Arial"/>
              </a:rPr>
              <a:t>thu tang </a:t>
            </a:r>
            <a:r>
              <a:rPr sz="2400" spc="-5" dirty="0">
                <a:solidFill>
                  <a:srgbClr val="0000CC"/>
                </a:solidFill>
                <a:latin typeface="Arial"/>
                <a:cs typeface="Arial"/>
              </a:rPr>
              <a:t>vật, phương </a:t>
            </a:r>
            <a:r>
              <a:rPr sz="2400" dirty="0">
                <a:solidFill>
                  <a:srgbClr val="0000CC"/>
                </a:solidFill>
                <a:latin typeface="Arial"/>
                <a:cs typeface="Arial"/>
              </a:rPr>
              <a:t>tiện </a:t>
            </a:r>
            <a:r>
              <a:rPr sz="2400" spc="-5" dirty="0">
                <a:solidFill>
                  <a:srgbClr val="0000CC"/>
                </a:solidFill>
                <a:latin typeface="Arial"/>
                <a:cs typeface="Arial"/>
              </a:rPr>
              <a:t>được sử dụng để vi phạm  hành chính có giá </a:t>
            </a:r>
            <a:r>
              <a:rPr sz="2400" dirty="0">
                <a:solidFill>
                  <a:srgbClr val="0000CC"/>
                </a:solidFill>
                <a:latin typeface="Arial"/>
                <a:cs typeface="Arial"/>
              </a:rPr>
              <a:t>trị </a:t>
            </a:r>
            <a:r>
              <a:rPr sz="2400" spc="-5" dirty="0">
                <a:solidFill>
                  <a:srgbClr val="0000CC"/>
                </a:solidFill>
                <a:latin typeface="Arial"/>
                <a:cs typeface="Arial"/>
              </a:rPr>
              <a:t>không vượt quá mức </a:t>
            </a:r>
            <a:r>
              <a:rPr sz="2400" dirty="0">
                <a:solidFill>
                  <a:srgbClr val="0000CC"/>
                </a:solidFill>
                <a:latin typeface="Arial"/>
                <a:cs typeface="Arial"/>
              </a:rPr>
              <a:t>tiền </a:t>
            </a:r>
            <a:r>
              <a:rPr sz="2400" spc="-5" dirty="0">
                <a:solidFill>
                  <a:srgbClr val="0000CC"/>
                </a:solidFill>
                <a:latin typeface="Arial"/>
                <a:cs typeface="Arial"/>
              </a:rPr>
              <a:t>phạt được quy  định </a:t>
            </a:r>
            <a:r>
              <a:rPr sz="2400" dirty="0">
                <a:solidFill>
                  <a:srgbClr val="0000CC"/>
                </a:solidFill>
                <a:latin typeface="Arial"/>
                <a:cs typeface="Arial"/>
              </a:rPr>
              <a:t>tại </a:t>
            </a:r>
            <a:r>
              <a:rPr sz="2400" spc="-5" dirty="0">
                <a:solidFill>
                  <a:srgbClr val="0000CC"/>
                </a:solidFill>
                <a:latin typeface="Arial"/>
                <a:cs typeface="Arial"/>
              </a:rPr>
              <a:t>điểm </a:t>
            </a:r>
            <a:r>
              <a:rPr sz="2400" dirty="0">
                <a:solidFill>
                  <a:srgbClr val="0000CC"/>
                </a:solidFill>
                <a:latin typeface="Arial"/>
                <a:cs typeface="Arial"/>
              </a:rPr>
              <a:t>b khoản</a:t>
            </a:r>
            <a:r>
              <a:rPr sz="2400" spc="-15" dirty="0">
                <a:solidFill>
                  <a:srgbClr val="0000CC"/>
                </a:solidFill>
                <a:latin typeface="Arial"/>
                <a:cs typeface="Arial"/>
              </a:rPr>
              <a:t> </a:t>
            </a:r>
            <a:r>
              <a:rPr sz="2400" spc="-5" dirty="0">
                <a:solidFill>
                  <a:srgbClr val="0000CC"/>
                </a:solidFill>
                <a:latin typeface="Arial"/>
                <a:cs typeface="Arial"/>
              </a:rPr>
              <a:t>này;</a:t>
            </a:r>
            <a:endParaRPr sz="2400">
              <a:latin typeface="Arial"/>
              <a:cs typeface="Arial"/>
            </a:endParaRPr>
          </a:p>
          <a:p>
            <a:pPr marL="12700" marR="5080">
              <a:lnSpc>
                <a:spcPct val="107000"/>
              </a:lnSpc>
              <a:spcBef>
                <a:spcPts val="570"/>
              </a:spcBef>
              <a:buAutoNum type="alphaLcParenR"/>
              <a:tabLst>
                <a:tab pos="368300" algn="l"/>
              </a:tabLst>
            </a:pPr>
            <a:r>
              <a:rPr sz="2400" spc="-5" dirty="0">
                <a:solidFill>
                  <a:srgbClr val="0000CC"/>
                </a:solidFill>
                <a:latin typeface="Arial"/>
                <a:cs typeface="Arial"/>
              </a:rPr>
              <a:t>Áp dụng các biện pháp khắc phục hậu quả quy định </a:t>
            </a:r>
            <a:r>
              <a:rPr sz="2400" dirty="0">
                <a:solidFill>
                  <a:srgbClr val="0000CC"/>
                </a:solidFill>
                <a:latin typeface="Arial"/>
                <a:cs typeface="Arial"/>
              </a:rPr>
              <a:t>tại </a:t>
            </a:r>
            <a:r>
              <a:rPr sz="2400" spc="-5" dirty="0">
                <a:solidFill>
                  <a:srgbClr val="0000CC"/>
                </a:solidFill>
                <a:latin typeface="Arial"/>
                <a:cs typeface="Arial"/>
              </a:rPr>
              <a:t>các  điểm </a:t>
            </a:r>
            <a:r>
              <a:rPr sz="2400" dirty="0">
                <a:solidFill>
                  <a:srgbClr val="0000CC"/>
                </a:solidFill>
                <a:latin typeface="Arial"/>
                <a:cs typeface="Arial"/>
              </a:rPr>
              <a:t>c </a:t>
            </a:r>
            <a:r>
              <a:rPr sz="2400" spc="-5" dirty="0">
                <a:solidFill>
                  <a:srgbClr val="0000CC"/>
                </a:solidFill>
                <a:latin typeface="Arial"/>
                <a:cs typeface="Arial"/>
              </a:rPr>
              <a:t>và </a:t>
            </a:r>
            <a:r>
              <a:rPr sz="2400" dirty="0">
                <a:solidFill>
                  <a:srgbClr val="0000CC"/>
                </a:solidFill>
                <a:latin typeface="Arial"/>
                <a:cs typeface="Arial"/>
              </a:rPr>
              <a:t>đ </a:t>
            </a:r>
            <a:r>
              <a:rPr sz="2400" spc="-5" dirty="0">
                <a:solidFill>
                  <a:srgbClr val="0000CC"/>
                </a:solidFill>
                <a:latin typeface="Arial"/>
                <a:cs typeface="Arial"/>
              </a:rPr>
              <a:t>khoản </a:t>
            </a:r>
            <a:r>
              <a:rPr sz="2400" dirty="0">
                <a:solidFill>
                  <a:srgbClr val="0000CC"/>
                </a:solidFill>
                <a:latin typeface="Arial"/>
                <a:cs typeface="Arial"/>
              </a:rPr>
              <a:t>1 </a:t>
            </a:r>
            <a:r>
              <a:rPr sz="2400" spc="-5" dirty="0">
                <a:solidFill>
                  <a:srgbClr val="0000CC"/>
                </a:solidFill>
                <a:latin typeface="Arial"/>
                <a:cs typeface="Arial"/>
              </a:rPr>
              <a:t>Điều 28 của Luật Xử lý vi phạm hành  </a:t>
            </a:r>
            <a:r>
              <a:rPr sz="2400" dirty="0">
                <a:solidFill>
                  <a:srgbClr val="0000CC"/>
                </a:solidFill>
                <a:latin typeface="Arial"/>
                <a:cs typeface="Arial"/>
              </a:rPr>
              <a:t>chính.</a:t>
            </a:r>
            <a:endParaRPr sz="2400">
              <a:latin typeface="Arial"/>
              <a:cs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41880" y="522223"/>
            <a:ext cx="7205345" cy="1122680"/>
          </a:xfrm>
          <a:prstGeom prst="rect">
            <a:avLst/>
          </a:prstGeom>
        </p:spPr>
        <p:txBody>
          <a:bodyPr vert="horz" wrap="square" lIns="0" tIns="12700" rIns="0" bIns="0" rtlCol="0">
            <a:spAutoFit/>
          </a:bodyPr>
          <a:lstStyle/>
          <a:p>
            <a:pPr marL="12700" marR="5080" algn="just">
              <a:lnSpc>
                <a:spcPct val="100000"/>
              </a:lnSpc>
              <a:spcBef>
                <a:spcPts val="100"/>
              </a:spcBef>
            </a:pPr>
            <a:r>
              <a:rPr sz="2400" spc="-5" dirty="0"/>
              <a:t>Điều </a:t>
            </a:r>
            <a:r>
              <a:rPr sz="2400" spc="-40" dirty="0"/>
              <a:t>112. </a:t>
            </a:r>
            <a:r>
              <a:rPr sz="2400" spc="-5" dirty="0"/>
              <a:t>Phân </a:t>
            </a:r>
            <a:r>
              <a:rPr sz="2400" dirty="0"/>
              <a:t>định </a:t>
            </a:r>
            <a:r>
              <a:rPr sz="2400" spc="-5" dirty="0"/>
              <a:t>thẩm </a:t>
            </a:r>
            <a:r>
              <a:rPr sz="2400" dirty="0"/>
              <a:t>quyền </a:t>
            </a:r>
            <a:r>
              <a:rPr sz="2400" spc="-5" dirty="0"/>
              <a:t>xử </a:t>
            </a:r>
            <a:r>
              <a:rPr sz="2400" dirty="0"/>
              <a:t>phạt </a:t>
            </a:r>
            <a:r>
              <a:rPr sz="2400" spc="-5" dirty="0"/>
              <a:t>vi </a:t>
            </a:r>
            <a:r>
              <a:rPr sz="2400" dirty="0"/>
              <a:t>phạm  hành </a:t>
            </a:r>
            <a:r>
              <a:rPr sz="2400" spc="-5" dirty="0"/>
              <a:t>chính của các chức </a:t>
            </a:r>
            <a:r>
              <a:rPr sz="2400" dirty="0"/>
              <a:t>danh </a:t>
            </a:r>
            <a:r>
              <a:rPr sz="2400" spc="-5" dirty="0"/>
              <a:t>có thẩm </a:t>
            </a:r>
            <a:r>
              <a:rPr sz="2400" dirty="0"/>
              <a:t>quyền </a:t>
            </a:r>
            <a:r>
              <a:rPr sz="2400" spc="-5" dirty="0"/>
              <a:t>xử  </a:t>
            </a:r>
            <a:r>
              <a:rPr sz="2400" dirty="0"/>
              <a:t>phạt </a:t>
            </a:r>
            <a:r>
              <a:rPr sz="2400" spc="-5" dirty="0"/>
              <a:t>vi </a:t>
            </a:r>
            <a:r>
              <a:rPr sz="2400" dirty="0"/>
              <a:t>phạm hành </a:t>
            </a:r>
            <a:r>
              <a:rPr sz="2400" spc="-5" dirty="0"/>
              <a:t>chính trong </a:t>
            </a:r>
            <a:r>
              <a:rPr sz="2400" dirty="0"/>
              <a:t>lĩnh </a:t>
            </a:r>
            <a:r>
              <a:rPr sz="2400" spc="-5" dirty="0"/>
              <a:t>vực </a:t>
            </a:r>
            <a:r>
              <a:rPr sz="2400" dirty="0"/>
              <a:t>y</a:t>
            </a:r>
            <a:r>
              <a:rPr sz="2400" spc="-65" dirty="0"/>
              <a:t> </a:t>
            </a:r>
            <a:r>
              <a:rPr sz="2400" spc="-5" dirty="0"/>
              <a:t>tế</a:t>
            </a:r>
            <a:endParaRPr sz="2400"/>
          </a:p>
        </p:txBody>
      </p:sp>
      <p:sp>
        <p:nvSpPr>
          <p:cNvPr id="3" name="object 3"/>
          <p:cNvSpPr txBox="1"/>
          <p:nvPr/>
        </p:nvSpPr>
        <p:spPr>
          <a:xfrm>
            <a:off x="1384693" y="2049271"/>
            <a:ext cx="8081645" cy="4963160"/>
          </a:xfrm>
          <a:prstGeom prst="rect">
            <a:avLst/>
          </a:prstGeom>
        </p:spPr>
        <p:txBody>
          <a:bodyPr vert="horz" wrap="square" lIns="0" tIns="12700" rIns="0" bIns="0" rtlCol="0">
            <a:spAutoFit/>
          </a:bodyPr>
          <a:lstStyle/>
          <a:p>
            <a:pPr marL="354965" indent="-342900">
              <a:lnSpc>
                <a:spcPct val="100000"/>
              </a:lnSpc>
              <a:spcBef>
                <a:spcPts val="100"/>
              </a:spcBef>
              <a:buAutoNum type="arabicPeriod"/>
              <a:tabLst>
                <a:tab pos="354965" algn="l"/>
                <a:tab pos="355600" algn="l"/>
              </a:tabLst>
            </a:pPr>
            <a:r>
              <a:rPr sz="1800" spc="-5" dirty="0">
                <a:solidFill>
                  <a:srgbClr val="0000CC"/>
                </a:solidFill>
                <a:latin typeface="Arial"/>
                <a:cs typeface="Arial"/>
              </a:rPr>
              <a:t>Chủ </a:t>
            </a:r>
            <a:r>
              <a:rPr sz="1800" dirty="0">
                <a:solidFill>
                  <a:srgbClr val="0000CC"/>
                </a:solidFill>
                <a:latin typeface="Arial"/>
                <a:cs typeface="Arial"/>
              </a:rPr>
              <a:t>tịch </a:t>
            </a:r>
            <a:r>
              <a:rPr sz="1800" spc="-5" dirty="0">
                <a:solidFill>
                  <a:srgbClr val="0000CC"/>
                </a:solidFill>
                <a:latin typeface="Arial"/>
                <a:cs typeface="Arial"/>
              </a:rPr>
              <a:t>Ủy ban nhân dân các</a:t>
            </a:r>
            <a:r>
              <a:rPr sz="1800" spc="-15" dirty="0">
                <a:solidFill>
                  <a:srgbClr val="0000CC"/>
                </a:solidFill>
                <a:latin typeface="Arial"/>
                <a:cs typeface="Arial"/>
              </a:rPr>
              <a:t> </a:t>
            </a:r>
            <a:r>
              <a:rPr sz="1800" spc="-5" dirty="0">
                <a:solidFill>
                  <a:srgbClr val="0000CC"/>
                </a:solidFill>
                <a:latin typeface="Arial"/>
                <a:cs typeface="Arial"/>
              </a:rPr>
              <a:t>cấp</a:t>
            </a:r>
            <a:endParaRPr sz="1800">
              <a:latin typeface="Arial"/>
              <a:cs typeface="Arial"/>
            </a:endParaRPr>
          </a:p>
          <a:p>
            <a:pPr>
              <a:lnSpc>
                <a:spcPct val="100000"/>
              </a:lnSpc>
              <a:spcBef>
                <a:spcPts val="30"/>
              </a:spcBef>
              <a:buClr>
                <a:srgbClr val="0000CC"/>
              </a:buClr>
              <a:buFont typeface="Arial"/>
              <a:buAutoNum type="arabicPeriod"/>
            </a:pPr>
            <a:endParaRPr sz="1850">
              <a:latin typeface="Arial"/>
              <a:cs typeface="Arial"/>
            </a:endParaRPr>
          </a:p>
          <a:p>
            <a:pPr marL="266700" marR="5080" indent="-266700">
              <a:lnSpc>
                <a:spcPct val="100000"/>
              </a:lnSpc>
              <a:buAutoNum type="arabicPeriod"/>
              <a:tabLst>
                <a:tab pos="266700" algn="l"/>
              </a:tabLst>
            </a:pPr>
            <a:r>
              <a:rPr sz="1800" spc="-5" dirty="0">
                <a:solidFill>
                  <a:srgbClr val="0000CC"/>
                </a:solidFill>
                <a:latin typeface="Arial"/>
                <a:cs typeface="Arial"/>
              </a:rPr>
              <a:t>Người có </a:t>
            </a:r>
            <a:r>
              <a:rPr sz="1800" dirty="0">
                <a:solidFill>
                  <a:srgbClr val="0000CC"/>
                </a:solidFill>
                <a:latin typeface="Arial"/>
                <a:cs typeface="Arial"/>
              </a:rPr>
              <a:t>thẩm </a:t>
            </a:r>
            <a:r>
              <a:rPr sz="1800" spc="-5" dirty="0">
                <a:solidFill>
                  <a:srgbClr val="0000CC"/>
                </a:solidFill>
                <a:latin typeface="Arial"/>
                <a:cs typeface="Arial"/>
              </a:rPr>
              <a:t>quyền xử phạt </a:t>
            </a:r>
            <a:r>
              <a:rPr sz="1800" dirty="0">
                <a:solidFill>
                  <a:srgbClr val="0000CC"/>
                </a:solidFill>
                <a:latin typeface="Arial"/>
                <a:cs typeface="Arial"/>
              </a:rPr>
              <a:t>của Thanh tra y tế, </a:t>
            </a:r>
            <a:r>
              <a:rPr sz="1800" spc="-5" dirty="0">
                <a:solidFill>
                  <a:srgbClr val="0000CC"/>
                </a:solidFill>
                <a:latin typeface="Arial"/>
                <a:cs typeface="Arial"/>
              </a:rPr>
              <a:t>người được giao </a:t>
            </a:r>
            <a:r>
              <a:rPr sz="1800" dirty="0">
                <a:solidFill>
                  <a:srgbClr val="0000CC"/>
                </a:solidFill>
                <a:latin typeface="Arial"/>
                <a:cs typeface="Arial"/>
              </a:rPr>
              <a:t>thực </a:t>
            </a:r>
            <a:r>
              <a:rPr sz="1800" spc="-5" dirty="0">
                <a:solidFill>
                  <a:srgbClr val="0000CC"/>
                </a:solidFill>
                <a:latin typeface="Arial"/>
                <a:cs typeface="Arial"/>
              </a:rPr>
              <a:t>hiện  nhiệm vụ </a:t>
            </a:r>
            <a:r>
              <a:rPr sz="1800" dirty="0">
                <a:solidFill>
                  <a:srgbClr val="0000CC"/>
                </a:solidFill>
                <a:latin typeface="Arial"/>
                <a:cs typeface="Arial"/>
              </a:rPr>
              <a:t>thanh tra </a:t>
            </a:r>
            <a:r>
              <a:rPr sz="1800" spc="-5" dirty="0">
                <a:solidFill>
                  <a:srgbClr val="0000CC"/>
                </a:solidFill>
                <a:latin typeface="Arial"/>
                <a:cs typeface="Arial"/>
              </a:rPr>
              <a:t>chuyên ngành </a:t>
            </a:r>
            <a:r>
              <a:rPr sz="1800" dirty="0">
                <a:solidFill>
                  <a:srgbClr val="0000CC"/>
                </a:solidFill>
                <a:latin typeface="Arial"/>
                <a:cs typeface="Arial"/>
              </a:rPr>
              <a:t>y</a:t>
            </a:r>
            <a:r>
              <a:rPr sz="1800" spc="-25" dirty="0">
                <a:solidFill>
                  <a:srgbClr val="0000CC"/>
                </a:solidFill>
                <a:latin typeface="Arial"/>
                <a:cs typeface="Arial"/>
              </a:rPr>
              <a:t> </a:t>
            </a:r>
            <a:r>
              <a:rPr sz="1800" spc="-5" dirty="0">
                <a:solidFill>
                  <a:srgbClr val="0000CC"/>
                </a:solidFill>
                <a:latin typeface="Arial"/>
                <a:cs typeface="Arial"/>
              </a:rPr>
              <a:t>tế</a:t>
            </a:r>
            <a:endParaRPr sz="1800">
              <a:latin typeface="Arial"/>
              <a:cs typeface="Arial"/>
            </a:endParaRPr>
          </a:p>
          <a:p>
            <a:pPr>
              <a:lnSpc>
                <a:spcPct val="100000"/>
              </a:lnSpc>
              <a:spcBef>
                <a:spcPts val="35"/>
              </a:spcBef>
              <a:buClr>
                <a:srgbClr val="0000CC"/>
              </a:buClr>
              <a:buFont typeface="Arial"/>
              <a:buAutoNum type="arabicPeriod"/>
            </a:pPr>
            <a:endParaRPr sz="1850">
              <a:latin typeface="Arial"/>
              <a:cs typeface="Arial"/>
            </a:endParaRPr>
          </a:p>
          <a:p>
            <a:pPr marL="266065" indent="-254000">
              <a:lnSpc>
                <a:spcPct val="100000"/>
              </a:lnSpc>
              <a:buAutoNum type="arabicPeriod"/>
              <a:tabLst>
                <a:tab pos="266700" algn="l"/>
              </a:tabLst>
            </a:pPr>
            <a:r>
              <a:rPr sz="1800" spc="-5" dirty="0">
                <a:solidFill>
                  <a:srgbClr val="0000CC"/>
                </a:solidFill>
                <a:latin typeface="Arial"/>
                <a:cs typeface="Arial"/>
              </a:rPr>
              <a:t>Người có </a:t>
            </a:r>
            <a:r>
              <a:rPr sz="1800" dirty="0">
                <a:solidFill>
                  <a:srgbClr val="0000CC"/>
                </a:solidFill>
                <a:latin typeface="Arial"/>
                <a:cs typeface="Arial"/>
              </a:rPr>
              <a:t>thẩm </a:t>
            </a:r>
            <a:r>
              <a:rPr sz="1800" spc="-5" dirty="0">
                <a:solidFill>
                  <a:srgbClr val="0000CC"/>
                </a:solidFill>
                <a:latin typeface="Arial"/>
                <a:cs typeface="Arial"/>
              </a:rPr>
              <a:t>quyền xử phạt </a:t>
            </a:r>
            <a:r>
              <a:rPr sz="1800" dirty="0">
                <a:solidFill>
                  <a:srgbClr val="0000CC"/>
                </a:solidFill>
                <a:latin typeface="Arial"/>
                <a:cs typeface="Arial"/>
              </a:rPr>
              <a:t>của </a:t>
            </a:r>
            <a:r>
              <a:rPr sz="1800" spc="-5" dirty="0">
                <a:solidFill>
                  <a:srgbClr val="0000CC"/>
                </a:solidFill>
                <a:latin typeface="Arial"/>
                <a:cs typeface="Arial"/>
              </a:rPr>
              <a:t>cơ quan </a:t>
            </a:r>
            <a:r>
              <a:rPr sz="1800" dirty="0">
                <a:solidFill>
                  <a:srgbClr val="0000CC"/>
                </a:solidFill>
                <a:latin typeface="Arial"/>
                <a:cs typeface="Arial"/>
              </a:rPr>
              <a:t>Quản </a:t>
            </a:r>
            <a:r>
              <a:rPr sz="1800" spc="-5" dirty="0">
                <a:solidFill>
                  <a:srgbClr val="0000CC"/>
                </a:solidFill>
                <a:latin typeface="Arial"/>
                <a:cs typeface="Arial"/>
              </a:rPr>
              <a:t>lý </a:t>
            </a:r>
            <a:r>
              <a:rPr sz="1800" dirty="0">
                <a:solidFill>
                  <a:srgbClr val="0000CC"/>
                </a:solidFill>
                <a:latin typeface="Arial"/>
                <a:cs typeface="Arial"/>
              </a:rPr>
              <a:t>thị</a:t>
            </a:r>
            <a:r>
              <a:rPr sz="1800" spc="-70" dirty="0">
                <a:solidFill>
                  <a:srgbClr val="0000CC"/>
                </a:solidFill>
                <a:latin typeface="Arial"/>
                <a:cs typeface="Arial"/>
              </a:rPr>
              <a:t> </a:t>
            </a:r>
            <a:r>
              <a:rPr sz="1800" dirty="0">
                <a:solidFill>
                  <a:srgbClr val="0000CC"/>
                </a:solidFill>
                <a:latin typeface="Arial"/>
                <a:cs typeface="Arial"/>
              </a:rPr>
              <a:t>trường</a:t>
            </a:r>
            <a:endParaRPr sz="1800">
              <a:latin typeface="Arial"/>
              <a:cs typeface="Arial"/>
            </a:endParaRPr>
          </a:p>
          <a:p>
            <a:pPr>
              <a:lnSpc>
                <a:spcPct val="100000"/>
              </a:lnSpc>
              <a:spcBef>
                <a:spcPts val="30"/>
              </a:spcBef>
              <a:buClr>
                <a:srgbClr val="0000CC"/>
              </a:buClr>
              <a:buFont typeface="Arial"/>
              <a:buAutoNum type="arabicPeriod"/>
            </a:pPr>
            <a:endParaRPr sz="1850">
              <a:latin typeface="Arial"/>
              <a:cs typeface="Arial"/>
            </a:endParaRPr>
          </a:p>
          <a:p>
            <a:pPr marL="266065" indent="-254000">
              <a:lnSpc>
                <a:spcPct val="100000"/>
              </a:lnSpc>
              <a:buAutoNum type="arabicPeriod"/>
              <a:tabLst>
                <a:tab pos="266700" algn="l"/>
              </a:tabLst>
            </a:pPr>
            <a:r>
              <a:rPr sz="1800" spc="-5" dirty="0">
                <a:solidFill>
                  <a:srgbClr val="0000CC"/>
                </a:solidFill>
                <a:latin typeface="Arial"/>
                <a:cs typeface="Arial"/>
              </a:rPr>
              <a:t>Người có </a:t>
            </a:r>
            <a:r>
              <a:rPr sz="1800" dirty="0">
                <a:solidFill>
                  <a:srgbClr val="0000CC"/>
                </a:solidFill>
                <a:latin typeface="Arial"/>
                <a:cs typeface="Arial"/>
              </a:rPr>
              <a:t>thẩm </a:t>
            </a:r>
            <a:r>
              <a:rPr sz="1800" spc="-5" dirty="0">
                <a:solidFill>
                  <a:srgbClr val="0000CC"/>
                </a:solidFill>
                <a:latin typeface="Arial"/>
                <a:cs typeface="Arial"/>
              </a:rPr>
              <a:t>quyền xử phạt của cơ quan Công an nhân</a:t>
            </a:r>
            <a:r>
              <a:rPr sz="1800" spc="-45" dirty="0">
                <a:solidFill>
                  <a:srgbClr val="0000CC"/>
                </a:solidFill>
                <a:latin typeface="Arial"/>
                <a:cs typeface="Arial"/>
              </a:rPr>
              <a:t> </a:t>
            </a:r>
            <a:r>
              <a:rPr sz="1800" spc="-5" dirty="0">
                <a:solidFill>
                  <a:srgbClr val="0000CC"/>
                </a:solidFill>
                <a:latin typeface="Arial"/>
                <a:cs typeface="Arial"/>
              </a:rPr>
              <a:t>dân</a:t>
            </a:r>
            <a:endParaRPr sz="1800">
              <a:latin typeface="Arial"/>
              <a:cs typeface="Arial"/>
            </a:endParaRPr>
          </a:p>
          <a:p>
            <a:pPr>
              <a:lnSpc>
                <a:spcPct val="100000"/>
              </a:lnSpc>
              <a:spcBef>
                <a:spcPts val="35"/>
              </a:spcBef>
              <a:buClr>
                <a:srgbClr val="0000CC"/>
              </a:buClr>
              <a:buFont typeface="Arial"/>
              <a:buAutoNum type="arabicPeriod"/>
            </a:pPr>
            <a:endParaRPr sz="1850">
              <a:latin typeface="Arial"/>
              <a:cs typeface="Arial"/>
            </a:endParaRPr>
          </a:p>
          <a:p>
            <a:pPr marL="266065" indent="-254000">
              <a:lnSpc>
                <a:spcPct val="100000"/>
              </a:lnSpc>
              <a:buAutoNum type="arabicPeriod"/>
              <a:tabLst>
                <a:tab pos="266700" algn="l"/>
              </a:tabLst>
            </a:pPr>
            <a:r>
              <a:rPr sz="1800" spc="-5" dirty="0">
                <a:solidFill>
                  <a:srgbClr val="0000CC"/>
                </a:solidFill>
                <a:latin typeface="Arial"/>
                <a:cs typeface="Arial"/>
              </a:rPr>
              <a:t>Người có </a:t>
            </a:r>
            <a:r>
              <a:rPr sz="1800" dirty="0">
                <a:solidFill>
                  <a:srgbClr val="0000CC"/>
                </a:solidFill>
                <a:latin typeface="Arial"/>
                <a:cs typeface="Arial"/>
              </a:rPr>
              <a:t>thẩm </a:t>
            </a:r>
            <a:r>
              <a:rPr sz="1800" spc="-5" dirty="0">
                <a:solidFill>
                  <a:srgbClr val="0000CC"/>
                </a:solidFill>
                <a:latin typeface="Arial"/>
                <a:cs typeface="Arial"/>
              </a:rPr>
              <a:t>quyền xử phạt của cơ quan Hải</a:t>
            </a:r>
            <a:r>
              <a:rPr sz="1800" spc="-10" dirty="0">
                <a:solidFill>
                  <a:srgbClr val="0000CC"/>
                </a:solidFill>
                <a:latin typeface="Arial"/>
                <a:cs typeface="Arial"/>
              </a:rPr>
              <a:t> </a:t>
            </a:r>
            <a:r>
              <a:rPr sz="1800" spc="-5" dirty="0">
                <a:solidFill>
                  <a:srgbClr val="0000CC"/>
                </a:solidFill>
                <a:latin typeface="Arial"/>
                <a:cs typeface="Arial"/>
              </a:rPr>
              <a:t>quan</a:t>
            </a:r>
            <a:endParaRPr sz="1800">
              <a:latin typeface="Arial"/>
              <a:cs typeface="Arial"/>
            </a:endParaRPr>
          </a:p>
          <a:p>
            <a:pPr>
              <a:lnSpc>
                <a:spcPct val="100000"/>
              </a:lnSpc>
              <a:spcBef>
                <a:spcPts val="30"/>
              </a:spcBef>
              <a:buClr>
                <a:srgbClr val="0000CC"/>
              </a:buClr>
              <a:buFont typeface="Arial"/>
              <a:buAutoNum type="arabicPeriod"/>
            </a:pPr>
            <a:endParaRPr sz="1850">
              <a:latin typeface="Arial"/>
              <a:cs typeface="Arial"/>
            </a:endParaRPr>
          </a:p>
          <a:p>
            <a:pPr marL="266065" indent="-254000">
              <a:lnSpc>
                <a:spcPct val="100000"/>
              </a:lnSpc>
              <a:buAutoNum type="arabicPeriod"/>
              <a:tabLst>
                <a:tab pos="266700" algn="l"/>
              </a:tabLst>
            </a:pPr>
            <a:r>
              <a:rPr sz="1800" spc="-5" dirty="0">
                <a:solidFill>
                  <a:srgbClr val="0000CC"/>
                </a:solidFill>
                <a:latin typeface="Arial"/>
                <a:cs typeface="Arial"/>
              </a:rPr>
              <a:t>Người có </a:t>
            </a:r>
            <a:r>
              <a:rPr sz="1800" dirty="0">
                <a:solidFill>
                  <a:srgbClr val="0000CC"/>
                </a:solidFill>
                <a:latin typeface="Arial"/>
                <a:cs typeface="Arial"/>
              </a:rPr>
              <a:t>thẩm </a:t>
            </a:r>
            <a:r>
              <a:rPr sz="1800" spc="-5" dirty="0">
                <a:solidFill>
                  <a:srgbClr val="0000CC"/>
                </a:solidFill>
                <a:latin typeface="Arial"/>
                <a:cs typeface="Arial"/>
              </a:rPr>
              <a:t>quyền xử phạt của Bộ đội Biên</a:t>
            </a:r>
            <a:r>
              <a:rPr sz="1800" spc="-25" dirty="0">
                <a:solidFill>
                  <a:srgbClr val="0000CC"/>
                </a:solidFill>
                <a:latin typeface="Arial"/>
                <a:cs typeface="Arial"/>
              </a:rPr>
              <a:t> </a:t>
            </a:r>
            <a:r>
              <a:rPr sz="1800" spc="-5" dirty="0">
                <a:solidFill>
                  <a:srgbClr val="0000CC"/>
                </a:solidFill>
                <a:latin typeface="Arial"/>
                <a:cs typeface="Arial"/>
              </a:rPr>
              <a:t>phòng</a:t>
            </a:r>
            <a:endParaRPr sz="1800">
              <a:latin typeface="Arial"/>
              <a:cs typeface="Arial"/>
            </a:endParaRPr>
          </a:p>
          <a:p>
            <a:pPr>
              <a:lnSpc>
                <a:spcPct val="100000"/>
              </a:lnSpc>
              <a:spcBef>
                <a:spcPts val="35"/>
              </a:spcBef>
              <a:buClr>
                <a:srgbClr val="0000CC"/>
              </a:buClr>
              <a:buFont typeface="Arial"/>
              <a:buAutoNum type="arabicPeriod"/>
            </a:pPr>
            <a:endParaRPr sz="1850">
              <a:latin typeface="Arial"/>
              <a:cs typeface="Arial"/>
            </a:endParaRPr>
          </a:p>
          <a:p>
            <a:pPr marL="266065" indent="-254000">
              <a:lnSpc>
                <a:spcPct val="100000"/>
              </a:lnSpc>
              <a:buAutoNum type="arabicPeriod"/>
              <a:tabLst>
                <a:tab pos="266700" algn="l"/>
              </a:tabLst>
            </a:pPr>
            <a:r>
              <a:rPr sz="1800" spc="-5" dirty="0">
                <a:solidFill>
                  <a:srgbClr val="0000CC"/>
                </a:solidFill>
                <a:latin typeface="Arial"/>
                <a:cs typeface="Arial"/>
              </a:rPr>
              <a:t>Người có </a:t>
            </a:r>
            <a:r>
              <a:rPr sz="1800" dirty="0">
                <a:solidFill>
                  <a:srgbClr val="0000CC"/>
                </a:solidFill>
                <a:latin typeface="Arial"/>
                <a:cs typeface="Arial"/>
              </a:rPr>
              <a:t>thẩm </a:t>
            </a:r>
            <a:r>
              <a:rPr sz="1800" spc="-5" dirty="0">
                <a:solidFill>
                  <a:srgbClr val="0000CC"/>
                </a:solidFill>
                <a:latin typeface="Arial"/>
                <a:cs typeface="Arial"/>
              </a:rPr>
              <a:t>quyền xử phạt của Cảnh sát</a:t>
            </a:r>
            <a:r>
              <a:rPr sz="1800" spc="-20" dirty="0">
                <a:solidFill>
                  <a:srgbClr val="0000CC"/>
                </a:solidFill>
                <a:latin typeface="Arial"/>
                <a:cs typeface="Arial"/>
              </a:rPr>
              <a:t> </a:t>
            </a:r>
            <a:r>
              <a:rPr sz="1800" spc="-5" dirty="0">
                <a:solidFill>
                  <a:srgbClr val="0000CC"/>
                </a:solidFill>
                <a:latin typeface="Arial"/>
                <a:cs typeface="Arial"/>
              </a:rPr>
              <a:t>biển</a:t>
            </a:r>
            <a:endParaRPr sz="1800">
              <a:latin typeface="Arial"/>
              <a:cs typeface="Arial"/>
            </a:endParaRPr>
          </a:p>
          <a:p>
            <a:pPr>
              <a:lnSpc>
                <a:spcPct val="100000"/>
              </a:lnSpc>
              <a:spcBef>
                <a:spcPts val="30"/>
              </a:spcBef>
              <a:buClr>
                <a:srgbClr val="0000CC"/>
              </a:buClr>
              <a:buFont typeface="Arial"/>
              <a:buAutoNum type="arabicPeriod"/>
            </a:pPr>
            <a:endParaRPr sz="1850">
              <a:latin typeface="Arial"/>
              <a:cs typeface="Arial"/>
            </a:endParaRPr>
          </a:p>
          <a:p>
            <a:pPr marL="266065" indent="-254000">
              <a:lnSpc>
                <a:spcPct val="100000"/>
              </a:lnSpc>
              <a:buAutoNum type="arabicPeriod"/>
              <a:tabLst>
                <a:tab pos="266700" algn="l"/>
              </a:tabLst>
            </a:pPr>
            <a:r>
              <a:rPr sz="1800" spc="-5" dirty="0">
                <a:solidFill>
                  <a:srgbClr val="0000CC"/>
                </a:solidFill>
                <a:latin typeface="Arial"/>
                <a:cs typeface="Arial"/>
              </a:rPr>
              <a:t>Người có </a:t>
            </a:r>
            <a:r>
              <a:rPr sz="1800" dirty="0">
                <a:solidFill>
                  <a:srgbClr val="0000CC"/>
                </a:solidFill>
                <a:latin typeface="Arial"/>
                <a:cs typeface="Arial"/>
              </a:rPr>
              <a:t>thẩm </a:t>
            </a:r>
            <a:r>
              <a:rPr sz="1800" spc="-5" dirty="0">
                <a:solidFill>
                  <a:srgbClr val="0000CC"/>
                </a:solidFill>
                <a:latin typeface="Arial"/>
                <a:cs typeface="Arial"/>
              </a:rPr>
              <a:t>quyền xử phạt của cơ quan</a:t>
            </a:r>
            <a:r>
              <a:rPr sz="1800" spc="-20" dirty="0">
                <a:solidFill>
                  <a:srgbClr val="0000CC"/>
                </a:solidFill>
                <a:latin typeface="Arial"/>
                <a:cs typeface="Arial"/>
              </a:rPr>
              <a:t> </a:t>
            </a:r>
            <a:r>
              <a:rPr sz="1800" dirty="0">
                <a:solidFill>
                  <a:srgbClr val="0000CC"/>
                </a:solidFill>
                <a:latin typeface="Arial"/>
                <a:cs typeface="Arial"/>
              </a:rPr>
              <a:t>thuế</a:t>
            </a:r>
            <a:endParaRPr sz="1800">
              <a:latin typeface="Arial"/>
              <a:cs typeface="Arial"/>
            </a:endParaRPr>
          </a:p>
          <a:p>
            <a:pPr>
              <a:lnSpc>
                <a:spcPct val="100000"/>
              </a:lnSpc>
              <a:spcBef>
                <a:spcPts val="35"/>
              </a:spcBef>
            </a:pPr>
            <a:endParaRPr sz="1850">
              <a:latin typeface="Arial"/>
              <a:cs typeface="Arial"/>
            </a:endParaRPr>
          </a:p>
          <a:p>
            <a:pPr marL="12700">
              <a:lnSpc>
                <a:spcPct val="100000"/>
              </a:lnSpc>
            </a:pPr>
            <a:r>
              <a:rPr sz="1800" spc="-5" dirty="0">
                <a:solidFill>
                  <a:srgbClr val="0000CC"/>
                </a:solidFill>
                <a:latin typeface="Arial"/>
                <a:cs typeface="Arial"/>
              </a:rPr>
              <a:t>10. Người có </a:t>
            </a:r>
            <a:r>
              <a:rPr sz="1800" dirty="0">
                <a:solidFill>
                  <a:srgbClr val="0000CC"/>
                </a:solidFill>
                <a:latin typeface="Arial"/>
                <a:cs typeface="Arial"/>
              </a:rPr>
              <a:t>thẩm </a:t>
            </a:r>
            <a:r>
              <a:rPr sz="1800" spc="-5" dirty="0">
                <a:solidFill>
                  <a:srgbClr val="0000CC"/>
                </a:solidFill>
                <a:latin typeface="Arial"/>
                <a:cs typeface="Arial"/>
              </a:rPr>
              <a:t>quyền xử phạt của </a:t>
            </a:r>
            <a:r>
              <a:rPr sz="1800" dirty="0">
                <a:solidFill>
                  <a:srgbClr val="0000CC"/>
                </a:solidFill>
                <a:latin typeface="Arial"/>
                <a:cs typeface="Arial"/>
              </a:rPr>
              <a:t>Thanh tra Thông tin </a:t>
            </a:r>
            <a:r>
              <a:rPr sz="1800" spc="-5" dirty="0">
                <a:solidFill>
                  <a:srgbClr val="0000CC"/>
                </a:solidFill>
                <a:latin typeface="Arial"/>
                <a:cs typeface="Arial"/>
              </a:rPr>
              <a:t>và </a:t>
            </a:r>
            <a:r>
              <a:rPr sz="1800" spc="-15" dirty="0">
                <a:solidFill>
                  <a:srgbClr val="0000CC"/>
                </a:solidFill>
                <a:latin typeface="Arial"/>
                <a:cs typeface="Arial"/>
              </a:rPr>
              <a:t>Truyền</a:t>
            </a:r>
            <a:r>
              <a:rPr sz="1800" spc="-165" dirty="0">
                <a:solidFill>
                  <a:srgbClr val="0000CC"/>
                </a:solidFill>
                <a:latin typeface="Arial"/>
                <a:cs typeface="Arial"/>
              </a:rPr>
              <a:t> </a:t>
            </a:r>
            <a:r>
              <a:rPr sz="1800" spc="-5" dirty="0">
                <a:solidFill>
                  <a:srgbClr val="0000CC"/>
                </a:solidFill>
                <a:latin typeface="Arial"/>
                <a:cs typeface="Arial"/>
              </a:rPr>
              <a:t>thông</a:t>
            </a:r>
            <a:endParaRPr sz="1800">
              <a:latin typeface="Arial"/>
              <a:cs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41880" y="522223"/>
            <a:ext cx="7205345" cy="1122680"/>
          </a:xfrm>
          <a:prstGeom prst="rect">
            <a:avLst/>
          </a:prstGeom>
        </p:spPr>
        <p:txBody>
          <a:bodyPr vert="horz" wrap="square" lIns="0" tIns="12700" rIns="0" bIns="0" rtlCol="0">
            <a:spAutoFit/>
          </a:bodyPr>
          <a:lstStyle/>
          <a:p>
            <a:pPr marL="12700" marR="5080" algn="just">
              <a:lnSpc>
                <a:spcPct val="100000"/>
              </a:lnSpc>
              <a:spcBef>
                <a:spcPts val="100"/>
              </a:spcBef>
            </a:pPr>
            <a:r>
              <a:rPr sz="2400" spc="-5" dirty="0"/>
              <a:t>Điều </a:t>
            </a:r>
            <a:r>
              <a:rPr sz="2400" spc="-40" dirty="0"/>
              <a:t>112. </a:t>
            </a:r>
            <a:r>
              <a:rPr sz="2400" spc="-5" dirty="0"/>
              <a:t>Phân </a:t>
            </a:r>
            <a:r>
              <a:rPr sz="2400" dirty="0"/>
              <a:t>định </a:t>
            </a:r>
            <a:r>
              <a:rPr sz="2400" spc="-5" dirty="0"/>
              <a:t>thẩm </a:t>
            </a:r>
            <a:r>
              <a:rPr sz="2400" dirty="0"/>
              <a:t>quyền </a:t>
            </a:r>
            <a:r>
              <a:rPr sz="2400" spc="-5" dirty="0"/>
              <a:t>xử </a:t>
            </a:r>
            <a:r>
              <a:rPr sz="2400" dirty="0"/>
              <a:t>phạt </a:t>
            </a:r>
            <a:r>
              <a:rPr sz="2400" spc="-5" dirty="0"/>
              <a:t>vi </a:t>
            </a:r>
            <a:r>
              <a:rPr sz="2400" dirty="0"/>
              <a:t>phạm  hành </a:t>
            </a:r>
            <a:r>
              <a:rPr sz="2400" spc="-5" dirty="0"/>
              <a:t>chính của các chức </a:t>
            </a:r>
            <a:r>
              <a:rPr sz="2400" dirty="0"/>
              <a:t>danh </a:t>
            </a:r>
            <a:r>
              <a:rPr sz="2400" spc="-5" dirty="0"/>
              <a:t>có thẩm </a:t>
            </a:r>
            <a:r>
              <a:rPr sz="2400" dirty="0"/>
              <a:t>quyền </a:t>
            </a:r>
            <a:r>
              <a:rPr sz="2400" spc="-5" dirty="0"/>
              <a:t>xử  </a:t>
            </a:r>
            <a:r>
              <a:rPr sz="2400" dirty="0"/>
              <a:t>phạt </a:t>
            </a:r>
            <a:r>
              <a:rPr sz="2400" spc="-5" dirty="0"/>
              <a:t>vi </a:t>
            </a:r>
            <a:r>
              <a:rPr sz="2400" dirty="0"/>
              <a:t>phạm hành </a:t>
            </a:r>
            <a:r>
              <a:rPr sz="2400" spc="-5" dirty="0"/>
              <a:t>chính trong </a:t>
            </a:r>
            <a:r>
              <a:rPr sz="2400" dirty="0"/>
              <a:t>lĩnh </a:t>
            </a:r>
            <a:r>
              <a:rPr sz="2400" spc="-5" dirty="0"/>
              <a:t>vực </a:t>
            </a:r>
            <a:r>
              <a:rPr sz="2400" dirty="0"/>
              <a:t>y</a:t>
            </a:r>
            <a:r>
              <a:rPr sz="2400" spc="-65" dirty="0"/>
              <a:t> </a:t>
            </a:r>
            <a:r>
              <a:rPr sz="2400" spc="-5" dirty="0"/>
              <a:t>tế</a:t>
            </a:r>
            <a:endParaRPr sz="2400"/>
          </a:p>
        </p:txBody>
      </p:sp>
      <p:sp>
        <p:nvSpPr>
          <p:cNvPr id="3" name="object 3"/>
          <p:cNvSpPr txBox="1"/>
          <p:nvPr/>
        </p:nvSpPr>
        <p:spPr>
          <a:xfrm>
            <a:off x="1156087" y="2581147"/>
            <a:ext cx="8383905" cy="3867785"/>
          </a:xfrm>
          <a:prstGeom prst="rect">
            <a:avLst/>
          </a:prstGeom>
        </p:spPr>
        <p:txBody>
          <a:bodyPr vert="horz" wrap="square" lIns="0" tIns="12700" rIns="0" bIns="0" rtlCol="0">
            <a:spAutoFit/>
          </a:bodyPr>
          <a:lstStyle/>
          <a:p>
            <a:pPr marL="12700" marR="5080" indent="-635" algn="just">
              <a:lnSpc>
                <a:spcPct val="100000"/>
              </a:lnSpc>
              <a:spcBef>
                <a:spcPts val="100"/>
              </a:spcBef>
              <a:buAutoNum type="arabicPeriod" startAt="11"/>
              <a:tabLst>
                <a:tab pos="368935" algn="l"/>
              </a:tabLst>
            </a:pPr>
            <a:r>
              <a:rPr sz="1800" b="1" spc="35" dirty="0">
                <a:solidFill>
                  <a:srgbClr val="0000CC"/>
                </a:solidFill>
                <a:latin typeface="Times New Roman"/>
                <a:cs typeface="Times New Roman"/>
              </a:rPr>
              <a:t>Người </a:t>
            </a:r>
            <a:r>
              <a:rPr sz="1800" b="1" spc="25" dirty="0">
                <a:solidFill>
                  <a:srgbClr val="0000CC"/>
                </a:solidFill>
                <a:latin typeface="Times New Roman"/>
                <a:cs typeface="Times New Roman"/>
              </a:rPr>
              <a:t>có </a:t>
            </a:r>
            <a:r>
              <a:rPr sz="1800" b="1" spc="35" dirty="0">
                <a:solidFill>
                  <a:srgbClr val="0000CC"/>
                </a:solidFill>
                <a:latin typeface="Times New Roman"/>
                <a:cs typeface="Times New Roman"/>
              </a:rPr>
              <a:t>thẩm quyền </a:t>
            </a:r>
            <a:r>
              <a:rPr sz="1800" b="1" spc="25" dirty="0">
                <a:solidFill>
                  <a:srgbClr val="0000CC"/>
                </a:solidFill>
                <a:latin typeface="Times New Roman"/>
                <a:cs typeface="Times New Roman"/>
              </a:rPr>
              <a:t>xử </a:t>
            </a:r>
            <a:r>
              <a:rPr sz="1800" b="1" spc="30" dirty="0">
                <a:solidFill>
                  <a:srgbClr val="0000CC"/>
                </a:solidFill>
                <a:latin typeface="Times New Roman"/>
                <a:cs typeface="Times New Roman"/>
              </a:rPr>
              <a:t>phạt của </a:t>
            </a:r>
            <a:r>
              <a:rPr sz="1800" b="1" spc="35" dirty="0">
                <a:solidFill>
                  <a:srgbClr val="0000CC"/>
                </a:solidFill>
                <a:latin typeface="Times New Roman"/>
                <a:cs typeface="Times New Roman"/>
              </a:rPr>
              <a:t>Thanh </a:t>
            </a:r>
            <a:r>
              <a:rPr sz="1800" b="1" spc="30" dirty="0">
                <a:solidFill>
                  <a:srgbClr val="0000CC"/>
                </a:solidFill>
                <a:latin typeface="Times New Roman"/>
                <a:cs typeface="Times New Roman"/>
              </a:rPr>
              <a:t>tra Văn hóa, Thể thao </a:t>
            </a:r>
            <a:r>
              <a:rPr sz="1800" b="1" spc="25" dirty="0">
                <a:solidFill>
                  <a:srgbClr val="0000CC"/>
                </a:solidFill>
                <a:latin typeface="Times New Roman"/>
                <a:cs typeface="Times New Roman"/>
              </a:rPr>
              <a:t>và Du </a:t>
            </a:r>
            <a:r>
              <a:rPr sz="1800" b="1" spc="40" dirty="0">
                <a:solidFill>
                  <a:srgbClr val="0000CC"/>
                </a:solidFill>
                <a:latin typeface="Times New Roman"/>
                <a:cs typeface="Times New Roman"/>
              </a:rPr>
              <a:t>lịch </a:t>
            </a:r>
            <a:r>
              <a:rPr sz="1800" spc="50" dirty="0">
                <a:solidFill>
                  <a:srgbClr val="0000CC"/>
                </a:solidFill>
                <a:latin typeface="Times New Roman"/>
                <a:cs typeface="Times New Roman"/>
              </a:rPr>
              <a:t>có  </a:t>
            </a:r>
            <a:r>
              <a:rPr sz="1800" spc="30" dirty="0">
                <a:solidFill>
                  <a:srgbClr val="0000CC"/>
                </a:solidFill>
                <a:latin typeface="Times New Roman"/>
                <a:cs typeface="Times New Roman"/>
              </a:rPr>
              <a:t>thẩm </a:t>
            </a:r>
            <a:r>
              <a:rPr sz="1800" spc="35" dirty="0">
                <a:solidFill>
                  <a:srgbClr val="0000CC"/>
                </a:solidFill>
                <a:latin typeface="Times New Roman"/>
                <a:cs typeface="Times New Roman"/>
              </a:rPr>
              <a:t>quyền </a:t>
            </a:r>
            <a:r>
              <a:rPr sz="1800" spc="30" dirty="0">
                <a:solidFill>
                  <a:srgbClr val="0000CC"/>
                </a:solidFill>
                <a:latin typeface="Times New Roman"/>
                <a:cs typeface="Times New Roman"/>
              </a:rPr>
              <a:t>lập biên bản </a:t>
            </a:r>
            <a:r>
              <a:rPr sz="1800" spc="20" dirty="0">
                <a:solidFill>
                  <a:srgbClr val="0000CC"/>
                </a:solidFill>
                <a:latin typeface="Times New Roman"/>
                <a:cs typeface="Times New Roman"/>
              </a:rPr>
              <a:t>vi </a:t>
            </a:r>
            <a:r>
              <a:rPr sz="1800" spc="30" dirty="0">
                <a:solidFill>
                  <a:srgbClr val="0000CC"/>
                </a:solidFill>
                <a:latin typeface="Times New Roman"/>
                <a:cs typeface="Times New Roman"/>
              </a:rPr>
              <a:t>phạm hành </a:t>
            </a:r>
            <a:r>
              <a:rPr sz="1800" spc="35" dirty="0">
                <a:solidFill>
                  <a:srgbClr val="0000CC"/>
                </a:solidFill>
                <a:latin typeface="Times New Roman"/>
                <a:cs typeface="Times New Roman"/>
              </a:rPr>
              <a:t>chính, </a:t>
            </a:r>
            <a:r>
              <a:rPr sz="1800" spc="20" dirty="0">
                <a:solidFill>
                  <a:srgbClr val="0000CC"/>
                </a:solidFill>
                <a:latin typeface="Times New Roman"/>
                <a:cs typeface="Times New Roman"/>
              </a:rPr>
              <a:t>xử </a:t>
            </a:r>
            <a:r>
              <a:rPr sz="1800" spc="35" dirty="0">
                <a:solidFill>
                  <a:srgbClr val="0000CC"/>
                </a:solidFill>
                <a:latin typeface="Times New Roman"/>
                <a:cs typeface="Times New Roman"/>
              </a:rPr>
              <a:t>phạt hành </a:t>
            </a:r>
            <a:r>
              <a:rPr sz="1800" spc="40" dirty="0">
                <a:solidFill>
                  <a:srgbClr val="0000CC"/>
                </a:solidFill>
                <a:latin typeface="Times New Roman"/>
                <a:cs typeface="Times New Roman"/>
              </a:rPr>
              <a:t>chính </a:t>
            </a:r>
            <a:r>
              <a:rPr sz="1800" spc="25" dirty="0">
                <a:solidFill>
                  <a:srgbClr val="0000CC"/>
                </a:solidFill>
                <a:latin typeface="Times New Roman"/>
                <a:cs typeface="Times New Roman"/>
              </a:rPr>
              <a:t>và áp </a:t>
            </a:r>
            <a:r>
              <a:rPr sz="1800" spc="35" dirty="0">
                <a:solidFill>
                  <a:srgbClr val="0000CC"/>
                </a:solidFill>
                <a:latin typeface="Times New Roman"/>
                <a:cs typeface="Times New Roman"/>
              </a:rPr>
              <a:t>dụng </a:t>
            </a:r>
            <a:r>
              <a:rPr sz="1800" spc="30" dirty="0">
                <a:solidFill>
                  <a:srgbClr val="0000CC"/>
                </a:solidFill>
                <a:latin typeface="Times New Roman"/>
                <a:cs typeface="Times New Roman"/>
              </a:rPr>
              <a:t>các </a:t>
            </a:r>
            <a:r>
              <a:rPr sz="1800" spc="50" dirty="0">
                <a:solidFill>
                  <a:srgbClr val="0000CC"/>
                </a:solidFill>
                <a:latin typeface="Times New Roman"/>
                <a:cs typeface="Times New Roman"/>
              </a:rPr>
              <a:t>biện  </a:t>
            </a:r>
            <a:r>
              <a:rPr sz="1800" dirty="0">
                <a:solidFill>
                  <a:srgbClr val="0000CC"/>
                </a:solidFill>
                <a:latin typeface="Times New Roman"/>
                <a:cs typeface="Times New Roman"/>
              </a:rPr>
              <a:t>pháp khắc phục hậu quả theo phạm vi </a:t>
            </a:r>
            <a:r>
              <a:rPr sz="1800" spc="5" dirty="0">
                <a:solidFill>
                  <a:srgbClr val="0000CC"/>
                </a:solidFill>
                <a:latin typeface="Times New Roman"/>
                <a:cs typeface="Times New Roman"/>
              </a:rPr>
              <a:t>quản lý, chức năng, nhiệm vụ, quyền hạn được </a:t>
            </a:r>
            <a:r>
              <a:rPr sz="1800" spc="10" dirty="0">
                <a:solidFill>
                  <a:srgbClr val="0000CC"/>
                </a:solidFill>
                <a:latin typeface="Times New Roman"/>
                <a:cs typeface="Times New Roman"/>
              </a:rPr>
              <a:t>giao  </a:t>
            </a:r>
            <a:r>
              <a:rPr sz="1800" dirty="0">
                <a:solidFill>
                  <a:srgbClr val="0000CC"/>
                </a:solidFill>
                <a:latin typeface="Times New Roman"/>
                <a:cs typeface="Times New Roman"/>
              </a:rPr>
              <a:t>và theo thẩm quyền quy định tại </a:t>
            </a:r>
            <a:r>
              <a:rPr sz="1800" spc="-5" dirty="0">
                <a:solidFill>
                  <a:srgbClr val="0000CC"/>
                </a:solidFill>
                <a:latin typeface="Times New Roman"/>
                <a:cs typeface="Times New Roman"/>
              </a:rPr>
              <a:t>Điều </a:t>
            </a:r>
            <a:r>
              <a:rPr sz="1800" dirty="0">
                <a:solidFill>
                  <a:srgbClr val="0000CC"/>
                </a:solidFill>
                <a:latin typeface="Times New Roman"/>
                <a:cs typeface="Times New Roman"/>
              </a:rPr>
              <a:t>104 </a:t>
            </a:r>
            <a:r>
              <a:rPr sz="1800" spc="-5" dirty="0">
                <a:solidFill>
                  <a:srgbClr val="0000CC"/>
                </a:solidFill>
                <a:latin typeface="Times New Roman"/>
                <a:cs typeface="Times New Roman"/>
              </a:rPr>
              <a:t>Nghị </a:t>
            </a:r>
            <a:r>
              <a:rPr sz="1800" dirty="0">
                <a:solidFill>
                  <a:srgbClr val="0000CC"/>
                </a:solidFill>
                <a:latin typeface="Times New Roman"/>
                <a:cs typeface="Times New Roman"/>
              </a:rPr>
              <a:t>định này đối với hành vi vi phạm quy định  tại các điều, 25, 26, điểm a khoản 5 </a:t>
            </a:r>
            <a:r>
              <a:rPr sz="1800" spc="-5" dirty="0">
                <a:solidFill>
                  <a:srgbClr val="0000CC"/>
                </a:solidFill>
                <a:latin typeface="Times New Roman"/>
                <a:cs typeface="Times New Roman"/>
              </a:rPr>
              <a:t>Điều </a:t>
            </a:r>
            <a:r>
              <a:rPr sz="1800" dirty="0">
                <a:solidFill>
                  <a:srgbClr val="0000CC"/>
                </a:solidFill>
                <a:latin typeface="Times New Roman"/>
                <a:cs typeface="Times New Roman"/>
              </a:rPr>
              <a:t>29 </a:t>
            </a:r>
            <a:r>
              <a:rPr sz="1800" spc="-5" dirty="0">
                <a:solidFill>
                  <a:srgbClr val="0000CC"/>
                </a:solidFill>
                <a:latin typeface="Times New Roman"/>
                <a:cs typeface="Times New Roman"/>
              </a:rPr>
              <a:t>Nghị </a:t>
            </a:r>
            <a:r>
              <a:rPr sz="1800" dirty="0">
                <a:solidFill>
                  <a:srgbClr val="0000CC"/>
                </a:solidFill>
                <a:latin typeface="Times New Roman"/>
                <a:cs typeface="Times New Roman"/>
              </a:rPr>
              <a:t>định</a:t>
            </a:r>
            <a:r>
              <a:rPr sz="1800" spc="-20" dirty="0">
                <a:solidFill>
                  <a:srgbClr val="0000CC"/>
                </a:solidFill>
                <a:latin typeface="Times New Roman"/>
                <a:cs typeface="Times New Roman"/>
              </a:rPr>
              <a:t> </a:t>
            </a:r>
            <a:r>
              <a:rPr sz="1800" dirty="0">
                <a:solidFill>
                  <a:srgbClr val="0000CC"/>
                </a:solidFill>
                <a:latin typeface="Times New Roman"/>
                <a:cs typeface="Times New Roman"/>
              </a:rPr>
              <a:t>này</a:t>
            </a:r>
            <a:endParaRPr sz="1800">
              <a:latin typeface="Times New Roman"/>
              <a:cs typeface="Times New Roman"/>
            </a:endParaRPr>
          </a:p>
          <a:p>
            <a:pPr>
              <a:lnSpc>
                <a:spcPct val="100000"/>
              </a:lnSpc>
              <a:spcBef>
                <a:spcPts val="30"/>
              </a:spcBef>
              <a:buAutoNum type="arabicPeriod" startAt="11"/>
            </a:pPr>
            <a:endParaRPr sz="1850">
              <a:latin typeface="Times New Roman"/>
              <a:cs typeface="Times New Roman"/>
            </a:endParaRPr>
          </a:p>
          <a:p>
            <a:pPr marL="12700" marR="5080" algn="just">
              <a:lnSpc>
                <a:spcPct val="100000"/>
              </a:lnSpc>
              <a:buAutoNum type="arabicPeriod" startAt="11"/>
              <a:tabLst>
                <a:tab pos="370840" algn="l"/>
              </a:tabLst>
            </a:pPr>
            <a:r>
              <a:rPr sz="1800" b="1" spc="20" dirty="0">
                <a:solidFill>
                  <a:srgbClr val="0000CC"/>
                </a:solidFill>
                <a:latin typeface="Times New Roman"/>
                <a:cs typeface="Times New Roman"/>
              </a:rPr>
              <a:t>Người </a:t>
            </a:r>
            <a:r>
              <a:rPr sz="1800" b="1" spc="15" dirty="0">
                <a:solidFill>
                  <a:srgbClr val="0000CC"/>
                </a:solidFill>
                <a:latin typeface="Times New Roman"/>
                <a:cs typeface="Times New Roman"/>
              </a:rPr>
              <a:t>có thẩm </a:t>
            </a:r>
            <a:r>
              <a:rPr sz="1800" b="1" spc="20" dirty="0">
                <a:solidFill>
                  <a:srgbClr val="0000CC"/>
                </a:solidFill>
                <a:latin typeface="Times New Roman"/>
                <a:cs typeface="Times New Roman"/>
              </a:rPr>
              <a:t>quyền </a:t>
            </a:r>
            <a:r>
              <a:rPr sz="1800" b="1" spc="10" dirty="0">
                <a:solidFill>
                  <a:srgbClr val="0000CC"/>
                </a:solidFill>
                <a:latin typeface="Times New Roman"/>
                <a:cs typeface="Times New Roman"/>
              </a:rPr>
              <a:t>xử </a:t>
            </a:r>
            <a:r>
              <a:rPr sz="1800" b="1" spc="15" dirty="0">
                <a:solidFill>
                  <a:srgbClr val="0000CC"/>
                </a:solidFill>
                <a:latin typeface="Times New Roman"/>
                <a:cs typeface="Times New Roman"/>
              </a:rPr>
              <a:t>phạt </a:t>
            </a:r>
            <a:r>
              <a:rPr sz="1800" b="1" spc="20" dirty="0">
                <a:solidFill>
                  <a:srgbClr val="0000CC"/>
                </a:solidFill>
                <a:latin typeface="Times New Roman"/>
                <a:cs typeface="Times New Roman"/>
              </a:rPr>
              <a:t>của Thanh </a:t>
            </a:r>
            <a:r>
              <a:rPr sz="1800" b="1" spc="15" dirty="0">
                <a:solidFill>
                  <a:srgbClr val="0000CC"/>
                </a:solidFill>
                <a:latin typeface="Times New Roman"/>
                <a:cs typeface="Times New Roman"/>
              </a:rPr>
              <a:t>tra giáo </a:t>
            </a:r>
            <a:r>
              <a:rPr sz="1800" b="1" spc="20" dirty="0">
                <a:solidFill>
                  <a:srgbClr val="0000CC"/>
                </a:solidFill>
                <a:latin typeface="Times New Roman"/>
                <a:cs typeface="Times New Roman"/>
              </a:rPr>
              <a:t>dục</a:t>
            </a:r>
            <a:r>
              <a:rPr sz="1800" spc="20" dirty="0">
                <a:solidFill>
                  <a:srgbClr val="0000CC"/>
                </a:solidFill>
                <a:latin typeface="Times New Roman"/>
                <a:cs typeface="Times New Roman"/>
              </a:rPr>
              <a:t>, </a:t>
            </a:r>
            <a:r>
              <a:rPr sz="1800" b="1" spc="20" dirty="0">
                <a:solidFill>
                  <a:srgbClr val="0000CC"/>
                </a:solidFill>
                <a:latin typeface="Times New Roman"/>
                <a:cs typeface="Times New Roman"/>
              </a:rPr>
              <a:t>giao thông vận tải, </a:t>
            </a:r>
            <a:r>
              <a:rPr sz="1800" b="1" spc="30" dirty="0">
                <a:solidFill>
                  <a:srgbClr val="0000CC"/>
                </a:solidFill>
                <a:latin typeface="Times New Roman"/>
                <a:cs typeface="Times New Roman"/>
              </a:rPr>
              <a:t>nông  </a:t>
            </a:r>
            <a:r>
              <a:rPr sz="1800" b="1" spc="10" dirty="0">
                <a:solidFill>
                  <a:srgbClr val="0000CC"/>
                </a:solidFill>
                <a:latin typeface="Times New Roman"/>
                <a:cs typeface="Times New Roman"/>
              </a:rPr>
              <a:t>nghiệp </a:t>
            </a:r>
            <a:r>
              <a:rPr sz="1800" b="1" spc="5" dirty="0">
                <a:solidFill>
                  <a:srgbClr val="0000CC"/>
                </a:solidFill>
                <a:latin typeface="Times New Roman"/>
                <a:cs typeface="Times New Roman"/>
              </a:rPr>
              <a:t>và </a:t>
            </a:r>
            <a:r>
              <a:rPr sz="1800" b="1" spc="10" dirty="0">
                <a:solidFill>
                  <a:srgbClr val="0000CC"/>
                </a:solidFill>
                <a:latin typeface="Times New Roman"/>
                <a:cs typeface="Times New Roman"/>
              </a:rPr>
              <a:t>phát triển nông thôn, khoa học </a:t>
            </a:r>
            <a:r>
              <a:rPr sz="1800" b="1" spc="5" dirty="0">
                <a:solidFill>
                  <a:srgbClr val="0000CC"/>
                </a:solidFill>
                <a:latin typeface="Times New Roman"/>
                <a:cs typeface="Times New Roman"/>
              </a:rPr>
              <a:t>và </a:t>
            </a:r>
            <a:r>
              <a:rPr sz="1800" b="1" spc="10" dirty="0">
                <a:solidFill>
                  <a:srgbClr val="0000CC"/>
                </a:solidFill>
                <a:latin typeface="Times New Roman"/>
                <a:cs typeface="Times New Roman"/>
              </a:rPr>
              <a:t>công nghệ </a:t>
            </a:r>
            <a:r>
              <a:rPr sz="1800" spc="10" dirty="0">
                <a:solidFill>
                  <a:srgbClr val="0000CC"/>
                </a:solidFill>
                <a:latin typeface="Times New Roman"/>
                <a:cs typeface="Times New Roman"/>
              </a:rPr>
              <a:t>có </a:t>
            </a:r>
            <a:r>
              <a:rPr sz="1800" spc="15" dirty="0">
                <a:solidFill>
                  <a:srgbClr val="0000CC"/>
                </a:solidFill>
                <a:latin typeface="Times New Roman"/>
                <a:cs typeface="Times New Roman"/>
              </a:rPr>
              <a:t>thẩm quyền </a:t>
            </a:r>
            <a:r>
              <a:rPr sz="1800" spc="10" dirty="0">
                <a:solidFill>
                  <a:srgbClr val="0000CC"/>
                </a:solidFill>
                <a:latin typeface="Times New Roman"/>
                <a:cs typeface="Times New Roman"/>
              </a:rPr>
              <a:t>lập </a:t>
            </a:r>
            <a:r>
              <a:rPr sz="1800" spc="15" dirty="0">
                <a:solidFill>
                  <a:srgbClr val="0000CC"/>
                </a:solidFill>
                <a:latin typeface="Times New Roman"/>
                <a:cs typeface="Times New Roman"/>
              </a:rPr>
              <a:t>biên </a:t>
            </a:r>
            <a:r>
              <a:rPr sz="1800" spc="10" dirty="0">
                <a:solidFill>
                  <a:srgbClr val="0000CC"/>
                </a:solidFill>
                <a:latin typeface="Times New Roman"/>
                <a:cs typeface="Times New Roman"/>
              </a:rPr>
              <a:t>bản </a:t>
            </a:r>
            <a:r>
              <a:rPr sz="1800" spc="20" dirty="0">
                <a:solidFill>
                  <a:srgbClr val="0000CC"/>
                </a:solidFill>
                <a:latin typeface="Times New Roman"/>
                <a:cs typeface="Times New Roman"/>
              </a:rPr>
              <a:t>vi  </a:t>
            </a:r>
            <a:r>
              <a:rPr sz="1800" spc="35" dirty="0">
                <a:solidFill>
                  <a:srgbClr val="0000CC"/>
                </a:solidFill>
                <a:latin typeface="Times New Roman"/>
                <a:cs typeface="Times New Roman"/>
              </a:rPr>
              <a:t>phạm hành </a:t>
            </a:r>
            <a:r>
              <a:rPr sz="1800" spc="40" dirty="0">
                <a:solidFill>
                  <a:srgbClr val="0000CC"/>
                </a:solidFill>
                <a:latin typeface="Times New Roman"/>
                <a:cs typeface="Times New Roman"/>
              </a:rPr>
              <a:t>chính, </a:t>
            </a:r>
            <a:r>
              <a:rPr sz="1800" spc="25" dirty="0">
                <a:solidFill>
                  <a:srgbClr val="0000CC"/>
                </a:solidFill>
                <a:latin typeface="Times New Roman"/>
                <a:cs typeface="Times New Roman"/>
              </a:rPr>
              <a:t>xử </a:t>
            </a:r>
            <a:r>
              <a:rPr sz="1800" spc="35" dirty="0">
                <a:solidFill>
                  <a:srgbClr val="0000CC"/>
                </a:solidFill>
                <a:latin typeface="Times New Roman"/>
                <a:cs typeface="Times New Roman"/>
              </a:rPr>
              <a:t>phạt hành </a:t>
            </a:r>
            <a:r>
              <a:rPr sz="1800" spc="40" dirty="0">
                <a:solidFill>
                  <a:srgbClr val="0000CC"/>
                </a:solidFill>
                <a:latin typeface="Times New Roman"/>
                <a:cs typeface="Times New Roman"/>
              </a:rPr>
              <a:t>chính, </a:t>
            </a:r>
            <a:r>
              <a:rPr sz="1800" spc="25" dirty="0">
                <a:solidFill>
                  <a:srgbClr val="0000CC"/>
                </a:solidFill>
                <a:latin typeface="Times New Roman"/>
                <a:cs typeface="Times New Roman"/>
              </a:rPr>
              <a:t>áp </a:t>
            </a:r>
            <a:r>
              <a:rPr sz="1800" spc="35" dirty="0">
                <a:solidFill>
                  <a:srgbClr val="0000CC"/>
                </a:solidFill>
                <a:latin typeface="Times New Roman"/>
                <a:cs typeface="Times New Roman"/>
              </a:rPr>
              <a:t>dụng </a:t>
            </a:r>
            <a:r>
              <a:rPr sz="1800" spc="30" dirty="0">
                <a:solidFill>
                  <a:srgbClr val="0000CC"/>
                </a:solidFill>
                <a:latin typeface="Times New Roman"/>
                <a:cs typeface="Times New Roman"/>
              </a:rPr>
              <a:t>các </a:t>
            </a:r>
            <a:r>
              <a:rPr sz="1800" spc="35" dirty="0">
                <a:solidFill>
                  <a:srgbClr val="0000CC"/>
                </a:solidFill>
                <a:latin typeface="Times New Roman"/>
                <a:cs typeface="Times New Roman"/>
              </a:rPr>
              <a:t>biện pháp khắc phục </a:t>
            </a:r>
            <a:r>
              <a:rPr sz="1800" spc="30" dirty="0">
                <a:solidFill>
                  <a:srgbClr val="0000CC"/>
                </a:solidFill>
                <a:latin typeface="Times New Roman"/>
                <a:cs typeface="Times New Roman"/>
              </a:rPr>
              <a:t>hậu quả </a:t>
            </a:r>
            <a:r>
              <a:rPr sz="1800" spc="55" dirty="0">
                <a:solidFill>
                  <a:srgbClr val="0000CC"/>
                </a:solidFill>
                <a:latin typeface="Times New Roman"/>
                <a:cs typeface="Times New Roman"/>
              </a:rPr>
              <a:t>theo  </a:t>
            </a:r>
            <a:r>
              <a:rPr sz="1800" dirty="0">
                <a:solidFill>
                  <a:srgbClr val="0000CC"/>
                </a:solidFill>
                <a:latin typeface="Times New Roman"/>
                <a:cs typeface="Times New Roman"/>
              </a:rPr>
              <a:t>phạm vi quản lý, chức năng, nhiệm </a:t>
            </a:r>
            <a:r>
              <a:rPr sz="1800" spc="5" dirty="0">
                <a:solidFill>
                  <a:srgbClr val="0000CC"/>
                </a:solidFill>
                <a:latin typeface="Times New Roman"/>
                <a:cs typeface="Times New Roman"/>
              </a:rPr>
              <a:t>vụ, quyền hạn được giao và theo thẩm </a:t>
            </a:r>
            <a:r>
              <a:rPr sz="1800" dirty="0">
                <a:solidFill>
                  <a:srgbClr val="0000CC"/>
                </a:solidFill>
                <a:latin typeface="Times New Roman"/>
                <a:cs typeface="Times New Roman"/>
              </a:rPr>
              <a:t>quyền quy </a:t>
            </a:r>
            <a:r>
              <a:rPr sz="1800" spc="5" dirty="0">
                <a:solidFill>
                  <a:srgbClr val="0000CC"/>
                </a:solidFill>
                <a:latin typeface="Times New Roman"/>
                <a:cs typeface="Times New Roman"/>
              </a:rPr>
              <a:t>định  </a:t>
            </a:r>
            <a:r>
              <a:rPr sz="1800" spc="15" dirty="0">
                <a:solidFill>
                  <a:srgbClr val="0000CC"/>
                </a:solidFill>
                <a:latin typeface="Times New Roman"/>
                <a:cs typeface="Times New Roman"/>
              </a:rPr>
              <a:t>tại Điều 104 Nghị định này đối với hành </a:t>
            </a:r>
            <a:r>
              <a:rPr sz="1800" spc="10" dirty="0">
                <a:solidFill>
                  <a:srgbClr val="0000CC"/>
                </a:solidFill>
                <a:latin typeface="Times New Roman"/>
                <a:cs typeface="Times New Roman"/>
              </a:rPr>
              <a:t>vi vi </a:t>
            </a:r>
            <a:r>
              <a:rPr sz="1800" spc="15" dirty="0">
                <a:solidFill>
                  <a:srgbClr val="0000CC"/>
                </a:solidFill>
                <a:latin typeface="Times New Roman"/>
                <a:cs typeface="Times New Roman"/>
              </a:rPr>
              <a:t>phạm quy định tại </a:t>
            </a:r>
            <a:r>
              <a:rPr sz="1800" spc="20" dirty="0">
                <a:solidFill>
                  <a:srgbClr val="0000CC"/>
                </a:solidFill>
                <a:latin typeface="Times New Roman"/>
                <a:cs typeface="Times New Roman"/>
              </a:rPr>
              <a:t>các điều 25, 26, điểm </a:t>
            </a:r>
            <a:r>
              <a:rPr sz="1800" dirty="0">
                <a:solidFill>
                  <a:srgbClr val="0000CC"/>
                </a:solidFill>
                <a:latin typeface="Times New Roman"/>
                <a:cs typeface="Times New Roman"/>
              </a:rPr>
              <a:t>a  khoản 5 </a:t>
            </a:r>
            <a:r>
              <a:rPr sz="1800" spc="-5" dirty="0">
                <a:solidFill>
                  <a:srgbClr val="0000CC"/>
                </a:solidFill>
                <a:latin typeface="Times New Roman"/>
                <a:cs typeface="Times New Roman"/>
              </a:rPr>
              <a:t>Điều </a:t>
            </a:r>
            <a:r>
              <a:rPr sz="1800" dirty="0">
                <a:solidFill>
                  <a:srgbClr val="0000CC"/>
                </a:solidFill>
                <a:latin typeface="Times New Roman"/>
                <a:cs typeface="Times New Roman"/>
              </a:rPr>
              <a:t>29 </a:t>
            </a:r>
            <a:r>
              <a:rPr sz="1800" spc="-5" dirty="0">
                <a:solidFill>
                  <a:srgbClr val="0000CC"/>
                </a:solidFill>
                <a:latin typeface="Times New Roman"/>
                <a:cs typeface="Times New Roman"/>
              </a:rPr>
              <a:t>Nghị </a:t>
            </a:r>
            <a:r>
              <a:rPr sz="1800" dirty="0">
                <a:solidFill>
                  <a:srgbClr val="0000CC"/>
                </a:solidFill>
                <a:latin typeface="Times New Roman"/>
                <a:cs typeface="Times New Roman"/>
              </a:rPr>
              <a:t>định</a:t>
            </a:r>
            <a:r>
              <a:rPr sz="1800" spc="-5" dirty="0">
                <a:solidFill>
                  <a:srgbClr val="0000CC"/>
                </a:solidFill>
                <a:latin typeface="Times New Roman"/>
                <a:cs typeface="Times New Roman"/>
              </a:rPr>
              <a:t> </a:t>
            </a:r>
            <a:r>
              <a:rPr sz="1800" spc="-35" dirty="0">
                <a:solidFill>
                  <a:srgbClr val="0000CC"/>
                </a:solidFill>
                <a:latin typeface="Times New Roman"/>
                <a:cs typeface="Times New Roman"/>
              </a:rPr>
              <a:t>này.</a:t>
            </a:r>
            <a:endParaRPr sz="1800">
              <a:latin typeface="Times New Roman"/>
              <a:cs typeface="Times New Roman"/>
            </a:endParaRPr>
          </a:p>
          <a:p>
            <a:pPr>
              <a:lnSpc>
                <a:spcPct val="100000"/>
              </a:lnSpc>
              <a:spcBef>
                <a:spcPts val="45"/>
              </a:spcBef>
              <a:buAutoNum type="arabicPeriod" startAt="11"/>
            </a:pPr>
            <a:endParaRPr sz="1850">
              <a:latin typeface="Times New Roman"/>
              <a:cs typeface="Times New Roman"/>
            </a:endParaRPr>
          </a:p>
          <a:p>
            <a:pPr marL="393700" indent="-381635" algn="just">
              <a:lnSpc>
                <a:spcPct val="100000"/>
              </a:lnSpc>
              <a:buAutoNum type="arabicPeriod" startAt="11"/>
              <a:tabLst>
                <a:tab pos="394335" algn="l"/>
              </a:tabLst>
            </a:pPr>
            <a:r>
              <a:rPr sz="1800" b="1" spc="-5" dirty="0">
                <a:solidFill>
                  <a:srgbClr val="0000CC"/>
                </a:solidFill>
                <a:latin typeface="Arial"/>
                <a:cs typeface="Arial"/>
              </a:rPr>
              <a:t>Người có </a:t>
            </a:r>
            <a:r>
              <a:rPr sz="1800" b="1" dirty="0">
                <a:solidFill>
                  <a:srgbClr val="0000CC"/>
                </a:solidFill>
                <a:latin typeface="Arial"/>
                <a:cs typeface="Arial"/>
              </a:rPr>
              <a:t>thẩm quyền </a:t>
            </a:r>
            <a:r>
              <a:rPr sz="1800" b="1" spc="-5" dirty="0">
                <a:solidFill>
                  <a:srgbClr val="0000CC"/>
                </a:solidFill>
                <a:latin typeface="Arial"/>
                <a:cs typeface="Arial"/>
              </a:rPr>
              <a:t>xử </a:t>
            </a:r>
            <a:r>
              <a:rPr sz="1800" b="1" dirty="0">
                <a:solidFill>
                  <a:srgbClr val="0000CC"/>
                </a:solidFill>
                <a:latin typeface="Arial"/>
                <a:cs typeface="Arial"/>
              </a:rPr>
              <a:t>phạt của Thanh </a:t>
            </a:r>
            <a:r>
              <a:rPr sz="1800" b="1" spc="-5" dirty="0">
                <a:solidFill>
                  <a:srgbClr val="0000CC"/>
                </a:solidFill>
                <a:latin typeface="Arial"/>
                <a:cs typeface="Arial"/>
              </a:rPr>
              <a:t>tra tài </a:t>
            </a:r>
            <a:r>
              <a:rPr sz="1800" b="1" dirty="0">
                <a:solidFill>
                  <a:srgbClr val="0000CC"/>
                </a:solidFill>
                <a:latin typeface="Arial"/>
                <a:cs typeface="Arial"/>
              </a:rPr>
              <a:t>nguyên </a:t>
            </a:r>
            <a:r>
              <a:rPr sz="1800" b="1" spc="-5" dirty="0">
                <a:solidFill>
                  <a:srgbClr val="0000CC"/>
                </a:solidFill>
                <a:latin typeface="Arial"/>
                <a:cs typeface="Arial"/>
              </a:rPr>
              <a:t>môi</a:t>
            </a:r>
            <a:r>
              <a:rPr sz="1800" b="1" spc="-45" dirty="0">
                <a:solidFill>
                  <a:srgbClr val="0000CC"/>
                </a:solidFill>
                <a:latin typeface="Arial"/>
                <a:cs typeface="Arial"/>
              </a:rPr>
              <a:t> </a:t>
            </a:r>
            <a:r>
              <a:rPr sz="1800" b="1" spc="-5" dirty="0">
                <a:solidFill>
                  <a:srgbClr val="0000CC"/>
                </a:solidFill>
                <a:latin typeface="Arial"/>
                <a:cs typeface="Arial"/>
              </a:rPr>
              <a:t>trường</a:t>
            </a:r>
            <a:endParaRPr sz="1800">
              <a:latin typeface="Arial"/>
              <a:cs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75586" y="756920"/>
            <a:ext cx="8032115" cy="391160"/>
          </a:xfrm>
          <a:prstGeom prst="rect">
            <a:avLst/>
          </a:prstGeom>
        </p:spPr>
        <p:txBody>
          <a:bodyPr vert="horz" wrap="square" lIns="0" tIns="12700" rIns="0" bIns="0" rtlCol="0">
            <a:spAutoFit/>
          </a:bodyPr>
          <a:lstStyle/>
          <a:p>
            <a:pPr marL="12700">
              <a:lnSpc>
                <a:spcPct val="100000"/>
              </a:lnSpc>
              <a:spcBef>
                <a:spcPts val="100"/>
              </a:spcBef>
            </a:pPr>
            <a:r>
              <a:rPr sz="2400" spc="-5" dirty="0"/>
              <a:t>Điều </a:t>
            </a:r>
            <a:r>
              <a:rPr sz="2400" spc="-40" dirty="0"/>
              <a:t>113. </a:t>
            </a:r>
            <a:r>
              <a:rPr sz="2400" spc="-5" dirty="0"/>
              <a:t>Thẩm quyền lập biên bản vi phạm hành</a:t>
            </a:r>
            <a:r>
              <a:rPr sz="2400" spc="-15" dirty="0"/>
              <a:t> </a:t>
            </a:r>
            <a:r>
              <a:rPr sz="2400" spc="-5" dirty="0"/>
              <a:t>chính</a:t>
            </a:r>
            <a:endParaRPr sz="2400"/>
          </a:p>
        </p:txBody>
      </p:sp>
      <p:sp>
        <p:nvSpPr>
          <p:cNvPr id="3" name="object 3"/>
          <p:cNvSpPr txBox="1"/>
          <p:nvPr/>
        </p:nvSpPr>
        <p:spPr>
          <a:xfrm>
            <a:off x="1156080" y="1822957"/>
            <a:ext cx="8251825" cy="4083050"/>
          </a:xfrm>
          <a:prstGeom prst="rect">
            <a:avLst/>
          </a:prstGeom>
        </p:spPr>
        <p:txBody>
          <a:bodyPr vert="horz" wrap="square" lIns="0" tIns="12700" rIns="0" bIns="0" rtlCol="0">
            <a:spAutoFit/>
          </a:bodyPr>
          <a:lstStyle/>
          <a:p>
            <a:pPr marL="12700" marR="18415">
              <a:lnSpc>
                <a:spcPct val="106900"/>
              </a:lnSpc>
              <a:spcBef>
                <a:spcPts val="100"/>
              </a:spcBef>
            </a:pPr>
            <a:r>
              <a:rPr sz="2400" spc="-5" dirty="0">
                <a:solidFill>
                  <a:srgbClr val="0000CC"/>
                </a:solidFill>
                <a:latin typeface="Arial"/>
                <a:cs typeface="Arial"/>
              </a:rPr>
              <a:t>Người có </a:t>
            </a:r>
            <a:r>
              <a:rPr sz="2400" dirty="0">
                <a:solidFill>
                  <a:srgbClr val="0000CC"/>
                </a:solidFill>
                <a:latin typeface="Arial"/>
                <a:cs typeface="Arial"/>
              </a:rPr>
              <a:t>thẩm </a:t>
            </a:r>
            <a:r>
              <a:rPr sz="2400" spc="-5" dirty="0">
                <a:solidFill>
                  <a:srgbClr val="0000CC"/>
                </a:solidFill>
                <a:latin typeface="Arial"/>
                <a:cs typeface="Arial"/>
              </a:rPr>
              <a:t>quyền lập biên bản vi phạm hành chính </a:t>
            </a:r>
            <a:r>
              <a:rPr sz="2400" dirty="0">
                <a:solidFill>
                  <a:srgbClr val="0000CC"/>
                </a:solidFill>
                <a:latin typeface="Arial"/>
                <a:cs typeface="Arial"/>
              </a:rPr>
              <a:t>trong  </a:t>
            </a:r>
            <a:r>
              <a:rPr sz="2400" spc="-5" dirty="0">
                <a:solidFill>
                  <a:srgbClr val="0000CC"/>
                </a:solidFill>
                <a:latin typeface="Arial"/>
                <a:cs typeface="Arial"/>
              </a:rPr>
              <a:t>lĩnh vực </a:t>
            </a:r>
            <a:r>
              <a:rPr sz="2400" dirty="0">
                <a:solidFill>
                  <a:srgbClr val="0000CC"/>
                </a:solidFill>
                <a:latin typeface="Arial"/>
                <a:cs typeface="Arial"/>
              </a:rPr>
              <a:t>y tế </a:t>
            </a:r>
            <a:r>
              <a:rPr sz="2400" spc="-5" dirty="0">
                <a:solidFill>
                  <a:srgbClr val="0000CC"/>
                </a:solidFill>
                <a:latin typeface="Arial"/>
                <a:cs typeface="Arial"/>
              </a:rPr>
              <a:t>bao</a:t>
            </a:r>
            <a:r>
              <a:rPr sz="2400" spc="-20" dirty="0">
                <a:solidFill>
                  <a:srgbClr val="0000CC"/>
                </a:solidFill>
                <a:latin typeface="Arial"/>
                <a:cs typeface="Arial"/>
              </a:rPr>
              <a:t> </a:t>
            </a:r>
            <a:r>
              <a:rPr sz="2400" spc="-5" dirty="0">
                <a:solidFill>
                  <a:srgbClr val="0000CC"/>
                </a:solidFill>
                <a:latin typeface="Arial"/>
                <a:cs typeface="Arial"/>
              </a:rPr>
              <a:t>gồm:</a:t>
            </a:r>
            <a:endParaRPr sz="2400">
              <a:latin typeface="Arial"/>
              <a:cs typeface="Arial"/>
            </a:endParaRPr>
          </a:p>
          <a:p>
            <a:pPr marL="12700" marR="5080">
              <a:lnSpc>
                <a:spcPct val="106900"/>
              </a:lnSpc>
              <a:spcBef>
                <a:spcPts val="580"/>
              </a:spcBef>
              <a:buAutoNum type="arabicPeriod"/>
              <a:tabLst>
                <a:tab pos="351790" algn="l"/>
              </a:tabLst>
            </a:pPr>
            <a:r>
              <a:rPr sz="2400" spc="-5" dirty="0">
                <a:solidFill>
                  <a:srgbClr val="0000CC"/>
                </a:solidFill>
                <a:latin typeface="Arial"/>
                <a:cs typeface="Arial"/>
              </a:rPr>
              <a:t>Người có </a:t>
            </a:r>
            <a:r>
              <a:rPr sz="2400" dirty="0">
                <a:solidFill>
                  <a:srgbClr val="0000CC"/>
                </a:solidFill>
                <a:latin typeface="Arial"/>
                <a:cs typeface="Arial"/>
              </a:rPr>
              <a:t>thẩm </a:t>
            </a:r>
            <a:r>
              <a:rPr sz="2400" spc="-5" dirty="0">
                <a:solidFill>
                  <a:srgbClr val="0000CC"/>
                </a:solidFill>
                <a:latin typeface="Arial"/>
                <a:cs typeface="Arial"/>
              </a:rPr>
              <a:t>quyền xử phạt được quy định </a:t>
            </a:r>
            <a:r>
              <a:rPr sz="2400" dirty="0">
                <a:solidFill>
                  <a:srgbClr val="0000CC"/>
                </a:solidFill>
                <a:latin typeface="Arial"/>
                <a:cs typeface="Arial"/>
              </a:rPr>
              <a:t>tại </a:t>
            </a:r>
            <a:r>
              <a:rPr sz="2400" spc="-5" dirty="0">
                <a:solidFill>
                  <a:srgbClr val="0000CC"/>
                </a:solidFill>
                <a:latin typeface="Arial"/>
                <a:cs typeface="Arial"/>
              </a:rPr>
              <a:t>Nghị định  này </a:t>
            </a:r>
            <a:r>
              <a:rPr sz="2400" dirty="0">
                <a:solidFill>
                  <a:srgbClr val="0000CC"/>
                </a:solidFill>
                <a:latin typeface="Arial"/>
                <a:cs typeface="Arial"/>
              </a:rPr>
              <a:t>theo </a:t>
            </a:r>
            <a:r>
              <a:rPr sz="2400" spc="-5" dirty="0">
                <a:solidFill>
                  <a:srgbClr val="0000CC"/>
                </a:solidFill>
                <a:latin typeface="Arial"/>
                <a:cs typeface="Arial"/>
              </a:rPr>
              <a:t>chức năng, nhiệm vụ, quyền hạn được</a:t>
            </a:r>
            <a:r>
              <a:rPr sz="2400" spc="-35" dirty="0">
                <a:solidFill>
                  <a:srgbClr val="0000CC"/>
                </a:solidFill>
                <a:latin typeface="Arial"/>
                <a:cs typeface="Arial"/>
              </a:rPr>
              <a:t> </a:t>
            </a:r>
            <a:r>
              <a:rPr sz="2400" spc="-5" dirty="0">
                <a:solidFill>
                  <a:srgbClr val="0000CC"/>
                </a:solidFill>
                <a:latin typeface="Arial"/>
                <a:cs typeface="Arial"/>
              </a:rPr>
              <a:t>giao.</a:t>
            </a:r>
            <a:endParaRPr sz="2400">
              <a:latin typeface="Arial"/>
              <a:cs typeface="Arial"/>
            </a:endParaRPr>
          </a:p>
          <a:p>
            <a:pPr marL="12700" marR="18415">
              <a:lnSpc>
                <a:spcPct val="107000"/>
              </a:lnSpc>
              <a:spcBef>
                <a:spcPts val="570"/>
              </a:spcBef>
              <a:buAutoNum type="arabicPeriod"/>
              <a:tabLst>
                <a:tab pos="351790" algn="l"/>
              </a:tabLst>
            </a:pPr>
            <a:r>
              <a:rPr sz="2400" spc="-5" dirty="0">
                <a:solidFill>
                  <a:srgbClr val="0000CC"/>
                </a:solidFill>
                <a:latin typeface="Arial"/>
                <a:cs typeface="Arial"/>
              </a:rPr>
              <a:t>Công chức, viên chức </a:t>
            </a:r>
            <a:r>
              <a:rPr sz="2400" dirty="0">
                <a:solidFill>
                  <a:srgbClr val="0000CC"/>
                </a:solidFill>
                <a:latin typeface="Arial"/>
                <a:cs typeface="Arial"/>
              </a:rPr>
              <a:t>thuộc </a:t>
            </a:r>
            <a:r>
              <a:rPr sz="2400" spc="-5" dirty="0">
                <a:solidFill>
                  <a:srgbClr val="0000CC"/>
                </a:solidFill>
                <a:latin typeface="Arial"/>
                <a:cs typeface="Arial"/>
              </a:rPr>
              <a:t>ngành </a:t>
            </a:r>
            <a:r>
              <a:rPr sz="2400" dirty="0">
                <a:solidFill>
                  <a:srgbClr val="0000CC"/>
                </a:solidFill>
                <a:latin typeface="Arial"/>
                <a:cs typeface="Arial"/>
              </a:rPr>
              <a:t>y tế, </a:t>
            </a:r>
            <a:r>
              <a:rPr sz="2400" spc="-5" dirty="0">
                <a:solidFill>
                  <a:srgbClr val="0000CC"/>
                </a:solidFill>
                <a:latin typeface="Arial"/>
                <a:cs typeface="Arial"/>
              </a:rPr>
              <a:t>bảo hiểm xã hội,  công chức, viên chức, người </a:t>
            </a:r>
            <a:r>
              <a:rPr sz="2400" dirty="0">
                <a:solidFill>
                  <a:srgbClr val="0000CC"/>
                </a:solidFill>
                <a:latin typeface="Arial"/>
                <a:cs typeface="Arial"/>
              </a:rPr>
              <a:t>thuộc </a:t>
            </a:r>
            <a:r>
              <a:rPr sz="2400" spc="-5" dirty="0">
                <a:solidFill>
                  <a:srgbClr val="0000CC"/>
                </a:solidFill>
                <a:latin typeface="Arial"/>
                <a:cs typeface="Arial"/>
              </a:rPr>
              <a:t>lực lượng </a:t>
            </a:r>
            <a:r>
              <a:rPr sz="2400" dirty="0">
                <a:solidFill>
                  <a:srgbClr val="0000CC"/>
                </a:solidFill>
                <a:latin typeface="Arial"/>
                <a:cs typeface="Arial"/>
              </a:rPr>
              <a:t>Quân </a:t>
            </a:r>
            <a:r>
              <a:rPr sz="2400" spc="-5" dirty="0">
                <a:solidFill>
                  <a:srgbClr val="0000CC"/>
                </a:solidFill>
                <a:latin typeface="Arial"/>
                <a:cs typeface="Arial"/>
              </a:rPr>
              <a:t>đội nhân  dân, Công an nhân dân và công chức, viên chức </a:t>
            </a:r>
            <a:r>
              <a:rPr sz="2400" dirty="0">
                <a:solidFill>
                  <a:srgbClr val="0000CC"/>
                </a:solidFill>
                <a:latin typeface="Arial"/>
                <a:cs typeface="Arial"/>
              </a:rPr>
              <a:t>trong </a:t>
            </a:r>
            <a:r>
              <a:rPr sz="2400" spc="-5" dirty="0">
                <a:solidFill>
                  <a:srgbClr val="0000CC"/>
                </a:solidFill>
                <a:latin typeface="Arial"/>
                <a:cs typeface="Arial"/>
              </a:rPr>
              <a:t>các  </a:t>
            </a:r>
            <a:r>
              <a:rPr sz="2400" dirty="0">
                <a:solidFill>
                  <a:srgbClr val="0000CC"/>
                </a:solidFill>
                <a:latin typeface="Arial"/>
                <a:cs typeface="Arial"/>
              </a:rPr>
              <a:t>cơ </a:t>
            </a:r>
            <a:r>
              <a:rPr sz="2400" spc="-5" dirty="0">
                <a:solidFill>
                  <a:srgbClr val="0000CC"/>
                </a:solidFill>
                <a:latin typeface="Arial"/>
                <a:cs typeface="Arial"/>
              </a:rPr>
              <a:t>quan được quy định </a:t>
            </a:r>
            <a:r>
              <a:rPr sz="2400" dirty="0">
                <a:solidFill>
                  <a:srgbClr val="0000CC"/>
                </a:solidFill>
                <a:latin typeface="Arial"/>
                <a:cs typeface="Arial"/>
              </a:rPr>
              <a:t>tại </a:t>
            </a:r>
            <a:r>
              <a:rPr sz="2400" spc="-5" dirty="0">
                <a:solidFill>
                  <a:srgbClr val="0000CC"/>
                </a:solidFill>
                <a:latin typeface="Arial"/>
                <a:cs typeface="Arial"/>
              </a:rPr>
              <a:t>Điều </a:t>
            </a:r>
            <a:r>
              <a:rPr sz="2400" spc="-65" dirty="0">
                <a:solidFill>
                  <a:srgbClr val="0000CC"/>
                </a:solidFill>
                <a:latin typeface="Arial"/>
                <a:cs typeface="Arial"/>
              </a:rPr>
              <a:t>112 </a:t>
            </a:r>
            <a:r>
              <a:rPr sz="2400" spc="-5" dirty="0">
                <a:solidFill>
                  <a:srgbClr val="0000CC"/>
                </a:solidFill>
                <a:latin typeface="Arial"/>
                <a:cs typeface="Arial"/>
              </a:rPr>
              <a:t>Nghị định này đang </a:t>
            </a:r>
            <a:r>
              <a:rPr sz="2400" dirty="0">
                <a:solidFill>
                  <a:srgbClr val="0000CC"/>
                </a:solidFill>
                <a:latin typeface="Arial"/>
                <a:cs typeface="Arial"/>
              </a:rPr>
              <a:t>thi  </a:t>
            </a:r>
            <a:r>
              <a:rPr sz="2400" spc="-5" dirty="0">
                <a:solidFill>
                  <a:srgbClr val="0000CC"/>
                </a:solidFill>
                <a:latin typeface="Arial"/>
                <a:cs typeface="Arial"/>
              </a:rPr>
              <a:t>hành công vụ, nhiệm vụ </a:t>
            </a:r>
            <a:r>
              <a:rPr sz="2400" dirty="0">
                <a:solidFill>
                  <a:srgbClr val="0000CC"/>
                </a:solidFill>
                <a:latin typeface="Arial"/>
                <a:cs typeface="Arial"/>
              </a:rPr>
              <a:t>theo </a:t>
            </a:r>
            <a:r>
              <a:rPr sz="2400" spc="-5" dirty="0">
                <a:solidFill>
                  <a:srgbClr val="0000CC"/>
                </a:solidFill>
                <a:latin typeface="Arial"/>
                <a:cs typeface="Arial"/>
              </a:rPr>
              <a:t>chức năng, nhiệm vụ, quyền  hạn được</a:t>
            </a:r>
            <a:r>
              <a:rPr sz="2400" dirty="0">
                <a:solidFill>
                  <a:srgbClr val="0000CC"/>
                </a:solidFill>
                <a:latin typeface="Arial"/>
                <a:cs typeface="Arial"/>
              </a:rPr>
              <a:t> giao.</a:t>
            </a:r>
            <a:endParaRPr sz="2400">
              <a:latin typeface="Arial"/>
              <a:cs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08758" y="385063"/>
            <a:ext cx="7103745" cy="808990"/>
          </a:xfrm>
          <a:prstGeom prst="rect">
            <a:avLst/>
          </a:prstGeom>
        </p:spPr>
        <p:txBody>
          <a:bodyPr vert="horz" wrap="square" lIns="0" tIns="12700" rIns="0" bIns="0" rtlCol="0">
            <a:spAutoFit/>
          </a:bodyPr>
          <a:lstStyle/>
          <a:p>
            <a:pPr marL="285115" marR="5080" indent="-273050">
              <a:lnSpc>
                <a:spcPct val="107100"/>
              </a:lnSpc>
              <a:spcBef>
                <a:spcPts val="100"/>
              </a:spcBef>
            </a:pPr>
            <a:r>
              <a:rPr sz="2400" spc="-5" dirty="0"/>
              <a:t>Điều </a:t>
            </a:r>
            <a:r>
              <a:rPr sz="2400" spc="-40" dirty="0"/>
              <a:t>114. </a:t>
            </a:r>
            <a:r>
              <a:rPr sz="2400" spc="-5" dirty="0"/>
              <a:t>Sử </a:t>
            </a:r>
            <a:r>
              <a:rPr sz="2400" dirty="0"/>
              <a:t>dụng phương </a:t>
            </a:r>
            <a:r>
              <a:rPr sz="2400" spc="-5" dirty="0"/>
              <a:t>tiện, thiết </a:t>
            </a:r>
            <a:r>
              <a:rPr sz="2400" dirty="0"/>
              <a:t>bị </a:t>
            </a:r>
            <a:r>
              <a:rPr sz="2400" spc="-5" dirty="0"/>
              <a:t>kỹ thuật  </a:t>
            </a:r>
            <a:r>
              <a:rPr sz="2400" dirty="0"/>
              <a:t>nghiệp </a:t>
            </a:r>
            <a:r>
              <a:rPr sz="2400" spc="-5" dirty="0"/>
              <a:t>vụ trong việc </a:t>
            </a:r>
            <a:r>
              <a:rPr sz="2400" dirty="0"/>
              <a:t>phát hiện hành </a:t>
            </a:r>
            <a:r>
              <a:rPr sz="2400" spc="-5" dirty="0"/>
              <a:t>vi vi</a:t>
            </a:r>
            <a:r>
              <a:rPr sz="2400" spc="-100" dirty="0"/>
              <a:t> </a:t>
            </a:r>
            <a:r>
              <a:rPr sz="2400" spc="-5" dirty="0"/>
              <a:t>phạm</a:t>
            </a:r>
            <a:endParaRPr sz="2400"/>
          </a:p>
        </p:txBody>
      </p:sp>
      <p:sp>
        <p:nvSpPr>
          <p:cNvPr id="3" name="object 3"/>
          <p:cNvSpPr txBox="1"/>
          <p:nvPr/>
        </p:nvSpPr>
        <p:spPr>
          <a:xfrm>
            <a:off x="1308480" y="1889251"/>
            <a:ext cx="8326755" cy="3235325"/>
          </a:xfrm>
          <a:prstGeom prst="rect">
            <a:avLst/>
          </a:prstGeom>
        </p:spPr>
        <p:txBody>
          <a:bodyPr vert="horz" wrap="square" lIns="0" tIns="12700" rIns="0" bIns="0" rtlCol="0">
            <a:spAutoFit/>
          </a:bodyPr>
          <a:lstStyle/>
          <a:p>
            <a:pPr marL="12700" marR="5080">
              <a:lnSpc>
                <a:spcPct val="106900"/>
              </a:lnSpc>
              <a:spcBef>
                <a:spcPts val="100"/>
              </a:spcBef>
              <a:buSzPct val="95833"/>
              <a:buAutoNum type="arabicPeriod"/>
              <a:tabLst>
                <a:tab pos="267970" algn="l"/>
              </a:tabLst>
            </a:pPr>
            <a:r>
              <a:rPr sz="2400" spc="-5" dirty="0">
                <a:solidFill>
                  <a:srgbClr val="0000CC"/>
                </a:solidFill>
                <a:latin typeface="Arial"/>
                <a:cs typeface="Arial"/>
              </a:rPr>
              <a:t>Cơ quan, người có </a:t>
            </a:r>
            <a:r>
              <a:rPr sz="2400" dirty="0">
                <a:solidFill>
                  <a:srgbClr val="0000CC"/>
                </a:solidFill>
                <a:latin typeface="Arial"/>
                <a:cs typeface="Arial"/>
              </a:rPr>
              <a:t>thẩm </a:t>
            </a:r>
            <a:r>
              <a:rPr sz="2400" spc="-5" dirty="0">
                <a:solidFill>
                  <a:srgbClr val="0000CC"/>
                </a:solidFill>
                <a:latin typeface="Arial"/>
                <a:cs typeface="Arial"/>
              </a:rPr>
              <a:t>quyền xử phạt vi phạm hành  chính được sử dụng phương </a:t>
            </a:r>
            <a:r>
              <a:rPr sz="2400" dirty="0">
                <a:solidFill>
                  <a:srgbClr val="0000CC"/>
                </a:solidFill>
                <a:latin typeface="Arial"/>
                <a:cs typeface="Arial"/>
              </a:rPr>
              <a:t>tiện, thiết </a:t>
            </a:r>
            <a:r>
              <a:rPr sz="2400" spc="-5" dirty="0">
                <a:solidFill>
                  <a:srgbClr val="0000CC"/>
                </a:solidFill>
                <a:latin typeface="Arial"/>
                <a:cs typeface="Arial"/>
              </a:rPr>
              <a:t>bị kỹ </a:t>
            </a:r>
            <a:r>
              <a:rPr sz="2400" dirty="0">
                <a:solidFill>
                  <a:srgbClr val="0000CC"/>
                </a:solidFill>
                <a:latin typeface="Arial"/>
                <a:cs typeface="Arial"/>
              </a:rPr>
              <a:t>thuật </a:t>
            </a:r>
            <a:r>
              <a:rPr sz="2400" spc="-5" dirty="0">
                <a:solidFill>
                  <a:srgbClr val="0000CC"/>
                </a:solidFill>
                <a:latin typeface="Arial"/>
                <a:cs typeface="Arial"/>
              </a:rPr>
              <a:t>nghiệp vụ  để phát hiện </a:t>
            </a:r>
            <a:r>
              <a:rPr sz="2400" dirty="0">
                <a:solidFill>
                  <a:srgbClr val="0000CC"/>
                </a:solidFill>
                <a:latin typeface="Arial"/>
                <a:cs typeface="Arial"/>
              </a:rPr>
              <a:t>vi </a:t>
            </a:r>
            <a:r>
              <a:rPr sz="2400" spc="-5" dirty="0">
                <a:solidFill>
                  <a:srgbClr val="0000CC"/>
                </a:solidFill>
                <a:latin typeface="Arial"/>
                <a:cs typeface="Arial"/>
              </a:rPr>
              <a:t>phạm hành </a:t>
            </a:r>
            <a:r>
              <a:rPr sz="2400" dirty="0">
                <a:solidFill>
                  <a:srgbClr val="0000CC"/>
                </a:solidFill>
                <a:latin typeface="Arial"/>
                <a:cs typeface="Arial"/>
              </a:rPr>
              <a:t>chính </a:t>
            </a:r>
            <a:r>
              <a:rPr sz="2400" spc="-5" dirty="0">
                <a:solidFill>
                  <a:srgbClr val="0000CC"/>
                </a:solidFill>
                <a:latin typeface="Arial"/>
                <a:cs typeface="Arial"/>
              </a:rPr>
              <a:t>quy định </a:t>
            </a:r>
            <a:r>
              <a:rPr sz="2400" dirty="0">
                <a:solidFill>
                  <a:srgbClr val="0000CC"/>
                </a:solidFill>
                <a:latin typeface="Arial"/>
                <a:cs typeface="Arial"/>
              </a:rPr>
              <a:t>tại </a:t>
            </a:r>
            <a:r>
              <a:rPr sz="2400" spc="-5" dirty="0">
                <a:solidFill>
                  <a:srgbClr val="0000CC"/>
                </a:solidFill>
                <a:latin typeface="Arial"/>
                <a:cs typeface="Arial"/>
              </a:rPr>
              <a:t>các điều 25, 30,  31, 32, 33, 34, 35, 36, 37 Nghị định</a:t>
            </a:r>
            <a:r>
              <a:rPr sz="2400" spc="-20" dirty="0">
                <a:solidFill>
                  <a:srgbClr val="0000CC"/>
                </a:solidFill>
                <a:latin typeface="Arial"/>
                <a:cs typeface="Arial"/>
              </a:rPr>
              <a:t> </a:t>
            </a:r>
            <a:r>
              <a:rPr sz="2400" spc="-50" dirty="0">
                <a:solidFill>
                  <a:srgbClr val="0000CC"/>
                </a:solidFill>
                <a:latin typeface="Arial"/>
                <a:cs typeface="Arial"/>
              </a:rPr>
              <a:t>này.</a:t>
            </a:r>
            <a:endParaRPr sz="2400">
              <a:latin typeface="Arial"/>
              <a:cs typeface="Arial"/>
            </a:endParaRPr>
          </a:p>
          <a:p>
            <a:pPr>
              <a:lnSpc>
                <a:spcPct val="100000"/>
              </a:lnSpc>
              <a:spcBef>
                <a:spcPts val="30"/>
              </a:spcBef>
              <a:buClr>
                <a:srgbClr val="0000CC"/>
              </a:buClr>
              <a:buFont typeface="Arial"/>
              <a:buAutoNum type="arabicPeriod"/>
            </a:pPr>
            <a:endParaRPr sz="3200">
              <a:latin typeface="Arial"/>
              <a:cs typeface="Arial"/>
            </a:endParaRPr>
          </a:p>
          <a:p>
            <a:pPr marL="12700" marR="149225">
              <a:lnSpc>
                <a:spcPct val="107000"/>
              </a:lnSpc>
              <a:buSzPct val="95833"/>
              <a:buAutoNum type="arabicPeriod"/>
              <a:tabLst>
                <a:tab pos="351790" algn="l"/>
              </a:tabLst>
            </a:pPr>
            <a:r>
              <a:rPr sz="2400" spc="-15" dirty="0">
                <a:solidFill>
                  <a:srgbClr val="0000CC"/>
                </a:solidFill>
                <a:latin typeface="Arial"/>
                <a:cs typeface="Arial"/>
              </a:rPr>
              <a:t>Việc </a:t>
            </a:r>
            <a:r>
              <a:rPr sz="2400" spc="-5" dirty="0">
                <a:solidFill>
                  <a:srgbClr val="0000CC"/>
                </a:solidFill>
                <a:latin typeface="Arial"/>
                <a:cs typeface="Arial"/>
              </a:rPr>
              <a:t>quản lý, sử dụng và danh mục các phương </a:t>
            </a:r>
            <a:r>
              <a:rPr sz="2400" dirty="0">
                <a:solidFill>
                  <a:srgbClr val="0000CC"/>
                </a:solidFill>
                <a:latin typeface="Arial"/>
                <a:cs typeface="Arial"/>
              </a:rPr>
              <a:t>tiện, thiết  </a:t>
            </a:r>
            <a:r>
              <a:rPr sz="2400" spc="-5" dirty="0">
                <a:solidFill>
                  <a:srgbClr val="0000CC"/>
                </a:solidFill>
                <a:latin typeface="Arial"/>
                <a:cs typeface="Arial"/>
              </a:rPr>
              <a:t>bị kỹ </a:t>
            </a:r>
            <a:r>
              <a:rPr sz="2400" dirty="0">
                <a:solidFill>
                  <a:srgbClr val="0000CC"/>
                </a:solidFill>
                <a:latin typeface="Arial"/>
                <a:cs typeface="Arial"/>
              </a:rPr>
              <a:t>thuật </a:t>
            </a:r>
            <a:r>
              <a:rPr sz="2400" spc="-5" dirty="0">
                <a:solidFill>
                  <a:srgbClr val="0000CC"/>
                </a:solidFill>
                <a:latin typeface="Arial"/>
                <a:cs typeface="Arial"/>
              </a:rPr>
              <a:t>nghiệp vụ được sử dụng để phát hiện hành vi vi  phạm được </a:t>
            </a:r>
            <a:r>
              <a:rPr sz="2400" dirty="0">
                <a:solidFill>
                  <a:srgbClr val="0000CC"/>
                </a:solidFill>
                <a:latin typeface="Arial"/>
                <a:cs typeface="Arial"/>
              </a:rPr>
              <a:t>thực </a:t>
            </a:r>
            <a:r>
              <a:rPr sz="2400" spc="-5" dirty="0">
                <a:solidFill>
                  <a:srgbClr val="0000CC"/>
                </a:solidFill>
                <a:latin typeface="Arial"/>
                <a:cs typeface="Arial"/>
              </a:rPr>
              <a:t>hiện </a:t>
            </a:r>
            <a:r>
              <a:rPr sz="2400" dirty="0">
                <a:solidFill>
                  <a:srgbClr val="0000CC"/>
                </a:solidFill>
                <a:latin typeface="Arial"/>
                <a:cs typeface="Arial"/>
              </a:rPr>
              <a:t>theo </a:t>
            </a:r>
            <a:r>
              <a:rPr sz="2400" spc="-5" dirty="0">
                <a:solidFill>
                  <a:srgbClr val="0000CC"/>
                </a:solidFill>
                <a:latin typeface="Arial"/>
                <a:cs typeface="Arial"/>
              </a:rPr>
              <a:t>quy định của pháp</a:t>
            </a:r>
            <a:r>
              <a:rPr sz="2400" spc="-30" dirty="0">
                <a:solidFill>
                  <a:srgbClr val="0000CC"/>
                </a:solidFill>
                <a:latin typeface="Arial"/>
                <a:cs typeface="Arial"/>
              </a:rPr>
              <a:t> </a:t>
            </a:r>
            <a:r>
              <a:rPr sz="2400" spc="-5" dirty="0">
                <a:solidFill>
                  <a:srgbClr val="0000CC"/>
                </a:solidFill>
                <a:latin typeface="Arial"/>
                <a:cs typeface="Arial"/>
              </a:rPr>
              <a:t>luật.</a:t>
            </a:r>
            <a:endParaRPr sz="2400">
              <a:latin typeface="Arial"/>
              <a:cs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70140" y="348868"/>
            <a:ext cx="9146540" cy="6861175"/>
            <a:chOff x="770140" y="348868"/>
            <a:chExt cx="9146540" cy="6861175"/>
          </a:xfrm>
        </p:grpSpPr>
        <p:sp>
          <p:nvSpPr>
            <p:cNvPr id="3" name="object 3"/>
            <p:cNvSpPr/>
            <p:nvPr/>
          </p:nvSpPr>
          <p:spPr>
            <a:xfrm>
              <a:off x="772553" y="352043"/>
              <a:ext cx="51435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72553" y="352043"/>
              <a:ext cx="9144000" cy="6858000"/>
            </a:xfrm>
            <a:custGeom>
              <a:avLst/>
              <a:gdLst/>
              <a:ahLst/>
              <a:cxnLst/>
              <a:rect l="l" t="t" r="r" b="b"/>
              <a:pathLst>
                <a:path w="9144000" h="6858000">
                  <a:moveTo>
                    <a:pt x="9144000" y="6858000"/>
                  </a:moveTo>
                  <a:lnTo>
                    <a:pt x="9144000" y="0"/>
                  </a:lnTo>
                  <a:lnTo>
                    <a:pt x="0" y="0"/>
                  </a:lnTo>
                  <a:lnTo>
                    <a:pt x="0" y="6858000"/>
                  </a:lnTo>
                  <a:lnTo>
                    <a:pt x="9144000" y="6858000"/>
                  </a:lnTo>
                  <a:close/>
                </a:path>
              </a:pathLst>
            </a:custGeom>
            <a:solidFill>
              <a:srgbClr val="FFFFCC"/>
            </a:solidFill>
          </p:spPr>
          <p:txBody>
            <a:bodyPr wrap="square" lIns="0" tIns="0" rIns="0" bIns="0" rtlCol="0"/>
            <a:lstStyle/>
            <a:p>
              <a:endParaRPr/>
            </a:p>
          </p:txBody>
        </p:sp>
        <p:sp>
          <p:nvSpPr>
            <p:cNvPr id="5" name="object 5"/>
            <p:cNvSpPr/>
            <p:nvPr/>
          </p:nvSpPr>
          <p:spPr>
            <a:xfrm>
              <a:off x="774077" y="352043"/>
              <a:ext cx="9013698" cy="653338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810653" y="6871715"/>
              <a:ext cx="8942831" cy="17297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773315" y="352043"/>
              <a:ext cx="9013825" cy="6692265"/>
            </a:xfrm>
            <a:custGeom>
              <a:avLst/>
              <a:gdLst/>
              <a:ahLst/>
              <a:cxnLst/>
              <a:rect l="l" t="t" r="r" b="b"/>
              <a:pathLst>
                <a:path w="9013825" h="6692265">
                  <a:moveTo>
                    <a:pt x="0" y="329946"/>
                  </a:moveTo>
                  <a:lnTo>
                    <a:pt x="3579" y="281212"/>
                  </a:lnTo>
                  <a:lnTo>
                    <a:pt x="13978" y="234691"/>
                  </a:lnTo>
                  <a:lnTo>
                    <a:pt x="30683" y="190895"/>
                  </a:lnTo>
                  <a:lnTo>
                    <a:pt x="53183" y="150333"/>
                  </a:lnTo>
                  <a:lnTo>
                    <a:pt x="80966" y="113520"/>
                  </a:lnTo>
                  <a:lnTo>
                    <a:pt x="113520" y="80966"/>
                  </a:lnTo>
                  <a:lnTo>
                    <a:pt x="150333" y="53183"/>
                  </a:lnTo>
                  <a:lnTo>
                    <a:pt x="190895" y="30683"/>
                  </a:lnTo>
                  <a:lnTo>
                    <a:pt x="234691" y="13978"/>
                  </a:lnTo>
                  <a:lnTo>
                    <a:pt x="281212" y="3579"/>
                  </a:lnTo>
                  <a:lnTo>
                    <a:pt x="329946" y="0"/>
                  </a:lnTo>
                  <a:lnTo>
                    <a:pt x="8683752" y="0"/>
                  </a:lnTo>
                  <a:lnTo>
                    <a:pt x="8732485" y="3579"/>
                  </a:lnTo>
                  <a:lnTo>
                    <a:pt x="8779006" y="13978"/>
                  </a:lnTo>
                  <a:lnTo>
                    <a:pt x="8822802" y="30683"/>
                  </a:lnTo>
                  <a:lnTo>
                    <a:pt x="8863364" y="53183"/>
                  </a:lnTo>
                  <a:lnTo>
                    <a:pt x="8900177" y="80966"/>
                  </a:lnTo>
                  <a:lnTo>
                    <a:pt x="8932731" y="113520"/>
                  </a:lnTo>
                  <a:lnTo>
                    <a:pt x="8960514" y="150333"/>
                  </a:lnTo>
                  <a:lnTo>
                    <a:pt x="8983014" y="190895"/>
                  </a:lnTo>
                  <a:lnTo>
                    <a:pt x="8999719" y="234691"/>
                  </a:lnTo>
                  <a:lnTo>
                    <a:pt x="9010118" y="281212"/>
                  </a:lnTo>
                  <a:lnTo>
                    <a:pt x="9013698" y="329945"/>
                  </a:lnTo>
                  <a:lnTo>
                    <a:pt x="9013698" y="6361937"/>
                  </a:lnTo>
                  <a:lnTo>
                    <a:pt x="9010118" y="6410671"/>
                  </a:lnTo>
                  <a:lnTo>
                    <a:pt x="8999719" y="6457192"/>
                  </a:lnTo>
                  <a:lnTo>
                    <a:pt x="8983014" y="6500988"/>
                  </a:lnTo>
                  <a:lnTo>
                    <a:pt x="8960514" y="6541550"/>
                  </a:lnTo>
                  <a:lnTo>
                    <a:pt x="8932731" y="6578363"/>
                  </a:lnTo>
                  <a:lnTo>
                    <a:pt x="8900177" y="6610917"/>
                  </a:lnTo>
                  <a:lnTo>
                    <a:pt x="8863364" y="6638700"/>
                  </a:lnTo>
                  <a:lnTo>
                    <a:pt x="8822802" y="6661200"/>
                  </a:lnTo>
                  <a:lnTo>
                    <a:pt x="8779006" y="6677905"/>
                  </a:lnTo>
                  <a:lnTo>
                    <a:pt x="8732485" y="6688304"/>
                  </a:lnTo>
                  <a:lnTo>
                    <a:pt x="8683752" y="6691883"/>
                  </a:lnTo>
                  <a:lnTo>
                    <a:pt x="329946" y="6691884"/>
                  </a:lnTo>
                  <a:lnTo>
                    <a:pt x="281212" y="6688304"/>
                  </a:lnTo>
                  <a:lnTo>
                    <a:pt x="234691" y="6677905"/>
                  </a:lnTo>
                  <a:lnTo>
                    <a:pt x="190895" y="6661200"/>
                  </a:lnTo>
                  <a:lnTo>
                    <a:pt x="150333" y="6638700"/>
                  </a:lnTo>
                  <a:lnTo>
                    <a:pt x="113520" y="6610917"/>
                  </a:lnTo>
                  <a:lnTo>
                    <a:pt x="80966" y="6578363"/>
                  </a:lnTo>
                  <a:lnTo>
                    <a:pt x="53183" y="6541550"/>
                  </a:lnTo>
                  <a:lnTo>
                    <a:pt x="30683" y="6500988"/>
                  </a:lnTo>
                  <a:lnTo>
                    <a:pt x="13978" y="6457192"/>
                  </a:lnTo>
                  <a:lnTo>
                    <a:pt x="3579" y="6410671"/>
                  </a:lnTo>
                  <a:lnTo>
                    <a:pt x="0" y="6361938"/>
                  </a:lnTo>
                  <a:lnTo>
                    <a:pt x="0" y="329946"/>
                  </a:lnTo>
                  <a:close/>
                </a:path>
              </a:pathLst>
            </a:custGeom>
            <a:ln w="6350">
              <a:solidFill>
                <a:srgbClr val="000000"/>
              </a:solidFill>
            </a:ln>
          </p:spPr>
          <p:txBody>
            <a:bodyPr wrap="square" lIns="0" tIns="0" rIns="0" bIns="0" rtlCol="0"/>
            <a:lstStyle/>
            <a:p>
              <a:endParaRPr/>
            </a:p>
          </p:txBody>
        </p:sp>
        <p:sp>
          <p:nvSpPr>
            <p:cNvPr id="8" name="object 8"/>
            <p:cNvSpPr/>
            <p:nvPr/>
          </p:nvSpPr>
          <p:spPr>
            <a:xfrm>
              <a:off x="1469021" y="1353311"/>
              <a:ext cx="7799831" cy="75437"/>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1465211" y="1352549"/>
              <a:ext cx="7772400" cy="0"/>
            </a:xfrm>
            <a:custGeom>
              <a:avLst/>
              <a:gdLst/>
              <a:ahLst/>
              <a:cxnLst/>
              <a:rect l="l" t="t" r="r" b="b"/>
              <a:pathLst>
                <a:path w="7772400">
                  <a:moveTo>
                    <a:pt x="0" y="0"/>
                  </a:moveTo>
                  <a:lnTo>
                    <a:pt x="7772400" y="0"/>
                  </a:lnTo>
                </a:path>
              </a:pathLst>
            </a:custGeom>
            <a:ln w="9525">
              <a:solidFill>
                <a:srgbClr val="9B2D1F"/>
              </a:solidFill>
            </a:ln>
          </p:spPr>
          <p:txBody>
            <a:bodyPr wrap="square" lIns="0" tIns="0" rIns="0" bIns="0" rtlCol="0"/>
            <a:lstStyle/>
            <a:p>
              <a:endParaRPr/>
            </a:p>
          </p:txBody>
        </p:sp>
        <p:sp>
          <p:nvSpPr>
            <p:cNvPr id="10" name="object 10"/>
            <p:cNvSpPr/>
            <p:nvPr/>
          </p:nvSpPr>
          <p:spPr>
            <a:xfrm>
              <a:off x="4684661" y="529589"/>
              <a:ext cx="1295400" cy="1276350"/>
            </a:xfrm>
            <a:prstGeom prst="rect">
              <a:avLst/>
            </a:prstGeom>
            <a:blipFill>
              <a:blip r:embed="rId6" cstate="print"/>
              <a:stretch>
                <a:fillRect/>
              </a:stretch>
            </a:blipFill>
          </p:spPr>
          <p:txBody>
            <a:bodyPr wrap="square" lIns="0" tIns="0" rIns="0" bIns="0" rtlCol="0"/>
            <a:lstStyle/>
            <a:p>
              <a:endParaRPr/>
            </a:p>
          </p:txBody>
        </p:sp>
      </p:grpSp>
      <p:sp>
        <p:nvSpPr>
          <p:cNvPr id="11" name="object 11"/>
          <p:cNvSpPr txBox="1">
            <a:spLocks noGrp="1"/>
          </p:cNvSpPr>
          <p:nvPr>
            <p:ph type="title"/>
          </p:nvPr>
        </p:nvSpPr>
        <p:spPr>
          <a:xfrm>
            <a:off x="2165730" y="1820671"/>
            <a:ext cx="6206490" cy="756920"/>
          </a:xfrm>
          <a:prstGeom prst="rect">
            <a:avLst/>
          </a:prstGeom>
        </p:spPr>
        <p:txBody>
          <a:bodyPr vert="horz" wrap="square" lIns="0" tIns="12700" rIns="0" bIns="0" rtlCol="0">
            <a:spAutoFit/>
          </a:bodyPr>
          <a:lstStyle/>
          <a:p>
            <a:pPr marL="12700">
              <a:lnSpc>
                <a:spcPct val="100000"/>
              </a:lnSpc>
              <a:spcBef>
                <a:spcPts val="100"/>
              </a:spcBef>
            </a:pPr>
            <a:r>
              <a:rPr sz="4800" spc="-5" dirty="0">
                <a:solidFill>
                  <a:srgbClr val="0065CC"/>
                </a:solidFill>
                <a:latin typeface="Times New Roman"/>
                <a:cs typeface="Times New Roman"/>
              </a:rPr>
              <a:t>Xin </a:t>
            </a:r>
            <a:r>
              <a:rPr sz="4800" dirty="0">
                <a:solidFill>
                  <a:srgbClr val="0065CC"/>
                </a:solidFill>
                <a:latin typeface="Times New Roman"/>
                <a:cs typeface="Times New Roman"/>
              </a:rPr>
              <a:t>trân trọng cảm ơn</a:t>
            </a:r>
            <a:r>
              <a:rPr sz="4800" spc="-95" dirty="0">
                <a:solidFill>
                  <a:srgbClr val="0065CC"/>
                </a:solidFill>
                <a:latin typeface="Times New Roman"/>
                <a:cs typeface="Times New Roman"/>
              </a:rPr>
              <a:t> </a:t>
            </a:r>
            <a:r>
              <a:rPr sz="4000" dirty="0">
                <a:solidFill>
                  <a:srgbClr val="0065CC"/>
                </a:solidFill>
                <a:latin typeface="Times New Roman"/>
                <a:cs typeface="Times New Roman"/>
              </a:rPr>
              <a:t>!</a:t>
            </a:r>
            <a:endParaRPr sz="4000">
              <a:latin typeface="Times New Roman"/>
              <a:cs typeface="Times New Roman"/>
            </a:endParaRPr>
          </a:p>
        </p:txBody>
      </p:sp>
      <p:sp>
        <p:nvSpPr>
          <p:cNvPr id="12" name="object 12"/>
          <p:cNvSpPr/>
          <p:nvPr/>
        </p:nvSpPr>
        <p:spPr>
          <a:xfrm>
            <a:off x="2296553" y="2790444"/>
            <a:ext cx="5839205" cy="3962400"/>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56087" y="1874011"/>
            <a:ext cx="8435340" cy="1955800"/>
          </a:xfrm>
          <a:prstGeom prst="rect">
            <a:avLst/>
          </a:prstGeom>
        </p:spPr>
        <p:txBody>
          <a:bodyPr vert="horz" wrap="square" lIns="0" tIns="12700" rIns="0" bIns="0" rtlCol="0">
            <a:spAutoFit/>
          </a:bodyPr>
          <a:lstStyle/>
          <a:p>
            <a:pPr marL="285750" marR="5080" indent="-273685" algn="just">
              <a:lnSpc>
                <a:spcPct val="131900"/>
              </a:lnSpc>
              <a:spcBef>
                <a:spcPts val="100"/>
              </a:spcBef>
              <a:buClr>
                <a:srgbClr val="FF0000"/>
              </a:buClr>
              <a:buSzPct val="83333"/>
              <a:buFont typeface="Wingdings"/>
              <a:buChar char=""/>
              <a:tabLst>
                <a:tab pos="286385" algn="l"/>
              </a:tabLst>
            </a:pPr>
            <a:r>
              <a:rPr sz="2400" spc="15" dirty="0">
                <a:latin typeface="Arial"/>
                <a:cs typeface="Arial"/>
              </a:rPr>
              <a:t>Mục </a:t>
            </a:r>
            <a:r>
              <a:rPr sz="2400" spc="20" dirty="0">
                <a:latin typeface="Arial"/>
                <a:cs typeface="Arial"/>
              </a:rPr>
              <a:t>tiêu </a:t>
            </a:r>
            <a:r>
              <a:rPr sz="2400" spc="15" dirty="0">
                <a:latin typeface="Arial"/>
                <a:cs typeface="Arial"/>
              </a:rPr>
              <a:t>của Luật </a:t>
            </a:r>
            <a:r>
              <a:rPr sz="2400" spc="10" dirty="0">
                <a:latin typeface="Arial"/>
                <a:cs typeface="Arial"/>
              </a:rPr>
              <a:t>là </a:t>
            </a:r>
            <a:r>
              <a:rPr sz="2400" spc="20" dirty="0">
                <a:solidFill>
                  <a:srgbClr val="FF0000"/>
                </a:solidFill>
                <a:latin typeface="Arial"/>
                <a:cs typeface="Arial"/>
              </a:rPr>
              <a:t>bảo </a:t>
            </a:r>
            <a:r>
              <a:rPr sz="2400" spc="15" dirty="0">
                <a:solidFill>
                  <a:srgbClr val="FF0000"/>
                </a:solidFill>
                <a:latin typeface="Arial"/>
                <a:cs typeface="Arial"/>
              </a:rPr>
              <a:t>vệ </a:t>
            </a:r>
            <a:r>
              <a:rPr sz="2400" spc="20" dirty="0">
                <a:solidFill>
                  <a:srgbClr val="FF0000"/>
                </a:solidFill>
                <a:latin typeface="Arial"/>
                <a:cs typeface="Arial"/>
              </a:rPr>
              <a:t>sức khỏe cộng đồng, hạn </a:t>
            </a:r>
            <a:r>
              <a:rPr sz="2400" spc="30" dirty="0">
                <a:solidFill>
                  <a:srgbClr val="FF0000"/>
                </a:solidFill>
                <a:latin typeface="Arial"/>
                <a:cs typeface="Arial"/>
              </a:rPr>
              <a:t>chế,  </a:t>
            </a:r>
            <a:r>
              <a:rPr sz="2400" spc="45" dirty="0">
                <a:solidFill>
                  <a:srgbClr val="FF0000"/>
                </a:solidFill>
                <a:latin typeface="Arial"/>
                <a:cs typeface="Arial"/>
              </a:rPr>
              <a:t>giảm </a:t>
            </a:r>
            <a:r>
              <a:rPr sz="2400" spc="40" dirty="0">
                <a:solidFill>
                  <a:srgbClr val="FF0000"/>
                </a:solidFill>
                <a:latin typeface="Arial"/>
                <a:cs typeface="Arial"/>
              </a:rPr>
              <a:t>dần </a:t>
            </a:r>
            <a:r>
              <a:rPr sz="2400" spc="30" dirty="0">
                <a:solidFill>
                  <a:srgbClr val="FF0000"/>
                </a:solidFill>
                <a:latin typeface="Arial"/>
                <a:cs typeface="Arial"/>
              </a:rPr>
              <a:t>tỷ </a:t>
            </a:r>
            <a:r>
              <a:rPr sz="2400" spc="25" dirty="0">
                <a:solidFill>
                  <a:srgbClr val="FF0000"/>
                </a:solidFill>
                <a:latin typeface="Arial"/>
                <a:cs typeface="Arial"/>
              </a:rPr>
              <a:t>lệ </a:t>
            </a:r>
            <a:r>
              <a:rPr sz="2400" spc="45" dirty="0">
                <a:solidFill>
                  <a:srgbClr val="FF0000"/>
                </a:solidFill>
                <a:latin typeface="Arial"/>
                <a:cs typeface="Arial"/>
              </a:rPr>
              <a:t>người </a:t>
            </a:r>
            <a:r>
              <a:rPr sz="2400" spc="30" dirty="0">
                <a:solidFill>
                  <a:srgbClr val="FF0000"/>
                </a:solidFill>
                <a:latin typeface="Arial"/>
                <a:cs typeface="Arial"/>
              </a:rPr>
              <a:t>sử </a:t>
            </a:r>
            <a:r>
              <a:rPr sz="2400" spc="45" dirty="0">
                <a:solidFill>
                  <a:srgbClr val="FF0000"/>
                </a:solidFill>
                <a:latin typeface="Arial"/>
                <a:cs typeface="Arial"/>
              </a:rPr>
              <a:t>dụng </a:t>
            </a:r>
            <a:r>
              <a:rPr sz="2400" spc="50" dirty="0">
                <a:solidFill>
                  <a:srgbClr val="FF0000"/>
                </a:solidFill>
                <a:latin typeface="Arial"/>
                <a:cs typeface="Arial"/>
              </a:rPr>
              <a:t>thuốc </a:t>
            </a:r>
            <a:r>
              <a:rPr sz="2400" spc="40" dirty="0">
                <a:solidFill>
                  <a:srgbClr val="FF0000"/>
                </a:solidFill>
                <a:latin typeface="Arial"/>
                <a:cs typeface="Arial"/>
              </a:rPr>
              <a:t>lá, </a:t>
            </a:r>
            <a:r>
              <a:rPr sz="2400" spc="45" dirty="0">
                <a:solidFill>
                  <a:srgbClr val="FF0000"/>
                </a:solidFill>
                <a:latin typeface="Arial"/>
                <a:cs typeface="Arial"/>
              </a:rPr>
              <a:t>giảm </a:t>
            </a:r>
            <a:r>
              <a:rPr sz="2400" spc="30" dirty="0">
                <a:solidFill>
                  <a:srgbClr val="FF0000"/>
                </a:solidFill>
                <a:latin typeface="Arial"/>
                <a:cs typeface="Arial"/>
              </a:rPr>
              <a:t>tỷ lệ </a:t>
            </a:r>
            <a:r>
              <a:rPr sz="2400" spc="40" dirty="0">
                <a:solidFill>
                  <a:srgbClr val="FF0000"/>
                </a:solidFill>
                <a:latin typeface="Arial"/>
                <a:cs typeface="Arial"/>
              </a:rPr>
              <a:t>mắc </a:t>
            </a:r>
            <a:r>
              <a:rPr sz="2400" spc="60" dirty="0">
                <a:solidFill>
                  <a:srgbClr val="FF0000"/>
                </a:solidFill>
                <a:latin typeface="Arial"/>
                <a:cs typeface="Arial"/>
              </a:rPr>
              <a:t>và  </a:t>
            </a:r>
            <a:r>
              <a:rPr sz="2400" spc="15" dirty="0">
                <a:solidFill>
                  <a:srgbClr val="FF0000"/>
                </a:solidFill>
                <a:latin typeface="Arial"/>
                <a:cs typeface="Arial"/>
              </a:rPr>
              <a:t>chết </a:t>
            </a:r>
            <a:r>
              <a:rPr sz="2400" spc="10" dirty="0">
                <a:solidFill>
                  <a:srgbClr val="FF0000"/>
                </a:solidFill>
                <a:latin typeface="Arial"/>
                <a:cs typeface="Arial"/>
              </a:rPr>
              <a:t>do </a:t>
            </a:r>
            <a:r>
              <a:rPr sz="2400" spc="15" dirty="0">
                <a:solidFill>
                  <a:srgbClr val="FF0000"/>
                </a:solidFill>
                <a:latin typeface="Arial"/>
                <a:cs typeface="Arial"/>
              </a:rPr>
              <a:t>các bệnh </a:t>
            </a:r>
            <a:r>
              <a:rPr sz="2400" spc="10" dirty="0">
                <a:solidFill>
                  <a:srgbClr val="FF0000"/>
                </a:solidFill>
                <a:latin typeface="Arial"/>
                <a:cs typeface="Arial"/>
              </a:rPr>
              <a:t>có </a:t>
            </a:r>
            <a:r>
              <a:rPr sz="2400" spc="20" dirty="0">
                <a:solidFill>
                  <a:srgbClr val="FF0000"/>
                </a:solidFill>
                <a:latin typeface="Arial"/>
                <a:cs typeface="Arial"/>
              </a:rPr>
              <a:t>nguyên </a:t>
            </a:r>
            <a:r>
              <a:rPr sz="2400" spc="15" dirty="0">
                <a:solidFill>
                  <a:srgbClr val="FF0000"/>
                </a:solidFill>
                <a:latin typeface="Arial"/>
                <a:cs typeface="Arial"/>
              </a:rPr>
              <a:t>nhân </a:t>
            </a:r>
            <a:r>
              <a:rPr sz="2400" spc="10" dirty="0">
                <a:solidFill>
                  <a:srgbClr val="FF0000"/>
                </a:solidFill>
                <a:latin typeface="Arial"/>
                <a:cs typeface="Arial"/>
              </a:rPr>
              <a:t>từ </a:t>
            </a:r>
            <a:r>
              <a:rPr sz="2400" spc="20" dirty="0">
                <a:solidFill>
                  <a:srgbClr val="FF0000"/>
                </a:solidFill>
                <a:latin typeface="Arial"/>
                <a:cs typeface="Arial"/>
              </a:rPr>
              <a:t>thuốc </a:t>
            </a:r>
            <a:r>
              <a:rPr sz="2400" spc="15" dirty="0">
                <a:solidFill>
                  <a:srgbClr val="FF0000"/>
                </a:solidFill>
                <a:latin typeface="Arial"/>
                <a:cs typeface="Arial"/>
              </a:rPr>
              <a:t>lá, giảm quá </a:t>
            </a:r>
            <a:r>
              <a:rPr sz="2400" spc="25" dirty="0">
                <a:solidFill>
                  <a:srgbClr val="FF0000"/>
                </a:solidFill>
                <a:latin typeface="Arial"/>
                <a:cs typeface="Arial"/>
              </a:rPr>
              <a:t>tải  </a:t>
            </a:r>
            <a:r>
              <a:rPr sz="2400" spc="-5" dirty="0">
                <a:solidFill>
                  <a:srgbClr val="FF0000"/>
                </a:solidFill>
                <a:latin typeface="Arial"/>
                <a:cs typeface="Arial"/>
              </a:rPr>
              <a:t>cho hệ </a:t>
            </a:r>
            <a:r>
              <a:rPr sz="2400" dirty="0">
                <a:solidFill>
                  <a:srgbClr val="FF0000"/>
                </a:solidFill>
                <a:latin typeface="Arial"/>
                <a:cs typeface="Arial"/>
              </a:rPr>
              <a:t>thống y tế, </a:t>
            </a:r>
            <a:r>
              <a:rPr sz="2400" spc="-5" dirty="0">
                <a:solidFill>
                  <a:srgbClr val="FF0000"/>
                </a:solidFill>
                <a:latin typeface="Arial"/>
                <a:cs typeface="Arial"/>
              </a:rPr>
              <a:t>giảm gánh nặng ngân</a:t>
            </a:r>
            <a:r>
              <a:rPr sz="2400" spc="-25" dirty="0">
                <a:solidFill>
                  <a:srgbClr val="FF0000"/>
                </a:solidFill>
                <a:latin typeface="Arial"/>
                <a:cs typeface="Arial"/>
              </a:rPr>
              <a:t> </a:t>
            </a:r>
            <a:r>
              <a:rPr sz="2400" spc="-5" dirty="0">
                <a:solidFill>
                  <a:srgbClr val="FF0000"/>
                </a:solidFill>
                <a:latin typeface="Arial"/>
                <a:cs typeface="Arial"/>
              </a:rPr>
              <a:t>sách</a:t>
            </a:r>
            <a:r>
              <a:rPr sz="2400" spc="-5" dirty="0">
                <a:latin typeface="Arial"/>
                <a:cs typeface="Arial"/>
              </a:rPr>
              <a:t>.</a:t>
            </a:r>
            <a:endParaRPr sz="2400">
              <a:latin typeface="Arial"/>
              <a:cs typeface="Arial"/>
            </a:endParaRPr>
          </a:p>
        </p:txBody>
      </p:sp>
      <p:sp>
        <p:nvSpPr>
          <p:cNvPr id="3" name="object 3"/>
          <p:cNvSpPr txBox="1">
            <a:spLocks noGrp="1"/>
          </p:cNvSpPr>
          <p:nvPr>
            <p:ph type="title"/>
          </p:nvPr>
        </p:nvSpPr>
        <p:spPr>
          <a:xfrm>
            <a:off x="4629289" y="635761"/>
            <a:ext cx="1889125" cy="391160"/>
          </a:xfrm>
          <a:prstGeom prst="rect">
            <a:avLst/>
          </a:prstGeom>
        </p:spPr>
        <p:txBody>
          <a:bodyPr vert="horz" wrap="square" lIns="0" tIns="12700" rIns="0" bIns="0" rtlCol="0">
            <a:spAutoFit/>
          </a:bodyPr>
          <a:lstStyle/>
          <a:p>
            <a:pPr marL="12700">
              <a:lnSpc>
                <a:spcPct val="100000"/>
              </a:lnSpc>
              <a:spcBef>
                <a:spcPts val="100"/>
              </a:spcBef>
            </a:pPr>
            <a:r>
              <a:rPr sz="2400" dirty="0"/>
              <a:t>TỔNG</a:t>
            </a:r>
            <a:r>
              <a:rPr sz="2400" spc="-90" dirty="0"/>
              <a:t> </a:t>
            </a:r>
            <a:r>
              <a:rPr sz="2400" dirty="0"/>
              <a:t>QUAN</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98461" y="391668"/>
            <a:ext cx="9055100" cy="6726555"/>
            <a:chOff x="798461" y="391668"/>
            <a:chExt cx="9055100" cy="6726555"/>
          </a:xfrm>
        </p:grpSpPr>
        <p:sp>
          <p:nvSpPr>
            <p:cNvPr id="3" name="object 3"/>
            <p:cNvSpPr/>
            <p:nvPr/>
          </p:nvSpPr>
          <p:spPr>
            <a:xfrm>
              <a:off x="915047" y="1934718"/>
              <a:ext cx="8474951" cy="476173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232795" y="1475993"/>
              <a:ext cx="1700530" cy="1598930"/>
            </a:xfrm>
            <a:custGeom>
              <a:avLst/>
              <a:gdLst/>
              <a:ahLst/>
              <a:cxnLst/>
              <a:rect l="l" t="t" r="r" b="b"/>
              <a:pathLst>
                <a:path w="1700529" h="1598930">
                  <a:moveTo>
                    <a:pt x="1700022" y="799337"/>
                  </a:moveTo>
                  <a:lnTo>
                    <a:pt x="1698580" y="752397"/>
                  </a:lnTo>
                  <a:lnTo>
                    <a:pt x="1694308" y="706167"/>
                  </a:lnTo>
                  <a:lnTo>
                    <a:pt x="1687285" y="660723"/>
                  </a:lnTo>
                  <a:lnTo>
                    <a:pt x="1677590" y="616140"/>
                  </a:lnTo>
                  <a:lnTo>
                    <a:pt x="1665304" y="572493"/>
                  </a:lnTo>
                  <a:lnTo>
                    <a:pt x="1650506" y="529859"/>
                  </a:lnTo>
                  <a:lnTo>
                    <a:pt x="1633275" y="488311"/>
                  </a:lnTo>
                  <a:lnTo>
                    <a:pt x="1613691" y="447924"/>
                  </a:lnTo>
                  <a:lnTo>
                    <a:pt x="1591834" y="408775"/>
                  </a:lnTo>
                  <a:lnTo>
                    <a:pt x="1567782" y="370939"/>
                  </a:lnTo>
                  <a:lnTo>
                    <a:pt x="1541617" y="334490"/>
                  </a:lnTo>
                  <a:lnTo>
                    <a:pt x="1513416" y="299503"/>
                  </a:lnTo>
                  <a:lnTo>
                    <a:pt x="1483260" y="266055"/>
                  </a:lnTo>
                  <a:lnTo>
                    <a:pt x="1451229" y="234219"/>
                  </a:lnTo>
                  <a:lnTo>
                    <a:pt x="1417401" y="204072"/>
                  </a:lnTo>
                  <a:lnTo>
                    <a:pt x="1381857" y="175688"/>
                  </a:lnTo>
                  <a:lnTo>
                    <a:pt x="1344675" y="149143"/>
                  </a:lnTo>
                  <a:lnTo>
                    <a:pt x="1305936" y="124512"/>
                  </a:lnTo>
                  <a:lnTo>
                    <a:pt x="1265720" y="101869"/>
                  </a:lnTo>
                  <a:lnTo>
                    <a:pt x="1224105" y="81291"/>
                  </a:lnTo>
                  <a:lnTo>
                    <a:pt x="1181171" y="62853"/>
                  </a:lnTo>
                  <a:lnTo>
                    <a:pt x="1136998" y="46628"/>
                  </a:lnTo>
                  <a:lnTo>
                    <a:pt x="1091665" y="32694"/>
                  </a:lnTo>
                  <a:lnTo>
                    <a:pt x="1045252" y="21124"/>
                  </a:lnTo>
                  <a:lnTo>
                    <a:pt x="997839" y="11995"/>
                  </a:lnTo>
                  <a:lnTo>
                    <a:pt x="949505" y="5381"/>
                  </a:lnTo>
                  <a:lnTo>
                    <a:pt x="900329" y="1357"/>
                  </a:lnTo>
                  <a:lnTo>
                    <a:pt x="850391" y="0"/>
                  </a:lnTo>
                  <a:lnTo>
                    <a:pt x="800454" y="1357"/>
                  </a:lnTo>
                  <a:lnTo>
                    <a:pt x="751278" y="5381"/>
                  </a:lnTo>
                  <a:lnTo>
                    <a:pt x="702943" y="11995"/>
                  </a:lnTo>
                  <a:lnTo>
                    <a:pt x="655528" y="21124"/>
                  </a:lnTo>
                  <a:lnTo>
                    <a:pt x="609113" y="32694"/>
                  </a:lnTo>
                  <a:lnTo>
                    <a:pt x="563778" y="46628"/>
                  </a:lnTo>
                  <a:lnTo>
                    <a:pt x="519600" y="62853"/>
                  </a:lnTo>
                  <a:lnTo>
                    <a:pt x="476660" y="81291"/>
                  </a:lnTo>
                  <a:lnTo>
                    <a:pt x="435038" y="101869"/>
                  </a:lnTo>
                  <a:lnTo>
                    <a:pt x="394812" y="124512"/>
                  </a:lnTo>
                  <a:lnTo>
                    <a:pt x="356062" y="149143"/>
                  </a:lnTo>
                  <a:lnTo>
                    <a:pt x="318867" y="175688"/>
                  </a:lnTo>
                  <a:lnTo>
                    <a:pt x="283306" y="204072"/>
                  </a:lnTo>
                  <a:lnTo>
                    <a:pt x="249459" y="234219"/>
                  </a:lnTo>
                  <a:lnTo>
                    <a:pt x="217406" y="266055"/>
                  </a:lnTo>
                  <a:lnTo>
                    <a:pt x="187225" y="299503"/>
                  </a:lnTo>
                  <a:lnTo>
                    <a:pt x="158996" y="334490"/>
                  </a:lnTo>
                  <a:lnTo>
                    <a:pt x="132798" y="370939"/>
                  </a:lnTo>
                  <a:lnTo>
                    <a:pt x="108711" y="408775"/>
                  </a:lnTo>
                  <a:lnTo>
                    <a:pt x="86814" y="447924"/>
                  </a:lnTo>
                  <a:lnTo>
                    <a:pt x="67186" y="488311"/>
                  </a:lnTo>
                  <a:lnTo>
                    <a:pt x="49907" y="529859"/>
                  </a:lnTo>
                  <a:lnTo>
                    <a:pt x="35056" y="572493"/>
                  </a:lnTo>
                  <a:lnTo>
                    <a:pt x="22713" y="616140"/>
                  </a:lnTo>
                  <a:lnTo>
                    <a:pt x="12956" y="660723"/>
                  </a:lnTo>
                  <a:lnTo>
                    <a:pt x="5865" y="706167"/>
                  </a:lnTo>
                  <a:lnTo>
                    <a:pt x="1520" y="752397"/>
                  </a:lnTo>
                  <a:lnTo>
                    <a:pt x="0" y="799338"/>
                  </a:lnTo>
                  <a:lnTo>
                    <a:pt x="1520" y="846278"/>
                  </a:lnTo>
                  <a:lnTo>
                    <a:pt x="5865" y="892508"/>
                  </a:lnTo>
                  <a:lnTo>
                    <a:pt x="12956" y="937952"/>
                  </a:lnTo>
                  <a:lnTo>
                    <a:pt x="22713" y="982535"/>
                  </a:lnTo>
                  <a:lnTo>
                    <a:pt x="35056" y="1026182"/>
                  </a:lnTo>
                  <a:lnTo>
                    <a:pt x="49907" y="1068816"/>
                  </a:lnTo>
                  <a:lnTo>
                    <a:pt x="67186" y="1110364"/>
                  </a:lnTo>
                  <a:lnTo>
                    <a:pt x="86814" y="1150751"/>
                  </a:lnTo>
                  <a:lnTo>
                    <a:pt x="108711" y="1189900"/>
                  </a:lnTo>
                  <a:lnTo>
                    <a:pt x="132798" y="1227736"/>
                  </a:lnTo>
                  <a:lnTo>
                    <a:pt x="158996" y="1264185"/>
                  </a:lnTo>
                  <a:lnTo>
                    <a:pt x="187225" y="1299172"/>
                  </a:lnTo>
                  <a:lnTo>
                    <a:pt x="217406" y="1332620"/>
                  </a:lnTo>
                  <a:lnTo>
                    <a:pt x="249459" y="1364456"/>
                  </a:lnTo>
                  <a:lnTo>
                    <a:pt x="283306" y="1394603"/>
                  </a:lnTo>
                  <a:lnTo>
                    <a:pt x="318867" y="1422987"/>
                  </a:lnTo>
                  <a:lnTo>
                    <a:pt x="356062" y="1449532"/>
                  </a:lnTo>
                  <a:lnTo>
                    <a:pt x="394812" y="1474163"/>
                  </a:lnTo>
                  <a:lnTo>
                    <a:pt x="435038" y="1496806"/>
                  </a:lnTo>
                  <a:lnTo>
                    <a:pt x="476660" y="1517384"/>
                  </a:lnTo>
                  <a:lnTo>
                    <a:pt x="519600" y="1535822"/>
                  </a:lnTo>
                  <a:lnTo>
                    <a:pt x="563778" y="1552047"/>
                  </a:lnTo>
                  <a:lnTo>
                    <a:pt x="609113" y="1565981"/>
                  </a:lnTo>
                  <a:lnTo>
                    <a:pt x="655528" y="1577551"/>
                  </a:lnTo>
                  <a:lnTo>
                    <a:pt x="702943" y="1586680"/>
                  </a:lnTo>
                  <a:lnTo>
                    <a:pt x="751278" y="1593294"/>
                  </a:lnTo>
                  <a:lnTo>
                    <a:pt x="800454" y="1597318"/>
                  </a:lnTo>
                  <a:lnTo>
                    <a:pt x="850391" y="1598676"/>
                  </a:lnTo>
                  <a:lnTo>
                    <a:pt x="900329" y="1597318"/>
                  </a:lnTo>
                  <a:lnTo>
                    <a:pt x="949505" y="1593294"/>
                  </a:lnTo>
                  <a:lnTo>
                    <a:pt x="997839" y="1586680"/>
                  </a:lnTo>
                  <a:lnTo>
                    <a:pt x="1045252" y="1577551"/>
                  </a:lnTo>
                  <a:lnTo>
                    <a:pt x="1091665" y="1565981"/>
                  </a:lnTo>
                  <a:lnTo>
                    <a:pt x="1136998" y="1552047"/>
                  </a:lnTo>
                  <a:lnTo>
                    <a:pt x="1181171" y="1535822"/>
                  </a:lnTo>
                  <a:lnTo>
                    <a:pt x="1224105" y="1517384"/>
                  </a:lnTo>
                  <a:lnTo>
                    <a:pt x="1265720" y="1496806"/>
                  </a:lnTo>
                  <a:lnTo>
                    <a:pt x="1305936" y="1474163"/>
                  </a:lnTo>
                  <a:lnTo>
                    <a:pt x="1344675" y="1449532"/>
                  </a:lnTo>
                  <a:lnTo>
                    <a:pt x="1381857" y="1422987"/>
                  </a:lnTo>
                  <a:lnTo>
                    <a:pt x="1417401" y="1394603"/>
                  </a:lnTo>
                  <a:lnTo>
                    <a:pt x="1451229" y="1364456"/>
                  </a:lnTo>
                  <a:lnTo>
                    <a:pt x="1483260" y="1332620"/>
                  </a:lnTo>
                  <a:lnTo>
                    <a:pt x="1513416" y="1299172"/>
                  </a:lnTo>
                  <a:lnTo>
                    <a:pt x="1541617" y="1264185"/>
                  </a:lnTo>
                  <a:lnTo>
                    <a:pt x="1567782" y="1227736"/>
                  </a:lnTo>
                  <a:lnTo>
                    <a:pt x="1591834" y="1189900"/>
                  </a:lnTo>
                  <a:lnTo>
                    <a:pt x="1613691" y="1150751"/>
                  </a:lnTo>
                  <a:lnTo>
                    <a:pt x="1633275" y="1110364"/>
                  </a:lnTo>
                  <a:lnTo>
                    <a:pt x="1650506" y="1068816"/>
                  </a:lnTo>
                  <a:lnTo>
                    <a:pt x="1665304" y="1026182"/>
                  </a:lnTo>
                  <a:lnTo>
                    <a:pt x="1677590" y="982535"/>
                  </a:lnTo>
                  <a:lnTo>
                    <a:pt x="1687285" y="937952"/>
                  </a:lnTo>
                  <a:lnTo>
                    <a:pt x="1694308" y="892508"/>
                  </a:lnTo>
                  <a:lnTo>
                    <a:pt x="1698580" y="846278"/>
                  </a:lnTo>
                  <a:lnTo>
                    <a:pt x="1700022" y="799337"/>
                  </a:lnTo>
                  <a:close/>
                </a:path>
              </a:pathLst>
            </a:custGeom>
            <a:solidFill>
              <a:srgbClr val="CC6600"/>
            </a:solidFill>
          </p:spPr>
          <p:txBody>
            <a:bodyPr wrap="square" lIns="0" tIns="0" rIns="0" bIns="0" rtlCol="0"/>
            <a:lstStyle/>
            <a:p>
              <a:endParaRPr/>
            </a:p>
          </p:txBody>
        </p:sp>
        <p:sp>
          <p:nvSpPr>
            <p:cNvPr id="5" name="object 5"/>
            <p:cNvSpPr/>
            <p:nvPr/>
          </p:nvSpPr>
          <p:spPr>
            <a:xfrm>
              <a:off x="910475" y="3387090"/>
              <a:ext cx="1697989" cy="1600200"/>
            </a:xfrm>
            <a:custGeom>
              <a:avLst/>
              <a:gdLst/>
              <a:ahLst/>
              <a:cxnLst/>
              <a:rect l="l" t="t" r="r" b="b"/>
              <a:pathLst>
                <a:path w="1697989" h="1600200">
                  <a:moveTo>
                    <a:pt x="1697736" y="800099"/>
                  </a:moveTo>
                  <a:lnTo>
                    <a:pt x="1696294" y="753080"/>
                  </a:lnTo>
                  <a:lnTo>
                    <a:pt x="1692022" y="706777"/>
                  </a:lnTo>
                  <a:lnTo>
                    <a:pt x="1685000" y="661265"/>
                  </a:lnTo>
                  <a:lnTo>
                    <a:pt x="1675306" y="616620"/>
                  </a:lnTo>
                  <a:lnTo>
                    <a:pt x="1663023" y="572916"/>
                  </a:lnTo>
                  <a:lnTo>
                    <a:pt x="1648227" y="530228"/>
                  </a:lnTo>
                  <a:lnTo>
                    <a:pt x="1631001" y="488632"/>
                  </a:lnTo>
                  <a:lnTo>
                    <a:pt x="1611423" y="448202"/>
                  </a:lnTo>
                  <a:lnTo>
                    <a:pt x="1589573" y="409014"/>
                  </a:lnTo>
                  <a:lnTo>
                    <a:pt x="1565531" y="371141"/>
                  </a:lnTo>
                  <a:lnTo>
                    <a:pt x="1539377" y="334660"/>
                  </a:lnTo>
                  <a:lnTo>
                    <a:pt x="1511190" y="299645"/>
                  </a:lnTo>
                  <a:lnTo>
                    <a:pt x="1481050" y="266172"/>
                  </a:lnTo>
                  <a:lnTo>
                    <a:pt x="1449038" y="234314"/>
                  </a:lnTo>
                  <a:lnTo>
                    <a:pt x="1415232" y="204148"/>
                  </a:lnTo>
                  <a:lnTo>
                    <a:pt x="1379713" y="175748"/>
                  </a:lnTo>
                  <a:lnTo>
                    <a:pt x="1342560" y="149189"/>
                  </a:lnTo>
                  <a:lnTo>
                    <a:pt x="1303853" y="124547"/>
                  </a:lnTo>
                  <a:lnTo>
                    <a:pt x="1263672" y="101895"/>
                  </a:lnTo>
                  <a:lnTo>
                    <a:pt x="1222096" y="81309"/>
                  </a:lnTo>
                  <a:lnTo>
                    <a:pt x="1179206" y="62865"/>
                  </a:lnTo>
                  <a:lnTo>
                    <a:pt x="1135082" y="46636"/>
                  </a:lnTo>
                  <a:lnTo>
                    <a:pt x="1089802" y="32698"/>
                  </a:lnTo>
                  <a:lnTo>
                    <a:pt x="1043446" y="21127"/>
                  </a:lnTo>
                  <a:lnTo>
                    <a:pt x="996096" y="11996"/>
                  </a:lnTo>
                  <a:lnTo>
                    <a:pt x="947829" y="5381"/>
                  </a:lnTo>
                  <a:lnTo>
                    <a:pt x="898726" y="1357"/>
                  </a:lnTo>
                  <a:lnTo>
                    <a:pt x="848868" y="0"/>
                  </a:lnTo>
                  <a:lnTo>
                    <a:pt x="799009" y="1357"/>
                  </a:lnTo>
                  <a:lnTo>
                    <a:pt x="749906" y="5381"/>
                  </a:lnTo>
                  <a:lnTo>
                    <a:pt x="701639" y="11996"/>
                  </a:lnTo>
                  <a:lnTo>
                    <a:pt x="654289" y="21127"/>
                  </a:lnTo>
                  <a:lnTo>
                    <a:pt x="607933" y="32698"/>
                  </a:lnTo>
                  <a:lnTo>
                    <a:pt x="562653" y="46636"/>
                  </a:lnTo>
                  <a:lnTo>
                    <a:pt x="518529" y="62865"/>
                  </a:lnTo>
                  <a:lnTo>
                    <a:pt x="475639" y="81309"/>
                  </a:lnTo>
                  <a:lnTo>
                    <a:pt x="434063" y="101895"/>
                  </a:lnTo>
                  <a:lnTo>
                    <a:pt x="393882" y="124547"/>
                  </a:lnTo>
                  <a:lnTo>
                    <a:pt x="355175" y="149189"/>
                  </a:lnTo>
                  <a:lnTo>
                    <a:pt x="318022" y="175748"/>
                  </a:lnTo>
                  <a:lnTo>
                    <a:pt x="282503" y="204148"/>
                  </a:lnTo>
                  <a:lnTo>
                    <a:pt x="248697" y="234315"/>
                  </a:lnTo>
                  <a:lnTo>
                    <a:pt x="216685" y="266172"/>
                  </a:lnTo>
                  <a:lnTo>
                    <a:pt x="186545" y="299645"/>
                  </a:lnTo>
                  <a:lnTo>
                    <a:pt x="158358" y="334660"/>
                  </a:lnTo>
                  <a:lnTo>
                    <a:pt x="132204" y="371141"/>
                  </a:lnTo>
                  <a:lnTo>
                    <a:pt x="108162" y="409014"/>
                  </a:lnTo>
                  <a:lnTo>
                    <a:pt x="86312" y="448202"/>
                  </a:lnTo>
                  <a:lnTo>
                    <a:pt x="66734" y="488632"/>
                  </a:lnTo>
                  <a:lnTo>
                    <a:pt x="49508" y="530228"/>
                  </a:lnTo>
                  <a:lnTo>
                    <a:pt x="34712" y="572916"/>
                  </a:lnTo>
                  <a:lnTo>
                    <a:pt x="22429" y="616620"/>
                  </a:lnTo>
                  <a:lnTo>
                    <a:pt x="12735" y="661265"/>
                  </a:lnTo>
                  <a:lnTo>
                    <a:pt x="5713" y="706777"/>
                  </a:lnTo>
                  <a:lnTo>
                    <a:pt x="1441" y="753080"/>
                  </a:lnTo>
                  <a:lnTo>
                    <a:pt x="0" y="800100"/>
                  </a:lnTo>
                  <a:lnTo>
                    <a:pt x="1441" y="847119"/>
                  </a:lnTo>
                  <a:lnTo>
                    <a:pt x="5713" y="893422"/>
                  </a:lnTo>
                  <a:lnTo>
                    <a:pt x="12735" y="938934"/>
                  </a:lnTo>
                  <a:lnTo>
                    <a:pt x="22429" y="983579"/>
                  </a:lnTo>
                  <a:lnTo>
                    <a:pt x="34712" y="1027283"/>
                  </a:lnTo>
                  <a:lnTo>
                    <a:pt x="49508" y="1069971"/>
                  </a:lnTo>
                  <a:lnTo>
                    <a:pt x="66734" y="1111567"/>
                  </a:lnTo>
                  <a:lnTo>
                    <a:pt x="86312" y="1151997"/>
                  </a:lnTo>
                  <a:lnTo>
                    <a:pt x="108162" y="1191185"/>
                  </a:lnTo>
                  <a:lnTo>
                    <a:pt x="132204" y="1229058"/>
                  </a:lnTo>
                  <a:lnTo>
                    <a:pt x="158358" y="1265539"/>
                  </a:lnTo>
                  <a:lnTo>
                    <a:pt x="186545" y="1300554"/>
                  </a:lnTo>
                  <a:lnTo>
                    <a:pt x="216685" y="1334027"/>
                  </a:lnTo>
                  <a:lnTo>
                    <a:pt x="248697" y="1365885"/>
                  </a:lnTo>
                  <a:lnTo>
                    <a:pt x="282503" y="1396051"/>
                  </a:lnTo>
                  <a:lnTo>
                    <a:pt x="318022" y="1424451"/>
                  </a:lnTo>
                  <a:lnTo>
                    <a:pt x="355175" y="1451010"/>
                  </a:lnTo>
                  <a:lnTo>
                    <a:pt x="393882" y="1475652"/>
                  </a:lnTo>
                  <a:lnTo>
                    <a:pt x="434063" y="1498304"/>
                  </a:lnTo>
                  <a:lnTo>
                    <a:pt x="475639" y="1518890"/>
                  </a:lnTo>
                  <a:lnTo>
                    <a:pt x="518529" y="1537334"/>
                  </a:lnTo>
                  <a:lnTo>
                    <a:pt x="562653" y="1553563"/>
                  </a:lnTo>
                  <a:lnTo>
                    <a:pt x="607933" y="1567501"/>
                  </a:lnTo>
                  <a:lnTo>
                    <a:pt x="654289" y="1579072"/>
                  </a:lnTo>
                  <a:lnTo>
                    <a:pt x="701639" y="1588203"/>
                  </a:lnTo>
                  <a:lnTo>
                    <a:pt x="749906" y="1594818"/>
                  </a:lnTo>
                  <a:lnTo>
                    <a:pt x="799009" y="1598842"/>
                  </a:lnTo>
                  <a:lnTo>
                    <a:pt x="848868" y="1600200"/>
                  </a:lnTo>
                  <a:lnTo>
                    <a:pt x="898726" y="1598842"/>
                  </a:lnTo>
                  <a:lnTo>
                    <a:pt x="947829" y="1594818"/>
                  </a:lnTo>
                  <a:lnTo>
                    <a:pt x="996096" y="1588203"/>
                  </a:lnTo>
                  <a:lnTo>
                    <a:pt x="1043446" y="1579072"/>
                  </a:lnTo>
                  <a:lnTo>
                    <a:pt x="1089802" y="1567501"/>
                  </a:lnTo>
                  <a:lnTo>
                    <a:pt x="1135082" y="1553563"/>
                  </a:lnTo>
                  <a:lnTo>
                    <a:pt x="1179206" y="1537334"/>
                  </a:lnTo>
                  <a:lnTo>
                    <a:pt x="1222096" y="1518890"/>
                  </a:lnTo>
                  <a:lnTo>
                    <a:pt x="1263672" y="1498304"/>
                  </a:lnTo>
                  <a:lnTo>
                    <a:pt x="1303853" y="1475652"/>
                  </a:lnTo>
                  <a:lnTo>
                    <a:pt x="1342560" y="1451010"/>
                  </a:lnTo>
                  <a:lnTo>
                    <a:pt x="1379713" y="1424451"/>
                  </a:lnTo>
                  <a:lnTo>
                    <a:pt x="1415232" y="1396051"/>
                  </a:lnTo>
                  <a:lnTo>
                    <a:pt x="1449038" y="1365884"/>
                  </a:lnTo>
                  <a:lnTo>
                    <a:pt x="1481050" y="1334027"/>
                  </a:lnTo>
                  <a:lnTo>
                    <a:pt x="1511190" y="1300554"/>
                  </a:lnTo>
                  <a:lnTo>
                    <a:pt x="1539377" y="1265539"/>
                  </a:lnTo>
                  <a:lnTo>
                    <a:pt x="1565531" y="1229058"/>
                  </a:lnTo>
                  <a:lnTo>
                    <a:pt x="1589573" y="1191185"/>
                  </a:lnTo>
                  <a:lnTo>
                    <a:pt x="1611423" y="1151997"/>
                  </a:lnTo>
                  <a:lnTo>
                    <a:pt x="1631001" y="1111567"/>
                  </a:lnTo>
                  <a:lnTo>
                    <a:pt x="1648227" y="1069971"/>
                  </a:lnTo>
                  <a:lnTo>
                    <a:pt x="1663023" y="1027283"/>
                  </a:lnTo>
                  <a:lnTo>
                    <a:pt x="1675306" y="983579"/>
                  </a:lnTo>
                  <a:lnTo>
                    <a:pt x="1685000" y="938934"/>
                  </a:lnTo>
                  <a:lnTo>
                    <a:pt x="1692022" y="893422"/>
                  </a:lnTo>
                  <a:lnTo>
                    <a:pt x="1696294" y="847119"/>
                  </a:lnTo>
                  <a:lnTo>
                    <a:pt x="1697736" y="800099"/>
                  </a:lnTo>
                  <a:close/>
                </a:path>
              </a:pathLst>
            </a:custGeom>
            <a:solidFill>
              <a:srgbClr val="4D4D4D"/>
            </a:solidFill>
          </p:spPr>
          <p:txBody>
            <a:bodyPr wrap="square" lIns="0" tIns="0" rIns="0" bIns="0" rtlCol="0"/>
            <a:lstStyle/>
            <a:p>
              <a:endParaRPr/>
            </a:p>
          </p:txBody>
        </p:sp>
        <p:sp>
          <p:nvSpPr>
            <p:cNvPr id="6" name="object 6"/>
            <p:cNvSpPr/>
            <p:nvPr/>
          </p:nvSpPr>
          <p:spPr>
            <a:xfrm>
              <a:off x="910475" y="3387090"/>
              <a:ext cx="1697989" cy="1600200"/>
            </a:xfrm>
            <a:custGeom>
              <a:avLst/>
              <a:gdLst/>
              <a:ahLst/>
              <a:cxnLst/>
              <a:rect l="l" t="t" r="r" b="b"/>
              <a:pathLst>
                <a:path w="1697989" h="1600200">
                  <a:moveTo>
                    <a:pt x="0" y="800100"/>
                  </a:moveTo>
                  <a:lnTo>
                    <a:pt x="1441" y="753080"/>
                  </a:lnTo>
                  <a:lnTo>
                    <a:pt x="5713" y="706777"/>
                  </a:lnTo>
                  <a:lnTo>
                    <a:pt x="12735" y="661265"/>
                  </a:lnTo>
                  <a:lnTo>
                    <a:pt x="22429" y="616620"/>
                  </a:lnTo>
                  <a:lnTo>
                    <a:pt x="34712" y="572916"/>
                  </a:lnTo>
                  <a:lnTo>
                    <a:pt x="49508" y="530228"/>
                  </a:lnTo>
                  <a:lnTo>
                    <a:pt x="66734" y="488632"/>
                  </a:lnTo>
                  <a:lnTo>
                    <a:pt x="86312" y="448202"/>
                  </a:lnTo>
                  <a:lnTo>
                    <a:pt x="108162" y="409014"/>
                  </a:lnTo>
                  <a:lnTo>
                    <a:pt x="132204" y="371141"/>
                  </a:lnTo>
                  <a:lnTo>
                    <a:pt x="158358" y="334660"/>
                  </a:lnTo>
                  <a:lnTo>
                    <a:pt x="186545" y="299645"/>
                  </a:lnTo>
                  <a:lnTo>
                    <a:pt x="216685" y="266172"/>
                  </a:lnTo>
                  <a:lnTo>
                    <a:pt x="248697" y="234315"/>
                  </a:lnTo>
                  <a:lnTo>
                    <a:pt x="282503" y="204148"/>
                  </a:lnTo>
                  <a:lnTo>
                    <a:pt x="318022" y="175748"/>
                  </a:lnTo>
                  <a:lnTo>
                    <a:pt x="355175" y="149189"/>
                  </a:lnTo>
                  <a:lnTo>
                    <a:pt x="393882" y="124547"/>
                  </a:lnTo>
                  <a:lnTo>
                    <a:pt x="434063" y="101895"/>
                  </a:lnTo>
                  <a:lnTo>
                    <a:pt x="475639" y="81309"/>
                  </a:lnTo>
                  <a:lnTo>
                    <a:pt x="518529" y="62865"/>
                  </a:lnTo>
                  <a:lnTo>
                    <a:pt x="562653" y="46636"/>
                  </a:lnTo>
                  <a:lnTo>
                    <a:pt x="607933" y="32698"/>
                  </a:lnTo>
                  <a:lnTo>
                    <a:pt x="654289" y="21127"/>
                  </a:lnTo>
                  <a:lnTo>
                    <a:pt x="701639" y="11996"/>
                  </a:lnTo>
                  <a:lnTo>
                    <a:pt x="749906" y="5381"/>
                  </a:lnTo>
                  <a:lnTo>
                    <a:pt x="799009" y="1357"/>
                  </a:lnTo>
                  <a:lnTo>
                    <a:pt x="848868" y="0"/>
                  </a:lnTo>
                  <a:lnTo>
                    <a:pt x="898726" y="1357"/>
                  </a:lnTo>
                  <a:lnTo>
                    <a:pt x="947829" y="5381"/>
                  </a:lnTo>
                  <a:lnTo>
                    <a:pt x="996096" y="11996"/>
                  </a:lnTo>
                  <a:lnTo>
                    <a:pt x="1043446" y="21127"/>
                  </a:lnTo>
                  <a:lnTo>
                    <a:pt x="1089802" y="32698"/>
                  </a:lnTo>
                  <a:lnTo>
                    <a:pt x="1135082" y="46636"/>
                  </a:lnTo>
                  <a:lnTo>
                    <a:pt x="1179206" y="62865"/>
                  </a:lnTo>
                  <a:lnTo>
                    <a:pt x="1222096" y="81309"/>
                  </a:lnTo>
                  <a:lnTo>
                    <a:pt x="1263672" y="101895"/>
                  </a:lnTo>
                  <a:lnTo>
                    <a:pt x="1303853" y="124547"/>
                  </a:lnTo>
                  <a:lnTo>
                    <a:pt x="1342560" y="149189"/>
                  </a:lnTo>
                  <a:lnTo>
                    <a:pt x="1379713" y="175748"/>
                  </a:lnTo>
                  <a:lnTo>
                    <a:pt x="1415232" y="204148"/>
                  </a:lnTo>
                  <a:lnTo>
                    <a:pt x="1449038" y="234314"/>
                  </a:lnTo>
                  <a:lnTo>
                    <a:pt x="1481050" y="266172"/>
                  </a:lnTo>
                  <a:lnTo>
                    <a:pt x="1511190" y="299645"/>
                  </a:lnTo>
                  <a:lnTo>
                    <a:pt x="1539377" y="334660"/>
                  </a:lnTo>
                  <a:lnTo>
                    <a:pt x="1565531" y="371141"/>
                  </a:lnTo>
                  <a:lnTo>
                    <a:pt x="1589573" y="409014"/>
                  </a:lnTo>
                  <a:lnTo>
                    <a:pt x="1611423" y="448202"/>
                  </a:lnTo>
                  <a:lnTo>
                    <a:pt x="1631001" y="488632"/>
                  </a:lnTo>
                  <a:lnTo>
                    <a:pt x="1648227" y="530228"/>
                  </a:lnTo>
                  <a:lnTo>
                    <a:pt x="1663023" y="572916"/>
                  </a:lnTo>
                  <a:lnTo>
                    <a:pt x="1675306" y="616620"/>
                  </a:lnTo>
                  <a:lnTo>
                    <a:pt x="1685000" y="661265"/>
                  </a:lnTo>
                  <a:lnTo>
                    <a:pt x="1692022" y="706777"/>
                  </a:lnTo>
                  <a:lnTo>
                    <a:pt x="1696294" y="753080"/>
                  </a:lnTo>
                  <a:lnTo>
                    <a:pt x="1697736" y="800099"/>
                  </a:lnTo>
                  <a:lnTo>
                    <a:pt x="1696294" y="847119"/>
                  </a:lnTo>
                  <a:lnTo>
                    <a:pt x="1692022" y="893422"/>
                  </a:lnTo>
                  <a:lnTo>
                    <a:pt x="1685000" y="938934"/>
                  </a:lnTo>
                  <a:lnTo>
                    <a:pt x="1675306" y="983579"/>
                  </a:lnTo>
                  <a:lnTo>
                    <a:pt x="1663023" y="1027283"/>
                  </a:lnTo>
                  <a:lnTo>
                    <a:pt x="1648227" y="1069971"/>
                  </a:lnTo>
                  <a:lnTo>
                    <a:pt x="1631001" y="1111567"/>
                  </a:lnTo>
                  <a:lnTo>
                    <a:pt x="1611423" y="1151997"/>
                  </a:lnTo>
                  <a:lnTo>
                    <a:pt x="1589573" y="1191185"/>
                  </a:lnTo>
                  <a:lnTo>
                    <a:pt x="1565531" y="1229058"/>
                  </a:lnTo>
                  <a:lnTo>
                    <a:pt x="1539377" y="1265539"/>
                  </a:lnTo>
                  <a:lnTo>
                    <a:pt x="1511190" y="1300554"/>
                  </a:lnTo>
                  <a:lnTo>
                    <a:pt x="1481050" y="1334027"/>
                  </a:lnTo>
                  <a:lnTo>
                    <a:pt x="1449038" y="1365884"/>
                  </a:lnTo>
                  <a:lnTo>
                    <a:pt x="1415232" y="1396051"/>
                  </a:lnTo>
                  <a:lnTo>
                    <a:pt x="1379713" y="1424451"/>
                  </a:lnTo>
                  <a:lnTo>
                    <a:pt x="1342560" y="1451010"/>
                  </a:lnTo>
                  <a:lnTo>
                    <a:pt x="1303853" y="1475652"/>
                  </a:lnTo>
                  <a:lnTo>
                    <a:pt x="1263672" y="1498304"/>
                  </a:lnTo>
                  <a:lnTo>
                    <a:pt x="1222096" y="1518890"/>
                  </a:lnTo>
                  <a:lnTo>
                    <a:pt x="1179206" y="1537334"/>
                  </a:lnTo>
                  <a:lnTo>
                    <a:pt x="1135082" y="1553563"/>
                  </a:lnTo>
                  <a:lnTo>
                    <a:pt x="1089802" y="1567501"/>
                  </a:lnTo>
                  <a:lnTo>
                    <a:pt x="1043446" y="1579072"/>
                  </a:lnTo>
                  <a:lnTo>
                    <a:pt x="996096" y="1588203"/>
                  </a:lnTo>
                  <a:lnTo>
                    <a:pt x="947829" y="1594818"/>
                  </a:lnTo>
                  <a:lnTo>
                    <a:pt x="898726" y="1598842"/>
                  </a:lnTo>
                  <a:lnTo>
                    <a:pt x="848868" y="1600200"/>
                  </a:lnTo>
                  <a:lnTo>
                    <a:pt x="799009" y="1598842"/>
                  </a:lnTo>
                  <a:lnTo>
                    <a:pt x="749906" y="1594818"/>
                  </a:lnTo>
                  <a:lnTo>
                    <a:pt x="701639" y="1588203"/>
                  </a:lnTo>
                  <a:lnTo>
                    <a:pt x="654289" y="1579072"/>
                  </a:lnTo>
                  <a:lnTo>
                    <a:pt x="607933" y="1567501"/>
                  </a:lnTo>
                  <a:lnTo>
                    <a:pt x="562653" y="1553563"/>
                  </a:lnTo>
                  <a:lnTo>
                    <a:pt x="518529" y="1537334"/>
                  </a:lnTo>
                  <a:lnTo>
                    <a:pt x="475639" y="1518890"/>
                  </a:lnTo>
                  <a:lnTo>
                    <a:pt x="434063" y="1498304"/>
                  </a:lnTo>
                  <a:lnTo>
                    <a:pt x="393882" y="1475652"/>
                  </a:lnTo>
                  <a:lnTo>
                    <a:pt x="355175" y="1451010"/>
                  </a:lnTo>
                  <a:lnTo>
                    <a:pt x="318022" y="1424451"/>
                  </a:lnTo>
                  <a:lnTo>
                    <a:pt x="282503" y="1396051"/>
                  </a:lnTo>
                  <a:lnTo>
                    <a:pt x="248697" y="1365885"/>
                  </a:lnTo>
                  <a:lnTo>
                    <a:pt x="216685" y="1334027"/>
                  </a:lnTo>
                  <a:lnTo>
                    <a:pt x="186545" y="1300554"/>
                  </a:lnTo>
                  <a:lnTo>
                    <a:pt x="158358" y="1265539"/>
                  </a:lnTo>
                  <a:lnTo>
                    <a:pt x="132204" y="1229058"/>
                  </a:lnTo>
                  <a:lnTo>
                    <a:pt x="108162" y="1191185"/>
                  </a:lnTo>
                  <a:lnTo>
                    <a:pt x="86312" y="1151997"/>
                  </a:lnTo>
                  <a:lnTo>
                    <a:pt x="66734" y="1111567"/>
                  </a:lnTo>
                  <a:lnTo>
                    <a:pt x="49508" y="1069971"/>
                  </a:lnTo>
                  <a:lnTo>
                    <a:pt x="34712" y="1027283"/>
                  </a:lnTo>
                  <a:lnTo>
                    <a:pt x="22429" y="983579"/>
                  </a:lnTo>
                  <a:lnTo>
                    <a:pt x="12735" y="938934"/>
                  </a:lnTo>
                  <a:lnTo>
                    <a:pt x="5713" y="893422"/>
                  </a:lnTo>
                  <a:lnTo>
                    <a:pt x="1441" y="847119"/>
                  </a:lnTo>
                  <a:lnTo>
                    <a:pt x="0" y="800100"/>
                  </a:lnTo>
                </a:path>
              </a:pathLst>
            </a:custGeom>
            <a:ln w="9525">
              <a:solidFill>
                <a:srgbClr val="696464"/>
              </a:solidFill>
            </a:ln>
          </p:spPr>
          <p:txBody>
            <a:bodyPr wrap="square" lIns="0" tIns="0" rIns="0" bIns="0" rtlCol="0"/>
            <a:lstStyle/>
            <a:p>
              <a:endParaRPr/>
            </a:p>
          </p:txBody>
        </p:sp>
        <p:sp>
          <p:nvSpPr>
            <p:cNvPr id="7" name="object 7"/>
            <p:cNvSpPr/>
            <p:nvPr/>
          </p:nvSpPr>
          <p:spPr>
            <a:xfrm>
              <a:off x="2077097" y="5516879"/>
              <a:ext cx="1696720" cy="1598295"/>
            </a:xfrm>
            <a:custGeom>
              <a:avLst/>
              <a:gdLst/>
              <a:ahLst/>
              <a:cxnLst/>
              <a:rect l="l" t="t" r="r" b="b"/>
              <a:pathLst>
                <a:path w="1696720" h="1598295">
                  <a:moveTo>
                    <a:pt x="1696212" y="799337"/>
                  </a:moveTo>
                  <a:lnTo>
                    <a:pt x="1694773" y="752321"/>
                  </a:lnTo>
                  <a:lnTo>
                    <a:pt x="1690509" y="706026"/>
                  </a:lnTo>
                  <a:lnTo>
                    <a:pt x="1683500" y="660527"/>
                  </a:lnTo>
                  <a:lnTo>
                    <a:pt x="1673825" y="615900"/>
                  </a:lnTo>
                  <a:lnTo>
                    <a:pt x="1661563" y="572218"/>
                  </a:lnTo>
                  <a:lnTo>
                    <a:pt x="1646793" y="529556"/>
                  </a:lnTo>
                  <a:lnTo>
                    <a:pt x="1629596" y="487989"/>
                  </a:lnTo>
                  <a:lnTo>
                    <a:pt x="1610050" y="447591"/>
                  </a:lnTo>
                  <a:lnTo>
                    <a:pt x="1588235" y="408437"/>
                  </a:lnTo>
                  <a:lnTo>
                    <a:pt x="1564229" y="370601"/>
                  </a:lnTo>
                  <a:lnTo>
                    <a:pt x="1538113" y="334159"/>
                  </a:lnTo>
                  <a:lnTo>
                    <a:pt x="1509966" y="299183"/>
                  </a:lnTo>
                  <a:lnTo>
                    <a:pt x="1479867" y="265750"/>
                  </a:lnTo>
                  <a:lnTo>
                    <a:pt x="1447895" y="233933"/>
                  </a:lnTo>
                  <a:lnTo>
                    <a:pt x="1414130" y="203808"/>
                  </a:lnTo>
                  <a:lnTo>
                    <a:pt x="1378651" y="175448"/>
                  </a:lnTo>
                  <a:lnTo>
                    <a:pt x="1341537" y="148929"/>
                  </a:lnTo>
                  <a:lnTo>
                    <a:pt x="1302869" y="124324"/>
                  </a:lnTo>
                  <a:lnTo>
                    <a:pt x="1262724" y="101709"/>
                  </a:lnTo>
                  <a:lnTo>
                    <a:pt x="1221183" y="81158"/>
                  </a:lnTo>
                  <a:lnTo>
                    <a:pt x="1178325" y="62745"/>
                  </a:lnTo>
                  <a:lnTo>
                    <a:pt x="1134230" y="46546"/>
                  </a:lnTo>
                  <a:lnTo>
                    <a:pt x="1088975" y="32634"/>
                  </a:lnTo>
                  <a:lnTo>
                    <a:pt x="1042642" y="21084"/>
                  </a:lnTo>
                  <a:lnTo>
                    <a:pt x="995309" y="11972"/>
                  </a:lnTo>
                  <a:lnTo>
                    <a:pt x="947056" y="5370"/>
                  </a:lnTo>
                  <a:lnTo>
                    <a:pt x="897961" y="1355"/>
                  </a:lnTo>
                  <a:lnTo>
                    <a:pt x="848106" y="0"/>
                  </a:lnTo>
                  <a:lnTo>
                    <a:pt x="798250" y="1355"/>
                  </a:lnTo>
                  <a:lnTo>
                    <a:pt x="749155" y="5370"/>
                  </a:lnTo>
                  <a:lnTo>
                    <a:pt x="700902" y="11971"/>
                  </a:lnTo>
                  <a:lnTo>
                    <a:pt x="653569" y="21082"/>
                  </a:lnTo>
                  <a:lnTo>
                    <a:pt x="607236" y="32630"/>
                  </a:lnTo>
                  <a:lnTo>
                    <a:pt x="561981" y="46538"/>
                  </a:lnTo>
                  <a:lnTo>
                    <a:pt x="517886" y="62734"/>
                  </a:lnTo>
                  <a:lnTo>
                    <a:pt x="475028" y="81140"/>
                  </a:lnTo>
                  <a:lnTo>
                    <a:pt x="433487" y="101684"/>
                  </a:lnTo>
                  <a:lnTo>
                    <a:pt x="393342" y="124290"/>
                  </a:lnTo>
                  <a:lnTo>
                    <a:pt x="354674" y="148883"/>
                  </a:lnTo>
                  <a:lnTo>
                    <a:pt x="317560" y="175388"/>
                  </a:lnTo>
                  <a:lnTo>
                    <a:pt x="282081" y="203732"/>
                  </a:lnTo>
                  <a:lnTo>
                    <a:pt x="248316" y="233838"/>
                  </a:lnTo>
                  <a:lnTo>
                    <a:pt x="216344" y="265633"/>
                  </a:lnTo>
                  <a:lnTo>
                    <a:pt x="186245" y="299041"/>
                  </a:lnTo>
                  <a:lnTo>
                    <a:pt x="158098" y="333988"/>
                  </a:lnTo>
                  <a:lnTo>
                    <a:pt x="131982" y="370399"/>
                  </a:lnTo>
                  <a:lnTo>
                    <a:pt x="107976" y="408199"/>
                  </a:lnTo>
                  <a:lnTo>
                    <a:pt x="86161" y="447313"/>
                  </a:lnTo>
                  <a:lnTo>
                    <a:pt x="66615" y="487668"/>
                  </a:lnTo>
                  <a:lnTo>
                    <a:pt x="49418" y="529187"/>
                  </a:lnTo>
                  <a:lnTo>
                    <a:pt x="34648" y="571796"/>
                  </a:lnTo>
                  <a:lnTo>
                    <a:pt x="22386" y="615420"/>
                  </a:lnTo>
                  <a:lnTo>
                    <a:pt x="12711" y="659985"/>
                  </a:lnTo>
                  <a:lnTo>
                    <a:pt x="5702" y="705416"/>
                  </a:lnTo>
                  <a:lnTo>
                    <a:pt x="1438" y="751637"/>
                  </a:lnTo>
                  <a:lnTo>
                    <a:pt x="0" y="798576"/>
                  </a:lnTo>
                  <a:lnTo>
                    <a:pt x="1438" y="845592"/>
                  </a:lnTo>
                  <a:lnTo>
                    <a:pt x="5702" y="891887"/>
                  </a:lnTo>
                  <a:lnTo>
                    <a:pt x="12711" y="937386"/>
                  </a:lnTo>
                  <a:lnTo>
                    <a:pt x="22386" y="982013"/>
                  </a:lnTo>
                  <a:lnTo>
                    <a:pt x="34648" y="1025695"/>
                  </a:lnTo>
                  <a:lnTo>
                    <a:pt x="49418" y="1068357"/>
                  </a:lnTo>
                  <a:lnTo>
                    <a:pt x="66615" y="1109924"/>
                  </a:lnTo>
                  <a:lnTo>
                    <a:pt x="86161" y="1150322"/>
                  </a:lnTo>
                  <a:lnTo>
                    <a:pt x="107976" y="1189476"/>
                  </a:lnTo>
                  <a:lnTo>
                    <a:pt x="131982" y="1227312"/>
                  </a:lnTo>
                  <a:lnTo>
                    <a:pt x="158098" y="1263754"/>
                  </a:lnTo>
                  <a:lnTo>
                    <a:pt x="186245" y="1298730"/>
                  </a:lnTo>
                  <a:lnTo>
                    <a:pt x="216344" y="1332163"/>
                  </a:lnTo>
                  <a:lnTo>
                    <a:pt x="248316" y="1363980"/>
                  </a:lnTo>
                  <a:lnTo>
                    <a:pt x="282081" y="1394105"/>
                  </a:lnTo>
                  <a:lnTo>
                    <a:pt x="317560" y="1422465"/>
                  </a:lnTo>
                  <a:lnTo>
                    <a:pt x="354674" y="1448984"/>
                  </a:lnTo>
                  <a:lnTo>
                    <a:pt x="393342" y="1473589"/>
                  </a:lnTo>
                  <a:lnTo>
                    <a:pt x="433487" y="1496204"/>
                  </a:lnTo>
                  <a:lnTo>
                    <a:pt x="475028" y="1516755"/>
                  </a:lnTo>
                  <a:lnTo>
                    <a:pt x="517886" y="1535168"/>
                  </a:lnTo>
                  <a:lnTo>
                    <a:pt x="561981" y="1551367"/>
                  </a:lnTo>
                  <a:lnTo>
                    <a:pt x="607236" y="1565279"/>
                  </a:lnTo>
                  <a:lnTo>
                    <a:pt x="653569" y="1576829"/>
                  </a:lnTo>
                  <a:lnTo>
                    <a:pt x="700902" y="1585941"/>
                  </a:lnTo>
                  <a:lnTo>
                    <a:pt x="749155" y="1592543"/>
                  </a:lnTo>
                  <a:lnTo>
                    <a:pt x="798250" y="1596558"/>
                  </a:lnTo>
                  <a:lnTo>
                    <a:pt x="848106" y="1597914"/>
                  </a:lnTo>
                  <a:lnTo>
                    <a:pt x="897961" y="1596558"/>
                  </a:lnTo>
                  <a:lnTo>
                    <a:pt x="947056" y="1592543"/>
                  </a:lnTo>
                  <a:lnTo>
                    <a:pt x="995309" y="1585942"/>
                  </a:lnTo>
                  <a:lnTo>
                    <a:pt x="1042642" y="1576831"/>
                  </a:lnTo>
                  <a:lnTo>
                    <a:pt x="1088975" y="1565283"/>
                  </a:lnTo>
                  <a:lnTo>
                    <a:pt x="1134230" y="1551375"/>
                  </a:lnTo>
                  <a:lnTo>
                    <a:pt x="1178325" y="1535179"/>
                  </a:lnTo>
                  <a:lnTo>
                    <a:pt x="1221183" y="1516773"/>
                  </a:lnTo>
                  <a:lnTo>
                    <a:pt x="1262724" y="1496229"/>
                  </a:lnTo>
                  <a:lnTo>
                    <a:pt x="1302869" y="1473623"/>
                  </a:lnTo>
                  <a:lnTo>
                    <a:pt x="1341537" y="1449030"/>
                  </a:lnTo>
                  <a:lnTo>
                    <a:pt x="1378651" y="1422525"/>
                  </a:lnTo>
                  <a:lnTo>
                    <a:pt x="1414130" y="1394181"/>
                  </a:lnTo>
                  <a:lnTo>
                    <a:pt x="1447895" y="1364075"/>
                  </a:lnTo>
                  <a:lnTo>
                    <a:pt x="1479867" y="1332280"/>
                  </a:lnTo>
                  <a:lnTo>
                    <a:pt x="1509966" y="1298872"/>
                  </a:lnTo>
                  <a:lnTo>
                    <a:pt x="1538113" y="1263925"/>
                  </a:lnTo>
                  <a:lnTo>
                    <a:pt x="1564229" y="1227514"/>
                  </a:lnTo>
                  <a:lnTo>
                    <a:pt x="1588235" y="1189714"/>
                  </a:lnTo>
                  <a:lnTo>
                    <a:pt x="1610050" y="1150600"/>
                  </a:lnTo>
                  <a:lnTo>
                    <a:pt x="1629596" y="1110245"/>
                  </a:lnTo>
                  <a:lnTo>
                    <a:pt x="1646793" y="1068726"/>
                  </a:lnTo>
                  <a:lnTo>
                    <a:pt x="1661563" y="1026117"/>
                  </a:lnTo>
                  <a:lnTo>
                    <a:pt x="1673825" y="982493"/>
                  </a:lnTo>
                  <a:lnTo>
                    <a:pt x="1683500" y="937928"/>
                  </a:lnTo>
                  <a:lnTo>
                    <a:pt x="1690509" y="892497"/>
                  </a:lnTo>
                  <a:lnTo>
                    <a:pt x="1694773" y="846276"/>
                  </a:lnTo>
                  <a:lnTo>
                    <a:pt x="1696212" y="799337"/>
                  </a:lnTo>
                  <a:close/>
                </a:path>
              </a:pathLst>
            </a:custGeom>
            <a:solidFill>
              <a:srgbClr val="0000FF"/>
            </a:solidFill>
          </p:spPr>
          <p:txBody>
            <a:bodyPr wrap="square" lIns="0" tIns="0" rIns="0" bIns="0" rtlCol="0"/>
            <a:lstStyle/>
            <a:p>
              <a:endParaRPr/>
            </a:p>
          </p:txBody>
        </p:sp>
        <p:sp>
          <p:nvSpPr>
            <p:cNvPr id="8" name="object 8"/>
            <p:cNvSpPr/>
            <p:nvPr/>
          </p:nvSpPr>
          <p:spPr>
            <a:xfrm>
              <a:off x="5744603" y="4725924"/>
              <a:ext cx="1698485" cy="1598676"/>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8162430" y="1762505"/>
              <a:ext cx="1604010" cy="1600200"/>
            </a:xfrm>
            <a:custGeom>
              <a:avLst/>
              <a:gdLst/>
              <a:ahLst/>
              <a:cxnLst/>
              <a:rect l="l" t="t" r="r" b="b"/>
              <a:pathLst>
                <a:path w="1604009" h="1600200">
                  <a:moveTo>
                    <a:pt x="1604010" y="800099"/>
                  </a:moveTo>
                  <a:lnTo>
                    <a:pt x="1602547" y="751352"/>
                  </a:lnTo>
                  <a:lnTo>
                    <a:pt x="1598213" y="703377"/>
                  </a:lnTo>
                  <a:lnTo>
                    <a:pt x="1591094" y="656260"/>
                  </a:lnTo>
                  <a:lnTo>
                    <a:pt x="1581273" y="610084"/>
                  </a:lnTo>
                  <a:lnTo>
                    <a:pt x="1568832" y="564932"/>
                  </a:lnTo>
                  <a:lnTo>
                    <a:pt x="1553858" y="520888"/>
                  </a:lnTo>
                  <a:lnTo>
                    <a:pt x="1536432" y="478035"/>
                  </a:lnTo>
                  <a:lnTo>
                    <a:pt x="1516639" y="436458"/>
                  </a:lnTo>
                  <a:lnTo>
                    <a:pt x="1494564" y="396239"/>
                  </a:lnTo>
                  <a:lnTo>
                    <a:pt x="1470289" y="357464"/>
                  </a:lnTo>
                  <a:lnTo>
                    <a:pt x="1443899" y="320214"/>
                  </a:lnTo>
                  <a:lnTo>
                    <a:pt x="1415477" y="284574"/>
                  </a:lnTo>
                  <a:lnTo>
                    <a:pt x="1385107" y="250627"/>
                  </a:lnTo>
                  <a:lnTo>
                    <a:pt x="1352874" y="218457"/>
                  </a:lnTo>
                  <a:lnTo>
                    <a:pt x="1318861" y="188148"/>
                  </a:lnTo>
                  <a:lnTo>
                    <a:pt x="1283151" y="159783"/>
                  </a:lnTo>
                  <a:lnTo>
                    <a:pt x="1245829" y="133445"/>
                  </a:lnTo>
                  <a:lnTo>
                    <a:pt x="1206979" y="109219"/>
                  </a:lnTo>
                  <a:lnTo>
                    <a:pt x="1166685" y="87189"/>
                  </a:lnTo>
                  <a:lnTo>
                    <a:pt x="1125029" y="67437"/>
                  </a:lnTo>
                  <a:lnTo>
                    <a:pt x="1082097" y="50047"/>
                  </a:lnTo>
                  <a:lnTo>
                    <a:pt x="1037972" y="35103"/>
                  </a:lnTo>
                  <a:lnTo>
                    <a:pt x="992737" y="22689"/>
                  </a:lnTo>
                  <a:lnTo>
                    <a:pt x="946478" y="12888"/>
                  </a:lnTo>
                  <a:lnTo>
                    <a:pt x="899277" y="5783"/>
                  </a:lnTo>
                  <a:lnTo>
                    <a:pt x="851218" y="1459"/>
                  </a:lnTo>
                  <a:lnTo>
                    <a:pt x="802385" y="0"/>
                  </a:lnTo>
                  <a:lnTo>
                    <a:pt x="753553" y="1459"/>
                  </a:lnTo>
                  <a:lnTo>
                    <a:pt x="705494" y="5783"/>
                  </a:lnTo>
                  <a:lnTo>
                    <a:pt x="658292" y="12887"/>
                  </a:lnTo>
                  <a:lnTo>
                    <a:pt x="612031" y="22686"/>
                  </a:lnTo>
                  <a:lnTo>
                    <a:pt x="566794" y="35098"/>
                  </a:lnTo>
                  <a:lnTo>
                    <a:pt x="522666" y="50039"/>
                  </a:lnTo>
                  <a:lnTo>
                    <a:pt x="479728" y="67423"/>
                  </a:lnTo>
                  <a:lnTo>
                    <a:pt x="438067" y="87169"/>
                  </a:lnTo>
                  <a:lnTo>
                    <a:pt x="397763" y="109191"/>
                  </a:lnTo>
                  <a:lnTo>
                    <a:pt x="358903" y="133407"/>
                  </a:lnTo>
                  <a:lnTo>
                    <a:pt x="321568" y="159731"/>
                  </a:lnTo>
                  <a:lnTo>
                    <a:pt x="285844" y="188081"/>
                  </a:lnTo>
                  <a:lnTo>
                    <a:pt x="251812" y="218372"/>
                  </a:lnTo>
                  <a:lnTo>
                    <a:pt x="219558" y="250521"/>
                  </a:lnTo>
                  <a:lnTo>
                    <a:pt x="189164" y="284443"/>
                  </a:lnTo>
                  <a:lnTo>
                    <a:pt x="160714" y="320055"/>
                  </a:lnTo>
                  <a:lnTo>
                    <a:pt x="134292" y="357273"/>
                  </a:lnTo>
                  <a:lnTo>
                    <a:pt x="109981" y="396014"/>
                  </a:lnTo>
                  <a:lnTo>
                    <a:pt x="87866" y="436192"/>
                  </a:lnTo>
                  <a:lnTo>
                    <a:pt x="68029" y="477725"/>
                  </a:lnTo>
                  <a:lnTo>
                    <a:pt x="50555" y="520529"/>
                  </a:lnTo>
                  <a:lnTo>
                    <a:pt x="35526" y="564520"/>
                  </a:lnTo>
                  <a:lnTo>
                    <a:pt x="23027" y="609613"/>
                  </a:lnTo>
                  <a:lnTo>
                    <a:pt x="13142" y="655725"/>
                  </a:lnTo>
                  <a:lnTo>
                    <a:pt x="5953" y="702773"/>
                  </a:lnTo>
                  <a:lnTo>
                    <a:pt x="1544" y="750671"/>
                  </a:lnTo>
                  <a:lnTo>
                    <a:pt x="0" y="799338"/>
                  </a:lnTo>
                  <a:lnTo>
                    <a:pt x="1544" y="848167"/>
                  </a:lnTo>
                  <a:lnTo>
                    <a:pt x="5953" y="896217"/>
                  </a:lnTo>
                  <a:lnTo>
                    <a:pt x="13142" y="943404"/>
                  </a:lnTo>
                  <a:lnTo>
                    <a:pt x="23027" y="989644"/>
                  </a:lnTo>
                  <a:lnTo>
                    <a:pt x="35526" y="1034855"/>
                  </a:lnTo>
                  <a:lnTo>
                    <a:pt x="50555" y="1078953"/>
                  </a:lnTo>
                  <a:lnTo>
                    <a:pt x="68029" y="1121854"/>
                  </a:lnTo>
                  <a:lnTo>
                    <a:pt x="87866" y="1163476"/>
                  </a:lnTo>
                  <a:lnTo>
                    <a:pt x="109981" y="1203734"/>
                  </a:lnTo>
                  <a:lnTo>
                    <a:pt x="134292" y="1242545"/>
                  </a:lnTo>
                  <a:lnTo>
                    <a:pt x="160714" y="1279827"/>
                  </a:lnTo>
                  <a:lnTo>
                    <a:pt x="189164" y="1315495"/>
                  </a:lnTo>
                  <a:lnTo>
                    <a:pt x="219558" y="1349466"/>
                  </a:lnTo>
                  <a:lnTo>
                    <a:pt x="251812" y="1381657"/>
                  </a:lnTo>
                  <a:lnTo>
                    <a:pt x="285844" y="1411984"/>
                  </a:lnTo>
                  <a:lnTo>
                    <a:pt x="321568" y="1440365"/>
                  </a:lnTo>
                  <a:lnTo>
                    <a:pt x="358903" y="1466715"/>
                  </a:lnTo>
                  <a:lnTo>
                    <a:pt x="397764" y="1490951"/>
                  </a:lnTo>
                  <a:lnTo>
                    <a:pt x="438067" y="1512990"/>
                  </a:lnTo>
                  <a:lnTo>
                    <a:pt x="479728" y="1532749"/>
                  </a:lnTo>
                  <a:lnTo>
                    <a:pt x="522666" y="1550144"/>
                  </a:lnTo>
                  <a:lnTo>
                    <a:pt x="566794" y="1565091"/>
                  </a:lnTo>
                  <a:lnTo>
                    <a:pt x="612031" y="1577508"/>
                  </a:lnTo>
                  <a:lnTo>
                    <a:pt x="658292" y="1587310"/>
                  </a:lnTo>
                  <a:lnTo>
                    <a:pt x="705494" y="1594415"/>
                  </a:lnTo>
                  <a:lnTo>
                    <a:pt x="753553" y="1598740"/>
                  </a:lnTo>
                  <a:lnTo>
                    <a:pt x="802386" y="1600200"/>
                  </a:lnTo>
                  <a:lnTo>
                    <a:pt x="851218" y="1598740"/>
                  </a:lnTo>
                  <a:lnTo>
                    <a:pt x="899277" y="1594416"/>
                  </a:lnTo>
                  <a:lnTo>
                    <a:pt x="946478" y="1587311"/>
                  </a:lnTo>
                  <a:lnTo>
                    <a:pt x="992737" y="1577510"/>
                  </a:lnTo>
                  <a:lnTo>
                    <a:pt x="1037972" y="1565096"/>
                  </a:lnTo>
                  <a:lnTo>
                    <a:pt x="1082097" y="1550152"/>
                  </a:lnTo>
                  <a:lnTo>
                    <a:pt x="1125029" y="1532762"/>
                  </a:lnTo>
                  <a:lnTo>
                    <a:pt x="1166685" y="1513010"/>
                  </a:lnTo>
                  <a:lnTo>
                    <a:pt x="1206979" y="1490980"/>
                  </a:lnTo>
                  <a:lnTo>
                    <a:pt x="1245829" y="1466754"/>
                  </a:lnTo>
                  <a:lnTo>
                    <a:pt x="1283151" y="1440416"/>
                  </a:lnTo>
                  <a:lnTo>
                    <a:pt x="1318861" y="1412051"/>
                  </a:lnTo>
                  <a:lnTo>
                    <a:pt x="1352874" y="1381742"/>
                  </a:lnTo>
                  <a:lnTo>
                    <a:pt x="1385107" y="1349572"/>
                  </a:lnTo>
                  <a:lnTo>
                    <a:pt x="1415477" y="1315625"/>
                  </a:lnTo>
                  <a:lnTo>
                    <a:pt x="1443899" y="1279985"/>
                  </a:lnTo>
                  <a:lnTo>
                    <a:pt x="1470289" y="1242735"/>
                  </a:lnTo>
                  <a:lnTo>
                    <a:pt x="1494564" y="1203960"/>
                  </a:lnTo>
                  <a:lnTo>
                    <a:pt x="1516639" y="1163741"/>
                  </a:lnTo>
                  <a:lnTo>
                    <a:pt x="1536432" y="1122164"/>
                  </a:lnTo>
                  <a:lnTo>
                    <a:pt x="1553858" y="1079311"/>
                  </a:lnTo>
                  <a:lnTo>
                    <a:pt x="1568832" y="1035267"/>
                  </a:lnTo>
                  <a:lnTo>
                    <a:pt x="1581273" y="990115"/>
                  </a:lnTo>
                  <a:lnTo>
                    <a:pt x="1591094" y="943939"/>
                  </a:lnTo>
                  <a:lnTo>
                    <a:pt x="1598213" y="896822"/>
                  </a:lnTo>
                  <a:lnTo>
                    <a:pt x="1602547" y="848847"/>
                  </a:lnTo>
                  <a:lnTo>
                    <a:pt x="1604010" y="800099"/>
                  </a:lnTo>
                  <a:close/>
                </a:path>
              </a:pathLst>
            </a:custGeom>
            <a:solidFill>
              <a:srgbClr val="336600"/>
            </a:solidFill>
          </p:spPr>
          <p:txBody>
            <a:bodyPr wrap="square" lIns="0" tIns="0" rIns="0" bIns="0" rtlCol="0"/>
            <a:lstStyle/>
            <a:p>
              <a:endParaRPr/>
            </a:p>
          </p:txBody>
        </p:sp>
        <p:sp>
          <p:nvSpPr>
            <p:cNvPr id="10" name="object 10"/>
            <p:cNvSpPr/>
            <p:nvPr/>
          </p:nvSpPr>
          <p:spPr>
            <a:xfrm>
              <a:off x="3551567" y="3920489"/>
              <a:ext cx="3515105" cy="613409"/>
            </a:xfrm>
            <a:prstGeom prst="rect">
              <a:avLst/>
            </a:prstGeom>
            <a:blipFill>
              <a:blip r:embed="rId4" cstate="print"/>
              <a:stretch>
                <a:fillRect/>
              </a:stretch>
            </a:blipFill>
          </p:spPr>
          <p:txBody>
            <a:bodyPr wrap="square" lIns="0" tIns="0" rIns="0" bIns="0" rtlCol="0"/>
            <a:lstStyle/>
            <a:p>
              <a:endParaRPr/>
            </a:p>
          </p:txBody>
        </p:sp>
      </p:grpSp>
      <p:sp>
        <p:nvSpPr>
          <p:cNvPr id="11" name="object 11"/>
          <p:cNvSpPr txBox="1"/>
          <p:nvPr/>
        </p:nvSpPr>
        <p:spPr>
          <a:xfrm>
            <a:off x="4460120" y="1630164"/>
            <a:ext cx="1264285" cy="1092835"/>
          </a:xfrm>
          <a:prstGeom prst="rect">
            <a:avLst/>
          </a:prstGeom>
        </p:spPr>
        <p:txBody>
          <a:bodyPr vert="horz" wrap="square" lIns="0" tIns="12700" rIns="0" bIns="0" rtlCol="0">
            <a:spAutoFit/>
          </a:bodyPr>
          <a:lstStyle/>
          <a:p>
            <a:pPr marL="12700" marR="5080" indent="635" algn="ctr">
              <a:lnSpc>
                <a:spcPct val="129600"/>
              </a:lnSpc>
              <a:spcBef>
                <a:spcPts val="100"/>
              </a:spcBef>
            </a:pPr>
            <a:r>
              <a:rPr sz="1800" b="1" spc="-5" dirty="0">
                <a:solidFill>
                  <a:srgbClr val="FFFFFF"/>
                </a:solidFill>
                <a:latin typeface="Times New Roman"/>
                <a:cs typeface="Times New Roman"/>
              </a:rPr>
              <a:t>Chương </a:t>
            </a:r>
            <a:r>
              <a:rPr sz="1800" b="1" dirty="0">
                <a:solidFill>
                  <a:srgbClr val="FFFFFF"/>
                </a:solidFill>
                <a:latin typeface="Times New Roman"/>
                <a:cs typeface="Times New Roman"/>
              </a:rPr>
              <a:t>2  BIỆN</a:t>
            </a:r>
            <a:r>
              <a:rPr sz="1800" b="1" spc="-100" dirty="0">
                <a:solidFill>
                  <a:srgbClr val="FFFFFF"/>
                </a:solidFill>
                <a:latin typeface="Times New Roman"/>
                <a:cs typeface="Times New Roman"/>
              </a:rPr>
              <a:t> </a:t>
            </a:r>
            <a:r>
              <a:rPr sz="1800" b="1" dirty="0">
                <a:solidFill>
                  <a:srgbClr val="FFFFFF"/>
                </a:solidFill>
                <a:latin typeface="Times New Roman"/>
                <a:cs typeface="Times New Roman"/>
              </a:rPr>
              <a:t>PHÁP  GIẢM</a:t>
            </a:r>
            <a:r>
              <a:rPr sz="1800" b="1" spc="-75" dirty="0">
                <a:solidFill>
                  <a:srgbClr val="FFFFFF"/>
                </a:solidFill>
                <a:latin typeface="Times New Roman"/>
                <a:cs typeface="Times New Roman"/>
              </a:rPr>
              <a:t> </a:t>
            </a:r>
            <a:r>
              <a:rPr sz="1800" b="1" dirty="0">
                <a:solidFill>
                  <a:srgbClr val="FFFFFF"/>
                </a:solidFill>
                <a:latin typeface="Times New Roman"/>
                <a:cs typeface="Times New Roman"/>
              </a:rPr>
              <a:t>CẦU</a:t>
            </a:r>
            <a:endParaRPr sz="1800">
              <a:latin typeface="Times New Roman"/>
              <a:cs typeface="Times New Roman"/>
            </a:endParaRPr>
          </a:p>
        </p:txBody>
      </p:sp>
      <p:sp>
        <p:nvSpPr>
          <p:cNvPr id="12" name="object 12"/>
          <p:cNvSpPr txBox="1"/>
          <p:nvPr/>
        </p:nvSpPr>
        <p:spPr>
          <a:xfrm>
            <a:off x="8311276" y="1919732"/>
            <a:ext cx="1340485" cy="1174750"/>
          </a:xfrm>
          <a:prstGeom prst="rect">
            <a:avLst/>
          </a:prstGeom>
        </p:spPr>
        <p:txBody>
          <a:bodyPr vert="horz" wrap="square" lIns="0" tIns="29845" rIns="0" bIns="0" rtlCol="0">
            <a:spAutoFit/>
          </a:bodyPr>
          <a:lstStyle/>
          <a:p>
            <a:pPr marL="12700" marR="5080" indent="-5715" algn="ctr">
              <a:lnSpc>
                <a:spcPct val="103099"/>
              </a:lnSpc>
              <a:spcBef>
                <a:spcPts val="235"/>
              </a:spcBef>
            </a:pPr>
            <a:r>
              <a:rPr sz="1800" b="1" spc="-5" dirty="0">
                <a:solidFill>
                  <a:srgbClr val="F1F1F1"/>
                </a:solidFill>
                <a:latin typeface="Times New Roman"/>
                <a:cs typeface="Times New Roman"/>
              </a:rPr>
              <a:t>Chương </a:t>
            </a:r>
            <a:r>
              <a:rPr sz="1800" b="1" dirty="0">
                <a:solidFill>
                  <a:srgbClr val="F1F1F1"/>
                </a:solidFill>
                <a:latin typeface="Times New Roman"/>
                <a:cs typeface="Times New Roman"/>
              </a:rPr>
              <a:t>3  </a:t>
            </a:r>
            <a:r>
              <a:rPr sz="1800" b="1" spc="-5" dirty="0">
                <a:solidFill>
                  <a:srgbClr val="F1F1F1"/>
                </a:solidFill>
                <a:latin typeface="Times New Roman"/>
                <a:cs typeface="Times New Roman"/>
              </a:rPr>
              <a:t>BIỆN PHÁP  </a:t>
            </a:r>
            <a:r>
              <a:rPr sz="1800" b="1" dirty="0">
                <a:solidFill>
                  <a:srgbClr val="F1F1F1"/>
                </a:solidFill>
                <a:latin typeface="Times New Roman"/>
                <a:cs typeface="Times New Roman"/>
              </a:rPr>
              <a:t>KIỂM</a:t>
            </a:r>
            <a:r>
              <a:rPr sz="1800" b="1" spc="-100" dirty="0">
                <a:solidFill>
                  <a:srgbClr val="F1F1F1"/>
                </a:solidFill>
                <a:latin typeface="Times New Roman"/>
                <a:cs typeface="Times New Roman"/>
              </a:rPr>
              <a:t> </a:t>
            </a:r>
            <a:r>
              <a:rPr sz="1800" b="1" spc="-5" dirty="0">
                <a:solidFill>
                  <a:srgbClr val="F1F1F1"/>
                </a:solidFill>
                <a:latin typeface="Times New Roman"/>
                <a:cs typeface="Times New Roman"/>
              </a:rPr>
              <a:t>SOÁT  </a:t>
            </a:r>
            <a:r>
              <a:rPr sz="1800" b="1" dirty="0">
                <a:solidFill>
                  <a:srgbClr val="F1F1F1"/>
                </a:solidFill>
                <a:latin typeface="Times New Roman"/>
                <a:cs typeface="Times New Roman"/>
              </a:rPr>
              <a:t>CUNG</a:t>
            </a:r>
            <a:endParaRPr sz="1800">
              <a:latin typeface="Times New Roman"/>
              <a:cs typeface="Times New Roman"/>
            </a:endParaRPr>
          </a:p>
        </p:txBody>
      </p:sp>
      <p:sp>
        <p:nvSpPr>
          <p:cNvPr id="13" name="object 13"/>
          <p:cNvSpPr txBox="1"/>
          <p:nvPr/>
        </p:nvSpPr>
        <p:spPr>
          <a:xfrm>
            <a:off x="5978024" y="4870934"/>
            <a:ext cx="1238885" cy="734060"/>
          </a:xfrm>
          <a:prstGeom prst="rect">
            <a:avLst/>
          </a:prstGeom>
        </p:spPr>
        <p:txBody>
          <a:bodyPr vert="horz" wrap="square" lIns="0" tIns="12700" rIns="0" bIns="0" rtlCol="0">
            <a:spAutoFit/>
          </a:bodyPr>
          <a:lstStyle/>
          <a:p>
            <a:pPr marL="12700" marR="5080" indent="122555">
              <a:lnSpc>
                <a:spcPct val="129200"/>
              </a:lnSpc>
              <a:spcBef>
                <a:spcPts val="100"/>
              </a:spcBef>
            </a:pPr>
            <a:r>
              <a:rPr sz="1800" b="1" spc="-5" dirty="0">
                <a:solidFill>
                  <a:srgbClr val="F1F1F1"/>
                </a:solidFill>
                <a:latin typeface="Times New Roman"/>
                <a:cs typeface="Times New Roman"/>
              </a:rPr>
              <a:t>Chương </a:t>
            </a:r>
            <a:r>
              <a:rPr sz="1800" b="1" dirty="0">
                <a:solidFill>
                  <a:srgbClr val="F1F1F1"/>
                </a:solidFill>
                <a:latin typeface="Times New Roman"/>
                <a:cs typeface="Times New Roman"/>
              </a:rPr>
              <a:t>4  </a:t>
            </a:r>
            <a:r>
              <a:rPr sz="1800" b="1" spc="-5" dirty="0">
                <a:solidFill>
                  <a:srgbClr val="F1F1F1"/>
                </a:solidFill>
                <a:latin typeface="Times New Roman"/>
                <a:cs typeface="Times New Roman"/>
              </a:rPr>
              <a:t>ĐIỀU</a:t>
            </a:r>
            <a:r>
              <a:rPr sz="1800" b="1" spc="-95" dirty="0">
                <a:solidFill>
                  <a:srgbClr val="F1F1F1"/>
                </a:solidFill>
                <a:latin typeface="Times New Roman"/>
                <a:cs typeface="Times New Roman"/>
              </a:rPr>
              <a:t> </a:t>
            </a:r>
            <a:r>
              <a:rPr sz="1800" b="1" dirty="0">
                <a:solidFill>
                  <a:srgbClr val="F1F1F1"/>
                </a:solidFill>
                <a:latin typeface="Times New Roman"/>
                <a:cs typeface="Times New Roman"/>
              </a:rPr>
              <a:t>KIỆN</a:t>
            </a:r>
            <a:endParaRPr sz="1800">
              <a:latin typeface="Times New Roman"/>
              <a:cs typeface="Times New Roman"/>
            </a:endParaRPr>
          </a:p>
        </p:txBody>
      </p:sp>
      <p:sp>
        <p:nvSpPr>
          <p:cNvPr id="14" name="object 14"/>
          <p:cNvSpPr txBox="1"/>
          <p:nvPr/>
        </p:nvSpPr>
        <p:spPr>
          <a:xfrm>
            <a:off x="6035174" y="5633704"/>
            <a:ext cx="112395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1F1F1"/>
                </a:solidFill>
                <a:latin typeface="Times New Roman"/>
                <a:cs typeface="Times New Roman"/>
              </a:rPr>
              <a:t>BẢO</a:t>
            </a:r>
            <a:r>
              <a:rPr sz="1800" b="1" spc="-80" dirty="0">
                <a:solidFill>
                  <a:srgbClr val="F1F1F1"/>
                </a:solidFill>
                <a:latin typeface="Times New Roman"/>
                <a:cs typeface="Times New Roman"/>
              </a:rPr>
              <a:t> </a:t>
            </a:r>
            <a:r>
              <a:rPr sz="1800" b="1" spc="-5" dirty="0">
                <a:solidFill>
                  <a:srgbClr val="F1F1F1"/>
                </a:solidFill>
                <a:latin typeface="Times New Roman"/>
                <a:cs typeface="Times New Roman"/>
              </a:rPr>
              <a:t>ĐẢM</a:t>
            </a:r>
            <a:endParaRPr sz="1800">
              <a:latin typeface="Times New Roman"/>
              <a:cs typeface="Times New Roman"/>
            </a:endParaRPr>
          </a:p>
        </p:txBody>
      </p:sp>
      <p:sp>
        <p:nvSpPr>
          <p:cNvPr id="15" name="object 15"/>
          <p:cNvSpPr txBox="1"/>
          <p:nvPr/>
        </p:nvSpPr>
        <p:spPr>
          <a:xfrm>
            <a:off x="2159650" y="5778477"/>
            <a:ext cx="1518920" cy="899160"/>
          </a:xfrm>
          <a:prstGeom prst="rect">
            <a:avLst/>
          </a:prstGeom>
        </p:spPr>
        <p:txBody>
          <a:bodyPr vert="horz" wrap="square" lIns="0" tIns="24765" rIns="0" bIns="0" rtlCol="0">
            <a:spAutoFit/>
          </a:bodyPr>
          <a:lstStyle/>
          <a:p>
            <a:pPr marL="12700" marR="5080" algn="ctr">
              <a:lnSpc>
                <a:spcPct val="104600"/>
              </a:lnSpc>
              <a:spcBef>
                <a:spcPts val="195"/>
              </a:spcBef>
            </a:pPr>
            <a:r>
              <a:rPr sz="1800" b="1" spc="-5" dirty="0">
                <a:solidFill>
                  <a:srgbClr val="F1F1F1"/>
                </a:solidFill>
                <a:latin typeface="Times New Roman"/>
                <a:cs typeface="Times New Roman"/>
              </a:rPr>
              <a:t>Chương </a:t>
            </a:r>
            <a:r>
              <a:rPr sz="1800" b="1" dirty="0">
                <a:solidFill>
                  <a:srgbClr val="F1F1F1"/>
                </a:solidFill>
                <a:latin typeface="Times New Roman"/>
                <a:cs typeface="Times New Roman"/>
              </a:rPr>
              <a:t>5  </a:t>
            </a:r>
            <a:r>
              <a:rPr sz="1800" b="1" spc="-5" dirty="0">
                <a:solidFill>
                  <a:srgbClr val="F1F1F1"/>
                </a:solidFill>
                <a:latin typeface="Times New Roman"/>
                <a:cs typeface="Times New Roman"/>
              </a:rPr>
              <a:t>ĐIỀU</a:t>
            </a:r>
            <a:r>
              <a:rPr sz="1800" b="1" spc="-95" dirty="0">
                <a:solidFill>
                  <a:srgbClr val="F1F1F1"/>
                </a:solidFill>
                <a:latin typeface="Times New Roman"/>
                <a:cs typeface="Times New Roman"/>
              </a:rPr>
              <a:t> </a:t>
            </a:r>
            <a:r>
              <a:rPr sz="1800" b="1" dirty="0">
                <a:solidFill>
                  <a:srgbClr val="F1F1F1"/>
                </a:solidFill>
                <a:latin typeface="Times New Roman"/>
                <a:cs typeface="Times New Roman"/>
              </a:rPr>
              <a:t>KHOẢN  THI</a:t>
            </a:r>
            <a:r>
              <a:rPr sz="1800" b="1" spc="-30" dirty="0">
                <a:solidFill>
                  <a:srgbClr val="F1F1F1"/>
                </a:solidFill>
                <a:latin typeface="Times New Roman"/>
                <a:cs typeface="Times New Roman"/>
              </a:rPr>
              <a:t> </a:t>
            </a:r>
            <a:r>
              <a:rPr sz="1800" b="1" dirty="0">
                <a:solidFill>
                  <a:srgbClr val="F1F1F1"/>
                </a:solidFill>
                <a:latin typeface="Times New Roman"/>
                <a:cs typeface="Times New Roman"/>
              </a:rPr>
              <a:t>HÀNH</a:t>
            </a:r>
            <a:endParaRPr sz="1800">
              <a:latin typeface="Times New Roman"/>
              <a:cs typeface="Times New Roman"/>
            </a:endParaRPr>
          </a:p>
        </p:txBody>
      </p:sp>
      <p:sp>
        <p:nvSpPr>
          <p:cNvPr id="16" name="object 16"/>
          <p:cNvSpPr txBox="1"/>
          <p:nvPr/>
        </p:nvSpPr>
        <p:spPr>
          <a:xfrm>
            <a:off x="1202570" y="3599164"/>
            <a:ext cx="1178560" cy="981075"/>
          </a:xfrm>
          <a:prstGeom prst="rect">
            <a:avLst/>
          </a:prstGeom>
        </p:spPr>
        <p:txBody>
          <a:bodyPr vert="horz" wrap="square" lIns="0" tIns="24765" rIns="0" bIns="0" rtlCol="0">
            <a:spAutoFit/>
          </a:bodyPr>
          <a:lstStyle/>
          <a:p>
            <a:pPr marL="12700" marR="5080" indent="-635" algn="ctr">
              <a:lnSpc>
                <a:spcPct val="114599"/>
              </a:lnSpc>
              <a:spcBef>
                <a:spcPts val="195"/>
              </a:spcBef>
            </a:pPr>
            <a:r>
              <a:rPr sz="1800" b="1" spc="-5" dirty="0">
                <a:solidFill>
                  <a:srgbClr val="F1F1F1"/>
                </a:solidFill>
                <a:latin typeface="Times New Roman"/>
                <a:cs typeface="Times New Roman"/>
              </a:rPr>
              <a:t>Chương </a:t>
            </a:r>
            <a:r>
              <a:rPr sz="1800" b="1" dirty="0">
                <a:solidFill>
                  <a:srgbClr val="F1F1F1"/>
                </a:solidFill>
                <a:latin typeface="Times New Roman"/>
                <a:cs typeface="Times New Roman"/>
              </a:rPr>
              <a:t>1  </a:t>
            </a:r>
            <a:r>
              <a:rPr sz="1800" b="1" spc="-5" dirty="0">
                <a:solidFill>
                  <a:srgbClr val="F1F1F1"/>
                </a:solidFill>
                <a:latin typeface="Times New Roman"/>
                <a:cs typeface="Times New Roman"/>
              </a:rPr>
              <a:t>QUY</a:t>
            </a:r>
            <a:r>
              <a:rPr sz="1800" b="1" spc="-165" dirty="0">
                <a:solidFill>
                  <a:srgbClr val="F1F1F1"/>
                </a:solidFill>
                <a:latin typeface="Times New Roman"/>
                <a:cs typeface="Times New Roman"/>
              </a:rPr>
              <a:t> </a:t>
            </a:r>
            <a:r>
              <a:rPr sz="1800" b="1" spc="-5" dirty="0">
                <a:solidFill>
                  <a:srgbClr val="F1F1F1"/>
                </a:solidFill>
                <a:latin typeface="Times New Roman"/>
                <a:cs typeface="Times New Roman"/>
              </a:rPr>
              <a:t>ĐỊNH  CHUNG</a:t>
            </a:r>
            <a:endParaRPr sz="1800">
              <a:latin typeface="Times New Roman"/>
              <a:cs typeface="Times New Roman"/>
            </a:endParaRPr>
          </a:p>
        </p:txBody>
      </p:sp>
      <p:sp>
        <p:nvSpPr>
          <p:cNvPr id="17" name="object 17"/>
          <p:cNvSpPr txBox="1">
            <a:spLocks noGrp="1"/>
          </p:cNvSpPr>
          <p:nvPr>
            <p:ph type="title"/>
          </p:nvPr>
        </p:nvSpPr>
        <p:spPr>
          <a:xfrm>
            <a:off x="4784725" y="635761"/>
            <a:ext cx="1888489" cy="391160"/>
          </a:xfrm>
          <a:prstGeom prst="rect">
            <a:avLst/>
          </a:prstGeom>
        </p:spPr>
        <p:txBody>
          <a:bodyPr vert="horz" wrap="square" lIns="0" tIns="12700" rIns="0" bIns="0" rtlCol="0">
            <a:spAutoFit/>
          </a:bodyPr>
          <a:lstStyle/>
          <a:p>
            <a:pPr marL="12700">
              <a:lnSpc>
                <a:spcPct val="100000"/>
              </a:lnSpc>
              <a:spcBef>
                <a:spcPts val="100"/>
              </a:spcBef>
            </a:pPr>
            <a:r>
              <a:rPr sz="2400" dirty="0"/>
              <a:t>TỔNG</a:t>
            </a:r>
            <a:r>
              <a:rPr sz="2400" spc="-90" dirty="0"/>
              <a:t> </a:t>
            </a:r>
            <a:r>
              <a:rPr sz="2400" dirty="0"/>
              <a:t>QUAN</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68230" y="1752602"/>
            <a:ext cx="5949950" cy="2951480"/>
          </a:xfrm>
          <a:prstGeom prst="rect">
            <a:avLst/>
          </a:prstGeom>
        </p:spPr>
        <p:txBody>
          <a:bodyPr vert="horz" wrap="square" lIns="0" tIns="256540" rIns="0" bIns="0" rtlCol="0">
            <a:spAutoFit/>
          </a:bodyPr>
          <a:lstStyle/>
          <a:p>
            <a:pPr marR="570230" algn="ctr">
              <a:lnSpc>
                <a:spcPct val="100000"/>
              </a:lnSpc>
              <a:spcBef>
                <a:spcPts val="2020"/>
              </a:spcBef>
            </a:pPr>
            <a:r>
              <a:rPr sz="3200" b="1" dirty="0">
                <a:solidFill>
                  <a:srgbClr val="002060"/>
                </a:solidFill>
                <a:latin typeface="Times New Roman"/>
                <a:cs typeface="Times New Roman"/>
              </a:rPr>
              <a:t>PHẦN</a:t>
            </a:r>
            <a:r>
              <a:rPr sz="3200" b="1" spc="-10" dirty="0">
                <a:solidFill>
                  <a:srgbClr val="002060"/>
                </a:solidFill>
                <a:latin typeface="Times New Roman"/>
                <a:cs typeface="Times New Roman"/>
              </a:rPr>
              <a:t> </a:t>
            </a:r>
            <a:r>
              <a:rPr sz="3200" b="1" spc="-5" dirty="0">
                <a:solidFill>
                  <a:srgbClr val="002060"/>
                </a:solidFill>
                <a:latin typeface="Times New Roman"/>
                <a:cs typeface="Times New Roman"/>
              </a:rPr>
              <a:t>II</a:t>
            </a:r>
            <a:endParaRPr sz="3200">
              <a:latin typeface="Times New Roman"/>
              <a:cs typeface="Times New Roman"/>
            </a:endParaRPr>
          </a:p>
          <a:p>
            <a:pPr marL="12065" marR="5080" algn="ctr">
              <a:lnSpc>
                <a:spcPct val="150000"/>
              </a:lnSpc>
            </a:pPr>
            <a:r>
              <a:rPr sz="3200" b="1" spc="-5" dirty="0">
                <a:solidFill>
                  <a:srgbClr val="002060"/>
                </a:solidFill>
                <a:latin typeface="Times New Roman"/>
                <a:cs typeface="Times New Roman"/>
              </a:rPr>
              <a:t>NỘI DUNG CƠ BẢN CỦA</a:t>
            </a:r>
            <a:r>
              <a:rPr sz="3200" b="1" spc="-260" dirty="0">
                <a:solidFill>
                  <a:srgbClr val="002060"/>
                </a:solidFill>
                <a:latin typeface="Times New Roman"/>
                <a:cs typeface="Times New Roman"/>
              </a:rPr>
              <a:t> </a:t>
            </a:r>
            <a:r>
              <a:rPr sz="3200" b="1" spc="-5" dirty="0">
                <a:solidFill>
                  <a:srgbClr val="002060"/>
                </a:solidFill>
                <a:latin typeface="Times New Roman"/>
                <a:cs typeface="Times New Roman"/>
              </a:rPr>
              <a:t>LUẬT  </a:t>
            </a:r>
            <a:r>
              <a:rPr sz="3200" b="1" dirty="0">
                <a:solidFill>
                  <a:srgbClr val="002060"/>
                </a:solidFill>
                <a:latin typeface="Times New Roman"/>
                <a:cs typeface="Times New Roman"/>
              </a:rPr>
              <a:t>PHÒNG </a:t>
            </a:r>
            <a:r>
              <a:rPr sz="3200" b="1" spc="-5" dirty="0">
                <a:solidFill>
                  <a:srgbClr val="002060"/>
                </a:solidFill>
                <a:latin typeface="Times New Roman"/>
                <a:cs typeface="Times New Roman"/>
              </a:rPr>
              <a:t>CHỐNG </a:t>
            </a:r>
            <a:r>
              <a:rPr sz="3200" b="1" dirty="0">
                <a:solidFill>
                  <a:srgbClr val="002060"/>
                </a:solidFill>
                <a:latin typeface="Times New Roman"/>
                <a:cs typeface="Times New Roman"/>
              </a:rPr>
              <a:t>TÁC HẠI  </a:t>
            </a:r>
            <a:r>
              <a:rPr sz="3200" b="1" spc="-5" dirty="0">
                <a:solidFill>
                  <a:srgbClr val="002060"/>
                </a:solidFill>
                <a:latin typeface="Times New Roman"/>
                <a:cs typeface="Times New Roman"/>
              </a:rPr>
              <a:t>CỦA </a:t>
            </a:r>
            <a:r>
              <a:rPr sz="3200" b="1" dirty="0">
                <a:solidFill>
                  <a:srgbClr val="002060"/>
                </a:solidFill>
                <a:latin typeface="Times New Roman"/>
                <a:cs typeface="Times New Roman"/>
              </a:rPr>
              <a:t>THUỐC</a:t>
            </a:r>
            <a:r>
              <a:rPr sz="3200" b="1" spc="-254" dirty="0">
                <a:solidFill>
                  <a:srgbClr val="002060"/>
                </a:solidFill>
                <a:latin typeface="Times New Roman"/>
                <a:cs typeface="Times New Roman"/>
              </a:rPr>
              <a:t> </a:t>
            </a:r>
            <a:r>
              <a:rPr sz="3200" b="1" spc="-5" dirty="0">
                <a:solidFill>
                  <a:srgbClr val="002060"/>
                </a:solidFill>
                <a:latin typeface="Times New Roman"/>
                <a:cs typeface="Times New Roman"/>
              </a:rPr>
              <a:t>LÁ</a:t>
            </a:r>
            <a:endParaRPr sz="3200">
              <a:latin typeface="Times New Roman"/>
              <a:cs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TotalTime>
  <Words>4926</Words>
  <Application>Microsoft Office PowerPoint</Application>
  <PresentationFormat>Custom</PresentationFormat>
  <Paragraphs>340</Paragraphs>
  <Slides>68</Slides>
  <Notes>0</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LUẬT</vt:lpstr>
      <vt:lpstr>NỘI DUNG TRÌNH BÀY</vt:lpstr>
      <vt:lpstr>PHẦN I. TỔNG QUAN</vt:lpstr>
      <vt:lpstr>TỔNG QUAN</vt:lpstr>
      <vt:lpstr>TỔNG QUAN</vt:lpstr>
      <vt:lpstr>TỔNG QUAN</vt:lpstr>
      <vt:lpstr>TỔNG QUAN</vt:lpstr>
      <vt:lpstr>TỔNG QUAN</vt:lpstr>
      <vt:lpstr>PowerPoint Presentation</vt:lpstr>
      <vt:lpstr>CHƯƠNG I - NHỮNG QUY ĐỊNH CHUNG</vt:lpstr>
      <vt:lpstr>Điều 2. Giải thích từ ngữ</vt:lpstr>
      <vt:lpstr>Điều 2. Giải thích từ ngữ</vt:lpstr>
      <vt:lpstr>Điều 6. Trách nhiệm của người đứng đầu cơ quan,  tổ chức, địa phương trong PCTHTL</vt:lpstr>
      <vt:lpstr>Điều 7. Quyền và nghĩa vụ của công dân trong PCTHTL</vt:lpstr>
      <vt:lpstr>Điều 9. Các hành vi bị nghiêm cấm</vt:lpstr>
      <vt:lpstr>Điều 9. Các hành vi bị nghiêm cấm (tiếp)</vt:lpstr>
      <vt:lpstr>Các hành vi bị nghiêm cấm</vt:lpstr>
      <vt:lpstr>Các hành vi bị nghiêm cấm</vt:lpstr>
      <vt:lpstr>Các hành vi bị nghiêm cấm</vt:lpstr>
      <vt:lpstr>Các hành vi bị nghiêm cấm</vt:lpstr>
      <vt:lpstr>Chương II. CÁC BIỆN PHÁP GIẢM NHU CẦU SỬ DỤNG THUỐC LÁ</vt:lpstr>
      <vt:lpstr>Điều 11. Địa điểm cấm hút thuốc lá hoàn toàn</vt:lpstr>
      <vt:lpstr>Điều 11. Địa điểm cấm hút thuốc lá hoàn toàn</vt:lpstr>
      <vt:lpstr>Điều 12. Địa điểm cấm hút thuốc lá trong nhà nhưng  được phép có nơi dành riêng cho người hút thuốc lá</vt:lpstr>
      <vt:lpstr>Điều 12. Địa điểm cấm hút thuốc lá trong nhà nhưng được</vt:lpstr>
      <vt:lpstr>Địa điểm cấm hút thuốc lá</vt:lpstr>
      <vt:lpstr>Địa điểm cấm hút thuốc lá</vt:lpstr>
      <vt:lpstr>Địa điểm cấm hút thuốc lá</vt:lpstr>
      <vt:lpstr>Điều 13. Trách nhiệm của người hút thuốc lá</vt:lpstr>
      <vt:lpstr>Điều 14. Quyền của người đứng đầu, người quản lý   địa điểm cấm hút thuốc lá </vt:lpstr>
      <vt:lpstr>Điều 14. Quyền của người đứng đầu, người quản lý   địa điểm cấm hút thuốc lá </vt:lpstr>
      <vt:lpstr>Điều 15. Ghi nhãn, in cảnh báo sức khỏe trên bao bì   thuốc lá </vt:lpstr>
      <vt:lpstr>6 mẫu cảnh báo sức khỏe trên bao bì TL</vt:lpstr>
      <vt:lpstr>Mẫu cảnh báo sức khỏe trên bao bì thuốc lá</vt:lpstr>
      <vt:lpstr>Chương III. CÁC BIỆN PHÁP KIỂM SOÁT NGUỒN CUNG CẤP THUỐC LÁ</vt:lpstr>
      <vt:lpstr>Điều 24. Số lượng điếu thuốc lá trong bao, gói</vt:lpstr>
      <vt:lpstr>Điều 25. Bán thuốc lá</vt:lpstr>
      <vt:lpstr>Xử lý vi phạm pháp luật về PCTHTL</vt:lpstr>
      <vt:lpstr>PowerPoint Presentation</vt:lpstr>
      <vt:lpstr>NHỮNG QUY ĐỊNH CHUNG</vt:lpstr>
      <vt:lpstr>Điều 25. Vi phạm quy định về địa  điểm cấm hút thuốc lá</vt:lpstr>
      <vt:lpstr>Điều 25. Vi phạm quy định  về địa điểm cấm hút thuốc lá</vt:lpstr>
      <vt:lpstr>Điều 25. Vi phạm quy định  về địa điểm cấm hút thuốc lá</vt:lpstr>
      <vt:lpstr>Điều 25. Vi phạm quy định  về địa điểm cấm hút thuốc lá</vt:lpstr>
      <vt:lpstr>Điều 26. Vi phạm quy định về bán, cung cấp thuốc lá</vt:lpstr>
      <vt:lpstr>Điều 28. Vi phạm quy định về cai nghiện thuốc lá</vt:lpstr>
      <vt:lpstr>Điều 29. Vi phạm quy định khác về phòng, chống tác hại của thuốc lá</vt:lpstr>
      <vt:lpstr>Điều 29. Vi phạm quy định khác về phòng, chống tác hại của thuốc lá</vt:lpstr>
      <vt:lpstr>Điều 29. Vi phạm quy định khác về phòng, chống tác hại của thuốc lá</vt:lpstr>
      <vt:lpstr>Điều 29. Vi phạm quy định khác về phòng, chống tác hại của thuốc lá</vt:lpstr>
      <vt:lpstr>NGHỊ ĐỊNH SỐ 158/2013/NĐ-CP NGÀY  12/11/2013 CỦA CHÍNH PHỦ QUY ĐỊNH  XỬ PHẠT VI PHẠM HÀNH CHÍNH  TRONG LĨNH VỰC VĂN HÓA, THỂ  THAO, DU LỊCH VÀ QUẢNG CÁO</vt:lpstr>
      <vt:lpstr>Điều 50. Vi phạm quy định về quảng cáo sản  phẩm, hàng hóa, dịch vụ cấm quảng cáo</vt:lpstr>
      <vt:lpstr>Nghị định số 98/2020/NĐ-CP quy định xử phạt vi phạm hành  chính trong hoạt động thương mại, sản xuất, buôn bán hàng  giả, hàng cấm và bảo vệ quyền lợi người tiêu dùng và có hiệu  lực thi hành từ ngày 15/10/2020</vt:lpstr>
      <vt:lpstr>Điều 8. Hành vi sản xuất, buôn bán, vận  chuyển, tàng trữ, giao nhận hàng cấm</vt:lpstr>
      <vt:lpstr>Nghị định số 98/2020/NĐ-CP</vt:lpstr>
      <vt:lpstr>Nghị định số 98/2020/NĐ-CP   Điều 23. Hành vi vi phạm về bán sản phẩm thuốc lá </vt:lpstr>
      <vt:lpstr>PowerPoint Presentation</vt:lpstr>
      <vt:lpstr>Điều 103. Thẩm quyền xử phạt của Chủ tịch Ủy ban  nhân dân</vt:lpstr>
      <vt:lpstr>Điều 103. Thẩm quyền xử phạt của Chủ tịch Ủy ban  nhân dân</vt:lpstr>
      <vt:lpstr>Điều 103. Thẩm quyền xử phạt của Chủ tịch Ủy ban  nhân dân</vt:lpstr>
      <vt:lpstr>Điều 106. Thẩm quyền xử phạt của Công an nhân dân</vt:lpstr>
      <vt:lpstr>Điều 106. Thẩm quyền xử phạt của Công an nhân dân</vt:lpstr>
      <vt:lpstr>Điều 106. Thẩm quyền xử phạt của Công an nhân dân</vt:lpstr>
      <vt:lpstr>Điều 112. Phân định thẩm quyền xử phạt vi phạm  hành chính của các chức danh có thẩm quyền xử  phạt vi phạm hành chính trong lĩnh vực y tế</vt:lpstr>
      <vt:lpstr>Điều 112. Phân định thẩm quyền xử phạt vi phạm  hành chính của các chức danh có thẩm quyền xử  phạt vi phạm hành chính trong lĩnh vực y tế</vt:lpstr>
      <vt:lpstr>Điều 113. Thẩm quyền lập biên bản vi phạm hành chính</vt:lpstr>
      <vt:lpstr>Điều 114. Sử dụng phương tiện, thiết bị kỹ thuật  nghiệp vụ trong việc phát hiện hành vi vi phạm</vt:lpstr>
      <vt:lpstr>Xin trân trọng cảm ơn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Các van b?n pháp lu?t v? phòng ch?ng THTL.ppt</dc:title>
  <dc:creator>NamHD</dc:creator>
  <cp:lastModifiedBy>admin</cp:lastModifiedBy>
  <cp:revision>3</cp:revision>
  <dcterms:created xsi:type="dcterms:W3CDTF">2022-11-08T02:12:51Z</dcterms:created>
  <dcterms:modified xsi:type="dcterms:W3CDTF">2022-11-23T11:42:11Z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2022-10-06T00:00:00Z</vt:filetime>
  </property>
  <property fmtid="{D5CDD505-2E9C-101B-9397-08002B2CF9AE}" pid="3" name="Creator">
    <vt:lpwstr>PScript5.dll Version 5.2.2</vt:lpwstr>
  </property>
  <property fmtid="{D5CDD505-2E9C-101B-9397-08002B2CF9AE}" pid="4" name="LastSaved">
    <vt:filetime>2022-11-08T00:00:00Z</vt:filetime>
  </property>
</Properties>
</file>