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handoutMasterIdLst>
    <p:handoutMasterId r:id="rId43"/>
  </p:handoutMasterIdLst>
  <p:sldIdLst>
    <p:sldId id="288" r:id="rId2"/>
    <p:sldId id="263" r:id="rId3"/>
    <p:sldId id="280" r:id="rId4"/>
    <p:sldId id="297" r:id="rId5"/>
    <p:sldId id="279" r:id="rId6"/>
    <p:sldId id="298" r:id="rId7"/>
    <p:sldId id="276" r:id="rId8"/>
    <p:sldId id="299" r:id="rId9"/>
    <p:sldId id="291" r:id="rId10"/>
    <p:sldId id="292" r:id="rId11"/>
    <p:sldId id="293" r:id="rId12"/>
    <p:sldId id="275" r:id="rId13"/>
    <p:sldId id="274" r:id="rId14"/>
    <p:sldId id="273" r:id="rId15"/>
    <p:sldId id="300" r:id="rId16"/>
    <p:sldId id="272" r:id="rId17"/>
    <p:sldId id="271" r:id="rId18"/>
    <p:sldId id="301" r:id="rId19"/>
    <p:sldId id="307" r:id="rId20"/>
    <p:sldId id="270" r:id="rId21"/>
    <p:sldId id="269" r:id="rId22"/>
    <p:sldId id="302" r:id="rId23"/>
    <p:sldId id="268" r:id="rId24"/>
    <p:sldId id="303" r:id="rId25"/>
    <p:sldId id="267" r:id="rId26"/>
    <p:sldId id="287" r:id="rId27"/>
    <p:sldId id="304" r:id="rId28"/>
    <p:sldId id="286" r:id="rId29"/>
    <p:sldId id="305" r:id="rId30"/>
    <p:sldId id="285" r:id="rId31"/>
    <p:sldId id="306" r:id="rId32"/>
    <p:sldId id="289" r:id="rId33"/>
    <p:sldId id="284" r:id="rId34"/>
    <p:sldId id="283" r:id="rId35"/>
    <p:sldId id="296" r:id="rId36"/>
    <p:sldId id="290" r:id="rId37"/>
    <p:sldId id="282" r:id="rId38"/>
    <p:sldId id="294" r:id="rId39"/>
    <p:sldId id="295" r:id="rId40"/>
    <p:sldId id="281" r:id="rId41"/>
  </p:sldIdLst>
  <p:sldSz cx="9144000" cy="6858000" type="screen4x3"/>
  <p:notesSz cx="6797675" cy="9926638"/>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E7F0C"/>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3384" y="-13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EF0237-FDB3-4C59-A029-0E6E8E14A3B2}" type="datetimeFigureOut">
              <a:rPr lang="en-US" smtClean="0"/>
              <a:pPr/>
              <a:t>11/23/2022</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8ABAF8-55D8-4AFF-85EF-B6EA8EC67C0C}" type="slidenum">
              <a:rPr lang="en-US" smtClean="0"/>
              <a:pPr/>
              <a:t>‹#›</a:t>
            </a:fld>
            <a:endParaRPr lang="en-US"/>
          </a:p>
        </p:txBody>
      </p:sp>
    </p:spTree>
    <p:extLst>
      <p:ext uri="{BB962C8B-B14F-4D97-AF65-F5344CB8AC3E}">
        <p14:creationId xmlns:p14="http://schemas.microsoft.com/office/powerpoint/2010/main" val="221468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AB0A664-64BF-4400-B701-B1F462FD7B6E}" type="datetimeFigureOut">
              <a:rPr lang="en-US" smtClean="0"/>
              <a:pPr/>
              <a:t>11/23/2022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5A2257-3B0A-4BCA-8257-9CF21C1AAC69}" type="slidenum">
              <a:rPr lang="en-US" smtClean="0"/>
              <a:pPr/>
              <a:t>‹#›</a:t>
            </a:fld>
            <a:endParaRPr lang="en-US"/>
          </a:p>
        </p:txBody>
      </p:sp>
    </p:spTree>
    <p:extLst>
      <p:ext uri="{BB962C8B-B14F-4D97-AF65-F5344CB8AC3E}">
        <p14:creationId xmlns:p14="http://schemas.microsoft.com/office/powerpoint/2010/main" val="204307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A2257-3B0A-4BCA-8257-9CF21C1AAC6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692150" y="1000126"/>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white"/>
              </a:solidFill>
              <a:latin typeface="Times New Roman" pitchFamily="18" charset="0"/>
              <a:cs typeface="Arial" charset="0"/>
            </a:endParaRPr>
          </a:p>
        </p:txBody>
      </p:sp>
      <p:pic>
        <p:nvPicPr>
          <p:cNvPr id="5" name="Picture 16" descr="lo-go-bo-y-te[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11600" y="177800"/>
            <a:ext cx="1295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2"/>
          </p:nvPr>
        </p:nvSpPr>
        <p:spPr/>
        <p:txBody>
          <a:bodyPr/>
          <a:lstStyle>
            <a:lvl1pPr>
              <a:defRPr>
                <a:solidFill>
                  <a:srgbClr val="D1EAEE"/>
                </a:solidFill>
              </a:defRPr>
            </a:lvl1pPr>
          </a:lstStyle>
          <a:p>
            <a:fld id="{C47A66F5-ABB0-4612-A279-C950C48AE903}" type="slidenum">
              <a:rPr lang="en-US"/>
              <a:pPr/>
              <a:t>‹#›</a:t>
            </a:fld>
            <a:endParaRPr lang="en-US"/>
          </a:p>
        </p:txBody>
      </p:sp>
    </p:spTree>
    <p:extLst>
      <p:ext uri="{BB962C8B-B14F-4D97-AF65-F5344CB8AC3E}">
        <p14:creationId xmlns:p14="http://schemas.microsoft.com/office/powerpoint/2010/main" val="35847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9F0817E2-FBC6-4F3E-BB0C-084C278B2A54}" type="slidenum">
              <a:rPr lang="en-US"/>
              <a:pPr/>
              <a:t>‹#›</a:t>
            </a:fld>
            <a:endParaRPr lang="en-US"/>
          </a:p>
        </p:txBody>
      </p:sp>
    </p:spTree>
    <p:extLst>
      <p:ext uri="{BB962C8B-B14F-4D97-AF65-F5344CB8AC3E}">
        <p14:creationId xmlns:p14="http://schemas.microsoft.com/office/powerpoint/2010/main" val="6133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32E7A47-E58A-4755-A385-FD22F2E4C9FF}" type="slidenum">
              <a:rPr lang="en-US"/>
              <a:pPr/>
              <a:t>‹#›</a:t>
            </a:fld>
            <a:endParaRPr lang="en-US"/>
          </a:p>
        </p:txBody>
      </p:sp>
    </p:spTree>
    <p:extLst>
      <p:ext uri="{BB962C8B-B14F-4D97-AF65-F5344CB8AC3E}">
        <p14:creationId xmlns:p14="http://schemas.microsoft.com/office/powerpoint/2010/main" val="27154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BEC53A4D-AD60-44C3-ACA1-E928CBC6053C}" type="slidenum">
              <a:rPr lang="en-US"/>
              <a:pPr/>
              <a:t>‹#›</a:t>
            </a:fld>
            <a:endParaRPr lang="en-US"/>
          </a:p>
        </p:txBody>
      </p:sp>
    </p:spTree>
    <p:extLst>
      <p:ext uri="{BB962C8B-B14F-4D97-AF65-F5344CB8AC3E}">
        <p14:creationId xmlns:p14="http://schemas.microsoft.com/office/powerpoint/2010/main" val="4436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8A3C4317-6532-418B-961E-82EFB2652A75}" type="slidenum">
              <a:rPr lang="en-US"/>
              <a:pPr/>
              <a:t>‹#›</a:t>
            </a:fld>
            <a:endParaRPr lang="en-US"/>
          </a:p>
        </p:txBody>
      </p:sp>
    </p:spTree>
    <p:extLst>
      <p:ext uri="{BB962C8B-B14F-4D97-AF65-F5344CB8AC3E}">
        <p14:creationId xmlns:p14="http://schemas.microsoft.com/office/powerpoint/2010/main" val="41608101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F8D930D0-617D-4CF8-B0B1-04BE00491D7E}" type="slidenum">
              <a:rPr lang="en-US"/>
              <a:pPr/>
              <a:t>‹#›</a:t>
            </a:fld>
            <a:endParaRPr lang="en-US"/>
          </a:p>
        </p:txBody>
      </p:sp>
    </p:spTree>
    <p:extLst>
      <p:ext uri="{BB962C8B-B14F-4D97-AF65-F5344CB8AC3E}">
        <p14:creationId xmlns:p14="http://schemas.microsoft.com/office/powerpoint/2010/main" val="26416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E3894EC-45D4-4EB3-AB1D-45CEEAF0A156}" type="slidenum">
              <a:rPr lang="en-US"/>
              <a:pPr/>
              <a:t>‹#›</a:t>
            </a:fld>
            <a:endParaRPr lang="en-US"/>
          </a:p>
        </p:txBody>
      </p:sp>
    </p:spTree>
    <p:extLst>
      <p:ext uri="{BB962C8B-B14F-4D97-AF65-F5344CB8AC3E}">
        <p14:creationId xmlns:p14="http://schemas.microsoft.com/office/powerpoint/2010/main" val="182432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EE721DC0-55F9-4B0C-920E-3D4C6047D93A}" type="slidenum">
              <a:rPr lang="en-US"/>
              <a:pPr/>
              <a:t>‹#›</a:t>
            </a:fld>
            <a:endParaRPr lang="en-US"/>
          </a:p>
        </p:txBody>
      </p:sp>
    </p:spTree>
    <p:extLst>
      <p:ext uri="{BB962C8B-B14F-4D97-AF65-F5344CB8AC3E}">
        <p14:creationId xmlns:p14="http://schemas.microsoft.com/office/powerpoint/2010/main" val="30460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D57DEC5B-F3B3-4C55-9B64-B442A28BFCEB}" type="slidenum">
              <a:rPr lang="en-US"/>
              <a:pPr/>
              <a:t>‹#›</a:t>
            </a:fld>
            <a:endParaRPr lang="en-US"/>
          </a:p>
        </p:txBody>
      </p:sp>
    </p:spTree>
    <p:extLst>
      <p:ext uri="{BB962C8B-B14F-4D97-AF65-F5344CB8AC3E}">
        <p14:creationId xmlns:p14="http://schemas.microsoft.com/office/powerpoint/2010/main" val="35167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04A3BE97-96F7-4BB4-B7CF-6FCF15263E27}" type="slidenum">
              <a:rPr lang="en-US"/>
              <a:pPr/>
              <a:t>‹#›</a:t>
            </a:fld>
            <a:endParaRPr lang="en-US"/>
          </a:p>
        </p:txBody>
      </p:sp>
    </p:spTree>
    <p:extLst>
      <p:ext uri="{BB962C8B-B14F-4D97-AF65-F5344CB8AC3E}">
        <p14:creationId xmlns:p14="http://schemas.microsoft.com/office/powerpoint/2010/main" val="118548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D59F6BF-FC83-4394-B2EB-F9DF1FCAC7B4}" type="slidenum">
              <a:rPr lang="en-US"/>
              <a:pPr/>
              <a:t>‹#›</a:t>
            </a:fld>
            <a:endParaRPr lang="en-US"/>
          </a:p>
        </p:txBody>
      </p:sp>
    </p:spTree>
    <p:extLst>
      <p:ext uri="{BB962C8B-B14F-4D97-AF65-F5344CB8AC3E}">
        <p14:creationId xmlns:p14="http://schemas.microsoft.com/office/powerpoint/2010/main" val="11330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fontAlgn="base">
              <a:spcBef>
                <a:spcPct val="0"/>
              </a:spcBef>
              <a:spcAft>
                <a:spcPct val="0"/>
              </a:spcAft>
            </a:pPr>
            <a:fld id="{5531D56B-7A9B-4838-BADC-619EF60E4281}" type="slidenum">
              <a:rPr lang="en-US">
                <a:latin typeface="Arial" panose="020B0604020202020204" pitchFamily="34" charset="0"/>
                <a:cs typeface="Arial" panose="020B0604020202020204" pitchFamily="34" charset="0"/>
              </a:rPr>
              <a:pPr fontAlgn="base">
                <a:spcBef>
                  <a:spcPct val="0"/>
                </a:spcBef>
                <a:spcAft>
                  <a:spcPct val="0"/>
                </a:spcAft>
              </a:pPr>
              <a:t>‹#›</a:t>
            </a:fld>
            <a:endParaRPr lang="en-US">
              <a:latin typeface="Arial" panose="020B0604020202020204" pitchFamily="34" charset="0"/>
              <a:cs typeface="Arial" panose="020B0604020202020204"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
        <p:nvSpPr>
          <p:cNvPr id="14" name="AutoShape 7"/>
          <p:cNvSpPr>
            <a:spLocks noChangeArrowheads="1"/>
          </p:cNvSpPr>
          <p:nvPr userDrawn="1"/>
        </p:nvSpPr>
        <p:spPr bwMode="auto">
          <a:xfrm>
            <a:off x="857250" y="986102"/>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black"/>
              </a:solidFill>
              <a:latin typeface="Times New Roman" pitchFamily="18" charset="0"/>
              <a:cs typeface="Arial" charset="0"/>
            </a:endParaRPr>
          </a:p>
        </p:txBody>
      </p:sp>
      <p:pic>
        <p:nvPicPr>
          <p:cNvPr id="2061" name="Picture 7" descr="lo-go-bo-y-te[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39688"/>
            <a:ext cx="965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73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smtClean="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smtClean="0">
              <a:solidFill>
                <a:srgbClr val="CC0000"/>
              </a:solidFill>
              <a:latin typeface="Times New Roman" panose="02020603050405020304" pitchFamily="18" charset="0"/>
              <a:cs typeface="Times New Roman" panose="02020603050405020304" pitchFamily="18" charset="0"/>
            </a:endParaRPr>
          </a:p>
          <a:p>
            <a:pPr eaLnBrk="1" hangingPunct="1"/>
            <a:endParaRPr lang="en-US" dirty="0" smtClean="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419" y="2755726"/>
            <a:ext cx="5198355" cy="4026049"/>
          </a:xfrm>
          <a:prstGeom prst="rect">
            <a:avLst/>
          </a:prstGeom>
        </p:spPr>
      </p:pic>
      <p:sp>
        <p:nvSpPr>
          <p:cNvPr id="6" name="TextBox 5"/>
          <p:cNvSpPr txBox="1"/>
          <p:nvPr/>
        </p:nvSpPr>
        <p:spPr>
          <a:xfrm>
            <a:off x="1097569" y="340010"/>
            <a:ext cx="7337481" cy="769441"/>
          </a:xfrm>
          <a:prstGeom prst="rect">
            <a:avLst/>
          </a:prstGeom>
          <a:noFill/>
        </p:spPr>
        <p:txBody>
          <a:bodyPr wrap="square" rtlCol="0">
            <a:spAutoFit/>
          </a:bodyPr>
          <a:lstStyle/>
          <a:p>
            <a:pPr algn="ctr"/>
            <a:r>
              <a:rPr lang="en-US" sz="2200" b="1" dirty="0" smtClean="0">
                <a:solidFill>
                  <a:srgbClr val="002060"/>
                </a:solidFill>
                <a:latin typeface="Times New Roman" pitchFamily="18" charset="0"/>
                <a:cs typeface="Times New Roman" pitchFamily="18" charset="0"/>
              </a:rPr>
              <a:t>BỘ Y TẾ</a:t>
            </a:r>
          </a:p>
          <a:p>
            <a:pPr algn="ctr"/>
            <a:r>
              <a:rPr lang="en-US" sz="2200" b="1" dirty="0" smtClean="0">
                <a:solidFill>
                  <a:srgbClr val="002060"/>
                </a:solidFill>
                <a:latin typeface="Times New Roman" pitchFamily="18" charset="0"/>
                <a:cs typeface="Times New Roman" pitchFamily="18" charset="0"/>
              </a:rPr>
              <a:t>QUỸ PHÒNG CHỐNG TÁC HẠI CỦA THUỐC LÁ</a:t>
            </a:r>
            <a:endParaRPr lang="vi-VN" sz="2200" b="1" dirty="0">
              <a:solidFill>
                <a:srgbClr val="002060"/>
              </a:solidFill>
              <a:latin typeface="Times New Roman" pitchFamily="18" charset="0"/>
              <a:cs typeface="Times New Roman" pitchFamily="18" charset="0"/>
            </a:endParaRPr>
          </a:p>
        </p:txBody>
      </p:sp>
      <p:sp>
        <p:nvSpPr>
          <p:cNvPr id="8" name="Rectangle 22"/>
          <p:cNvSpPr txBox="1">
            <a:spLocks noChangeArrowheads="1"/>
          </p:cNvSpPr>
          <p:nvPr/>
        </p:nvSpPr>
        <p:spPr bwMode="auto">
          <a:xfrm>
            <a:off x="662650" y="1086371"/>
            <a:ext cx="7772400" cy="6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0" hangingPunct="0">
              <a:defRPr/>
            </a:pPr>
            <a:endParaRPr lang="es-ES" sz="3500" b="1"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9" name="Rectangle 22"/>
          <p:cNvSpPr txBox="1">
            <a:spLocks noChangeArrowheads="1"/>
          </p:cNvSpPr>
          <p:nvPr/>
        </p:nvSpPr>
        <p:spPr bwMode="auto">
          <a:xfrm>
            <a:off x="662650" y="1277655"/>
            <a:ext cx="8481349" cy="129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s-ES" sz="3200" b="1" dirty="0" smtClean="0">
                <a:solidFill>
                  <a:srgbClr val="FF0000"/>
                </a:solidFill>
                <a:latin typeface="Times New Roman" panose="02020603050405020304" pitchFamily="18" charset="0"/>
                <a:cs typeface="Times New Roman" panose="02020603050405020304" pitchFamily="18" charset="0"/>
              </a:rPr>
              <a:t>HƯỚNG DẪN</a:t>
            </a:r>
          </a:p>
          <a:p>
            <a:pPr algn="ctr" fontAlgn="base">
              <a:spcBef>
                <a:spcPct val="0"/>
              </a:spcBef>
              <a:spcAft>
                <a:spcPct val="0"/>
              </a:spcAft>
              <a:defRPr/>
            </a:pPr>
            <a:r>
              <a:rPr lang="es-UY" sz="2700" b="1" dirty="0" smtClean="0">
                <a:solidFill>
                  <a:srgbClr val="002060"/>
                </a:solidFill>
                <a:latin typeface="Times New Roman" panose="02020603050405020304" pitchFamily="18" charset="0"/>
                <a:cs typeface="Times New Roman" panose="02020603050405020304" pitchFamily="18" charset="0"/>
              </a:rPr>
              <a:t>XÂY DỰNG TRƯỜNG HỌC</a:t>
            </a:r>
          </a:p>
          <a:p>
            <a:pPr algn="ctr" fontAlgn="base">
              <a:spcBef>
                <a:spcPct val="0"/>
              </a:spcBef>
              <a:spcAft>
                <a:spcPct val="0"/>
              </a:spcAft>
              <a:defRPr/>
            </a:pPr>
            <a:r>
              <a:rPr lang="es-UY" sz="2700" b="1" dirty="0" smtClean="0">
                <a:solidFill>
                  <a:srgbClr val="002060"/>
                </a:solidFill>
                <a:latin typeface="Times New Roman" panose="02020603050405020304" pitchFamily="18" charset="0"/>
                <a:cs typeface="Times New Roman" panose="02020603050405020304" pitchFamily="18" charset="0"/>
              </a:rPr>
              <a:t> KHÔNG KHÓI THUỐC LÁ</a:t>
            </a:r>
            <a:endParaRPr lang="es-E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17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821097" y="503851"/>
            <a:ext cx="7851710" cy="1017037"/>
          </a:xfrm>
        </p:spPr>
        <p:txBody>
          <a:bodyPr/>
          <a:lstStyle/>
          <a:p>
            <a:pPr algn="ctr" eaLnBrk="1" hangingPunct="1"/>
            <a:r>
              <a:rPr lang="en-US" sz="3200" dirty="0" smtClean="0">
                <a:solidFill>
                  <a:srgbClr val="002060"/>
                </a:solidFill>
                <a:latin typeface="Times New Roman" pitchFamily="18" charset="0"/>
                <a:cs typeface="Times New Roman" pitchFamily="18" charset="0"/>
              </a:rPr>
              <a:t> 2.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quy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định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về</a:t>
            </a:r>
            <a:r>
              <a:rPr lang="en-US" sz="3200" b="1" dirty="0" smtClean="0">
                <a:solidFill>
                  <a:srgbClr val="002060"/>
                </a:solidFill>
                <a:latin typeface="Times New Roman" pitchFamily="18" charset="0"/>
                <a:cs typeface="Times New Roman" pitchFamily="18" charset="0"/>
              </a:rPr>
              <a:t> </a:t>
            </a:r>
            <a:br>
              <a:rPr lang="en-US" sz="3200" b="1" dirty="0" smtClean="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PCTH </a:t>
            </a:r>
            <a:r>
              <a:rPr lang="en-US" sz="3200" b="1" dirty="0" err="1" smtClean="0">
                <a:solidFill>
                  <a:srgbClr val="002060"/>
                </a:solidFill>
                <a:latin typeface="Times New Roman" pitchFamily="18" charset="0"/>
                <a:cs typeface="Times New Roman" pitchFamily="18" charset="0"/>
              </a:rPr>
              <a:t>thuốc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trong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trường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học</a:t>
            </a:r>
            <a:endParaRPr lang="en-US" sz="3200" b="1" dirty="0" smtClean="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877078" y="1791478"/>
            <a:ext cx="7979228" cy="5066522"/>
          </a:xfrm>
        </p:spPr>
        <p:txBody>
          <a:bodyPr rtlCol="0">
            <a:normAutofit fontScale="92500" lnSpcReduction="10000"/>
          </a:bodyPr>
          <a:lstStyle/>
          <a:p>
            <a:pPr marL="0" indent="0" algn="just" eaLnBrk="1" fontAlgn="auto" hangingPunct="1">
              <a:lnSpc>
                <a:spcPct val="80000"/>
              </a:lnSpc>
              <a:spcAft>
                <a:spcPts val="0"/>
              </a:spcAft>
              <a:buClr>
                <a:schemeClr val="accent3"/>
              </a:buClr>
              <a:buFont typeface="Wingdings 2"/>
              <a:buNone/>
              <a:defRPr/>
            </a:pPr>
            <a:r>
              <a:rPr lang="nl-NL" sz="3000" b="1" dirty="0" smtClean="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T</a:t>
            </a:r>
            <a:r>
              <a:rPr lang="vi-VN" sz="3000" dirty="0">
                <a:cs typeface="Times New Roman" pitchFamily="18" charset="0"/>
              </a:rPr>
              <a:t>ổ chức tuyên truyền, phổ biến về tác hại của thuốc lá, các quy định của Luật </a:t>
            </a:r>
            <a:r>
              <a:rPr lang="pt-BR" sz="3000" dirty="0">
                <a:latin typeface="Times New Roman" pitchFamily="18" charset="0"/>
                <a:cs typeface="Times New Roman" pitchFamily="18" charset="0"/>
              </a:rPr>
              <a:t>phòng, chống tác hại của</a:t>
            </a:r>
            <a:r>
              <a:rPr lang="vi-VN" sz="3000" dirty="0">
                <a:cs typeface="Times New Roman" pitchFamily="18" charset="0"/>
              </a:rPr>
              <a:t> thuốc lá cho toàn thể cán bộ, công chức, viên chức và người lao 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vi-VN" sz="3000" dirty="0">
                <a:cs typeface="Times New Roman" pitchFamily="18" charset="0"/>
              </a:rPr>
              <a:t> tại cơ quan, đơn 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endParaRPr lang="en-US" sz="30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solidFill>
                  <a:srgbClr val="FF0000"/>
                </a:solidFill>
                <a:latin typeface="Times New Roman" pitchFamily="18" charset="0"/>
                <a:cs typeface="Times New Roman" pitchFamily="18" charset="0"/>
              </a:rPr>
              <a:t>Thực hiện nghiêm quy định cấm hút thuốc lá hoàn toàn trong nhà tại các đại học, học viện, trường đại học, cao đẳng, cơ quan quản lý giáo dục</a:t>
            </a:r>
            <a:r>
              <a:rPr lang="pt-BR"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Cấm hút thuốc lá hoàn toàn trong nhà và trong phạm vi khuôn viên các cơ sở giáo dục mầm non, phổ thông, các trường trung cấp chuyên nghiệp, trung tâm tin học, ngoại ngữ, trung tâm giáo dục thường xuyên, học tập cộng đồng</a:t>
            </a:r>
            <a:endParaRPr lang="nl-NL" sz="3000" dirty="0"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27" dur="500"/>
                                        <p:tgtEl>
                                          <p:spTgt spid="102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32" dur="500"/>
                                        <p:tgtEl>
                                          <p:spTgt spid="102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37" dur="500"/>
                                        <p:tgtEl>
                                          <p:spTgt spid="102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4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2400" y="433871"/>
            <a:ext cx="8534400" cy="914400"/>
          </a:xfrm>
        </p:spPr>
        <p:txBody>
          <a:bodyPr rtlCol="0">
            <a:normAutofit fontScale="90000"/>
          </a:bodyPr>
          <a:lstStyle/>
          <a:p>
            <a:pPr algn="ctr" eaLnBrk="1" fontAlgn="auto" hangingPunct="1">
              <a:spcAft>
                <a:spcPts val="0"/>
              </a:spcAft>
              <a:defRPr/>
            </a:pPr>
            <a:r>
              <a:rPr lang="en-US" sz="3600" b="1" dirty="0" smtClean="0">
                <a:solidFill>
                  <a:srgbClr val="002060"/>
                </a:solidFill>
              </a:rPr>
              <a:t>2. </a:t>
            </a:r>
            <a:r>
              <a:rPr lang="en-US" sz="3600" b="1" dirty="0" err="1" smtClean="0">
                <a:solidFill>
                  <a:srgbClr val="002060"/>
                </a:solidFill>
              </a:rPr>
              <a:t>Các</a:t>
            </a:r>
            <a:r>
              <a:rPr lang="en-US" sz="3600" b="1" dirty="0" smtClean="0">
                <a:solidFill>
                  <a:srgbClr val="002060"/>
                </a:solidFill>
              </a:rPr>
              <a:t> </a:t>
            </a:r>
            <a:r>
              <a:rPr lang="en-US" sz="3600" b="1" dirty="0" err="1" smtClean="0">
                <a:solidFill>
                  <a:srgbClr val="002060"/>
                </a:solidFill>
              </a:rPr>
              <a:t>quy</a:t>
            </a:r>
            <a:r>
              <a:rPr lang="en-US" sz="3600" b="1" dirty="0" smtClean="0">
                <a:solidFill>
                  <a:srgbClr val="002060"/>
                </a:solidFill>
              </a:rPr>
              <a:t> </a:t>
            </a:r>
            <a:r>
              <a:rPr lang="en-US" sz="3600" b="1" dirty="0" err="1" smtClean="0">
                <a:solidFill>
                  <a:srgbClr val="002060"/>
                </a:solidFill>
              </a:rPr>
              <a:t>định</a:t>
            </a:r>
            <a:r>
              <a:rPr lang="en-US" sz="3600" b="1" dirty="0" smtClean="0">
                <a:solidFill>
                  <a:srgbClr val="002060"/>
                </a:solidFill>
              </a:rPr>
              <a:t> </a:t>
            </a:r>
            <a:r>
              <a:rPr lang="en-US" sz="3600" b="1" dirty="0" err="1" smtClean="0">
                <a:solidFill>
                  <a:srgbClr val="002060"/>
                </a:solidFill>
              </a:rPr>
              <a:t>về</a:t>
            </a:r>
            <a:r>
              <a:rPr lang="en-US" sz="3600" b="1" dirty="0" smtClean="0">
                <a:solidFill>
                  <a:srgbClr val="002060"/>
                </a:solidFill>
              </a:rPr>
              <a:t> </a:t>
            </a:r>
            <a:br>
              <a:rPr lang="en-US" sz="3600" b="1" dirty="0" smtClean="0">
                <a:solidFill>
                  <a:srgbClr val="002060"/>
                </a:solidFill>
              </a:rPr>
            </a:br>
            <a:r>
              <a:rPr lang="en-US" sz="3600" b="1" dirty="0" smtClean="0">
                <a:solidFill>
                  <a:srgbClr val="002060"/>
                </a:solidFill>
              </a:rPr>
              <a:t>PCTH </a:t>
            </a:r>
            <a:r>
              <a:rPr lang="en-US" sz="3600" b="1" dirty="0" err="1" smtClean="0">
                <a:solidFill>
                  <a:srgbClr val="002060"/>
                </a:solidFill>
              </a:rPr>
              <a:t>thuốc</a:t>
            </a:r>
            <a:r>
              <a:rPr lang="en-US" sz="3600" b="1" dirty="0" smtClean="0">
                <a:solidFill>
                  <a:srgbClr val="002060"/>
                </a:solidFill>
              </a:rPr>
              <a:t> </a:t>
            </a:r>
            <a:r>
              <a:rPr lang="en-US" sz="3600" b="1" dirty="0" err="1" smtClean="0">
                <a:solidFill>
                  <a:srgbClr val="002060"/>
                </a:solidFill>
              </a:rPr>
              <a:t>lá</a:t>
            </a:r>
            <a:r>
              <a:rPr lang="en-US" sz="3600" b="1" dirty="0" smtClean="0">
                <a:solidFill>
                  <a:srgbClr val="002060"/>
                </a:solidFill>
              </a:rPr>
              <a:t> </a:t>
            </a:r>
            <a:r>
              <a:rPr lang="en-US" sz="3600" b="1" dirty="0" err="1" smtClean="0">
                <a:solidFill>
                  <a:srgbClr val="002060"/>
                </a:solidFill>
              </a:rPr>
              <a:t>trong</a:t>
            </a:r>
            <a:r>
              <a:rPr lang="en-US" sz="3600" b="1" dirty="0" smtClean="0">
                <a:solidFill>
                  <a:srgbClr val="002060"/>
                </a:solidFill>
              </a:rPr>
              <a:t> </a:t>
            </a:r>
            <a:r>
              <a:rPr lang="en-US" sz="3600" b="1" dirty="0" err="1" smtClean="0">
                <a:solidFill>
                  <a:srgbClr val="002060"/>
                </a:solidFill>
              </a:rPr>
              <a:t>trường</a:t>
            </a:r>
            <a:r>
              <a:rPr lang="en-US" sz="3600" b="1" dirty="0" smtClean="0">
                <a:solidFill>
                  <a:srgbClr val="002060"/>
                </a:solidFill>
              </a:rPr>
              <a:t> </a:t>
            </a:r>
            <a:r>
              <a:rPr lang="en-US" sz="3600" b="1" dirty="0" err="1" smtClean="0">
                <a:solidFill>
                  <a:srgbClr val="002060"/>
                </a:solidFill>
              </a:rPr>
              <a:t>học</a:t>
            </a:r>
            <a:endParaRPr lang="en-US" sz="3600" b="1" dirty="0" smtClean="0">
              <a:solidFill>
                <a:srgbClr val="002060"/>
              </a:solidFill>
            </a:endParaRPr>
          </a:p>
        </p:txBody>
      </p:sp>
      <p:sp>
        <p:nvSpPr>
          <p:cNvPr id="10243" name="Rectangle 3"/>
          <p:cNvSpPr>
            <a:spLocks noGrp="1" noChangeArrowheads="1"/>
          </p:cNvSpPr>
          <p:nvPr>
            <p:ph idx="1"/>
          </p:nvPr>
        </p:nvSpPr>
        <p:spPr>
          <a:xfrm>
            <a:off x="783771" y="1436913"/>
            <a:ext cx="7987005" cy="4962331"/>
          </a:xfrm>
        </p:spPr>
        <p:txBody>
          <a:bodyPr rtlCol="0">
            <a:normAutofit lnSpcReduction="10000"/>
          </a:bodyPr>
          <a:lstStyle/>
          <a:p>
            <a:pPr marL="0" indent="0" algn="just" eaLnBrk="1" fontAlgn="auto" hangingPunct="1">
              <a:lnSpc>
                <a:spcPct val="80000"/>
              </a:lnSpc>
              <a:spcAft>
                <a:spcPts val="0"/>
              </a:spcAft>
              <a:buClr>
                <a:schemeClr val="accent3"/>
              </a:buClr>
              <a:buFont typeface="Wingdings 2"/>
              <a:buNone/>
              <a:defRPr/>
            </a:pPr>
            <a:r>
              <a:rPr lang="nl-NL" sz="3000" b="1" dirty="0" smtClean="0">
                <a:solidFill>
                  <a:srgbClr val="FF0000"/>
                </a:solidFill>
                <a:latin typeface="Times New Roman" pitchFamily="18" charset="0"/>
                <a:cs typeface="Times New Roman" pitchFamily="18" charset="0"/>
              </a:rPr>
              <a:t>Chỉ thị </a:t>
            </a:r>
            <a:r>
              <a:rPr lang="nl-NL" sz="3000" b="1" smtClean="0">
                <a:solidFill>
                  <a:srgbClr val="FF0000"/>
                </a:solidFill>
                <a:latin typeface="Times New Roman" pitchFamily="18" charset="0"/>
                <a:cs typeface="Times New Roman" pitchFamily="18" charset="0"/>
              </a:rPr>
              <a:t>số 6036/CT-BGD&amp;ĐT </a:t>
            </a:r>
            <a:r>
              <a:rPr lang="nl-NL" sz="3000" b="1" dirty="0" smtClean="0">
                <a:solidFill>
                  <a:srgbClr val="FF0000"/>
                </a:solidFill>
                <a:latin typeface="Times New Roman" pitchFamily="18" charset="0"/>
                <a:cs typeface="Times New Roman" pitchFamily="18" charset="0"/>
              </a:rPr>
              <a:t>ngày 17/12/2014 của Bộ giáo dục và Đào tạo:</a:t>
            </a:r>
          </a:p>
          <a:p>
            <a:pPr marL="274320" indent="-274320" algn="just" eaLnBrk="1" fontAlgn="auto" hangingPunct="1">
              <a:lnSpc>
                <a:spcPct val="80000"/>
              </a:lnSpc>
              <a:spcAft>
                <a:spcPts val="0"/>
              </a:spcAft>
              <a:buClr>
                <a:schemeClr val="accent3"/>
              </a:buClr>
              <a:buFont typeface="Arial" pitchFamily="34" charset="0"/>
              <a:buChar char="•"/>
              <a:defRPr/>
            </a:pPr>
            <a:r>
              <a:rPr lang="pt-BR" sz="2800" dirty="0">
                <a:latin typeface="Times New Roman" pitchFamily="18" charset="0"/>
                <a:cs typeface="Times New Roman" pitchFamily="18" charset="0"/>
              </a:rPr>
              <a:t>Đ</a:t>
            </a:r>
            <a:r>
              <a:rPr lang="vi-VN" sz="2800" dirty="0">
                <a:cs typeface="Times New Roman" pitchFamily="18" charset="0"/>
              </a:rPr>
              <a:t>ưa nội dung </a:t>
            </a:r>
            <a:r>
              <a:rPr lang="pt-BR" sz="2800" dirty="0">
                <a:latin typeface="Times New Roman" pitchFamily="18" charset="0"/>
                <a:cs typeface="Times New Roman" pitchFamily="18" charset="0"/>
              </a:rPr>
              <a:t>phòng, chống tác hại của</a:t>
            </a:r>
            <a:r>
              <a:rPr lang="vi-VN" sz="2800" dirty="0">
                <a:cs typeface="Times New Roman" pitchFamily="18" charset="0"/>
              </a:rPr>
              <a:t> thuốc lá vào kế hoạch hoạt động hằng năm, đưa quy định cấm hút thuốc lá tại nơi làm việc vào quy chế nội</a:t>
            </a:r>
            <a:r>
              <a:rPr lang="pt-BR" sz="2800" dirty="0">
                <a:latin typeface="Times New Roman" pitchFamily="18" charset="0"/>
                <a:cs typeface="Times New Roman" pitchFamily="18" charset="0"/>
              </a:rPr>
              <a:t> bộ, </a:t>
            </a:r>
            <a:r>
              <a:rPr lang="vi-VN" sz="2800" dirty="0">
                <a:cs typeface="Times New Roman" pitchFamily="18" charset="0"/>
              </a:rPr>
              <a:t>tiêu chuẩn xét danh hiệu thi đua, khen thưởng của cán bộ, công chức, viên chức và người lao động</a:t>
            </a:r>
            <a:r>
              <a:rPr lang="pt-BR" sz="2800" dirty="0">
                <a:latin typeface="Times New Roman" pitchFamily="18" charset="0"/>
                <a:cs typeface="Times New Roman" pitchFamily="18" charset="0"/>
              </a:rPr>
              <a:t> của cơ quan, đơn vị, trường </a:t>
            </a:r>
            <a:r>
              <a:rPr lang="pt-BR" sz="2800" dirty="0" smtClean="0">
                <a:latin typeface="Times New Roman" pitchFamily="18" charset="0"/>
                <a:cs typeface="Times New Roman" pitchFamily="18" charset="0"/>
              </a:rPr>
              <a:t>học</a:t>
            </a:r>
          </a:p>
          <a:p>
            <a:pPr marL="274320" indent="-274320" algn="just" eaLnBrk="1" fontAlgn="auto" hangingPunct="1">
              <a:lnSpc>
                <a:spcPct val="80000"/>
              </a:lnSpc>
              <a:spcAft>
                <a:spcPts val="0"/>
              </a:spcAft>
              <a:buClr>
                <a:schemeClr val="accent3"/>
              </a:buClr>
              <a:buFont typeface="Arial" pitchFamily="34" charset="0"/>
              <a:buChar char="•"/>
              <a:defRPr/>
            </a:pPr>
            <a:r>
              <a:rPr lang="en-US" sz="2800" dirty="0">
                <a:latin typeface="Times New Roman" pitchFamily="18" charset="0"/>
                <a:cs typeface="Times New Roman" pitchFamily="18" charset="0"/>
              </a:rPr>
              <a:t>N</a:t>
            </a:r>
            <a:r>
              <a:rPr lang="vi-VN" sz="2800" dirty="0">
                <a:cs typeface="Times New Roman" pitchFamily="18" charset="0"/>
              </a:rPr>
              <a:t>ghiêm cấm việc mua, bán</a:t>
            </a:r>
            <a:r>
              <a:rPr lang="pt-BR" sz="2800" dirty="0">
                <a:latin typeface="Times New Roman" pitchFamily="18" charset="0"/>
                <a:cs typeface="Times New Roman" pitchFamily="18" charset="0"/>
              </a:rPr>
              <a:t>, quảng cáo, tiếp thị</a:t>
            </a:r>
            <a:r>
              <a:rPr lang="vi-VN" sz="2800" dirty="0">
                <a:cs typeface="Times New Roman" pitchFamily="18" charset="0"/>
              </a:rPr>
              <a:t> các sản phẩm</a:t>
            </a:r>
            <a:r>
              <a:rPr lang="pt-BR" sz="2800" dirty="0">
                <a:latin typeface="Times New Roman" pitchFamily="18" charset="0"/>
                <a:cs typeface="Times New Roman" pitchFamily="18" charset="0"/>
              </a:rPr>
              <a:t>, hình ảnh liên quan đến</a:t>
            </a:r>
            <a:r>
              <a:rPr lang="vi-VN" sz="2800" dirty="0">
                <a:cs typeface="Times New Roman" pitchFamily="18" charset="0"/>
              </a:rPr>
              <a:t> thuốc lá tại </a:t>
            </a:r>
            <a:r>
              <a:rPr lang="pt-BR" sz="2800" dirty="0">
                <a:latin typeface="Times New Roman" pitchFamily="18" charset="0"/>
                <a:cs typeface="Times New Roman" pitchFamily="18" charset="0"/>
              </a:rPr>
              <a:t>các </a:t>
            </a:r>
            <a:r>
              <a:rPr lang="vi-VN" sz="2800" dirty="0">
                <a:cs typeface="Times New Roman" pitchFamily="18" charset="0"/>
              </a:rPr>
              <a:t>cơ quan, đơn vị</a:t>
            </a:r>
            <a:r>
              <a:rPr lang="pt-BR" sz="2800" dirty="0">
                <a:latin typeface="Times New Roman" pitchFamily="18" charset="0"/>
                <a:cs typeface="Times New Roman" pitchFamily="18" charset="0"/>
              </a:rPr>
              <a:t>, trường học, trong các hoạt động giáo dục trong và ngoài nhà </a:t>
            </a:r>
            <a:r>
              <a:rPr lang="pt-BR" sz="2800" dirty="0" smtClean="0">
                <a:latin typeface="Times New Roman" pitchFamily="18" charset="0"/>
                <a:cs typeface="Times New Roman" pitchFamily="18" charset="0"/>
              </a:rPr>
              <a:t>trường</a:t>
            </a:r>
          </a:p>
          <a:p>
            <a:pPr marL="274320" indent="-274320" algn="just" eaLnBrk="1" fontAlgn="auto" hangingPunct="1">
              <a:lnSpc>
                <a:spcPct val="80000"/>
              </a:lnSpc>
              <a:spcAft>
                <a:spcPts val="0"/>
              </a:spcAft>
              <a:buClr>
                <a:schemeClr val="accent3"/>
              </a:buClr>
              <a:buFont typeface="Arial" pitchFamily="34" charset="0"/>
              <a:buChar char="•"/>
              <a:defRPr/>
            </a:pPr>
            <a:r>
              <a:rPr lang="vi-VN" sz="2800" dirty="0">
                <a:cs typeface="Times New Roman" pitchFamily="18" charset="0"/>
              </a:rPr>
              <a:t>Phối hợp với chính quyền địa phương thực hiện nghiêm quy định cấm bán thuốc lá phía ngoài cổng cơ quan, đơn vị và trường học</a:t>
            </a:r>
            <a:endParaRPr lang="nl-NL"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208344" y="1066800"/>
            <a:ext cx="8478456" cy="4682836"/>
          </a:xfrm>
        </p:spPr>
        <p:txBody>
          <a:bodyPr/>
          <a:lstStyle/>
          <a:p>
            <a:pPr algn="ctr" eaLnBrk="1" hangingPunct="1">
              <a:lnSpc>
                <a:spcPct val="140000"/>
              </a:lnSpc>
              <a:buFont typeface="Wingdings 2" panose="05020102010507070707" pitchFamily="18" charset="2"/>
              <a:buNone/>
            </a:pPr>
            <a:r>
              <a:rPr lang="en-US" sz="2800" b="1" smtClean="0">
                <a:solidFill>
                  <a:srgbClr val="CC0000"/>
                </a:solidFill>
                <a:latin typeface="Times New Roman" panose="02020603050405020304" pitchFamily="18" charset="0"/>
                <a:cs typeface="Times New Roman" panose="02020603050405020304" pitchFamily="18" charset="0"/>
              </a:rPr>
              <a:t>PHẦN II</a:t>
            </a:r>
            <a:endParaRPr lang="en-US" sz="2800" b="1" dirty="0" smtClean="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r>
              <a:rPr lang="en-US" sz="2800" b="1" dirty="0" smtClean="0">
                <a:solidFill>
                  <a:srgbClr val="CC0000"/>
                </a:solidFill>
                <a:latin typeface="Times New Roman" panose="02020603050405020304" pitchFamily="18" charset="0"/>
                <a:cs typeface="Times New Roman" panose="02020603050405020304" pitchFamily="18" charset="0"/>
              </a:rPr>
              <a:t> HƯỚNG DẪN XÂY DỰNG MÔI TRƯỜNG KHÔNG KHÓI THUỐC LÁ TẠI CÁC TRƯỜNG HỌC</a:t>
            </a:r>
            <a:endParaRPr lang="en-US" dirty="0" smtClean="0"/>
          </a:p>
        </p:txBody>
      </p:sp>
    </p:spTree>
    <p:extLst>
      <p:ext uri="{BB962C8B-B14F-4D97-AF65-F5344CB8AC3E}">
        <p14:creationId xmlns:p14="http://schemas.microsoft.com/office/powerpoint/2010/main" val="3201806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95393" y="1000664"/>
            <a:ext cx="8082950" cy="5779698"/>
          </a:xfrm>
        </p:spPr>
        <p:txBody>
          <a:bodyPr/>
          <a:lstStyle/>
          <a:p>
            <a:pPr algn="just">
              <a:buFont typeface="Wingdings" panose="05000000000000000000" pitchFamily="2" charset="2"/>
              <a:buChar char="ü"/>
            </a:pPr>
            <a:r>
              <a:rPr lang="en-US" sz="2000" b="1" i="1" dirty="0" err="1" smtClean="0"/>
              <a:t>Khái</a:t>
            </a:r>
            <a:r>
              <a:rPr lang="en-US" sz="2000" b="1" i="1" dirty="0" smtClean="0"/>
              <a:t> </a:t>
            </a:r>
            <a:r>
              <a:rPr lang="en-US" sz="2000" b="1" i="1" dirty="0" err="1" smtClean="0"/>
              <a:t>niệm</a:t>
            </a:r>
            <a:r>
              <a:rPr lang="en-US" sz="2000" b="1" i="1" dirty="0" smtClean="0"/>
              <a:t> </a:t>
            </a:r>
            <a:r>
              <a:rPr lang="en-US" sz="2000" b="1" i="1" dirty="0" err="1" smtClean="0"/>
              <a:t>trường</a:t>
            </a:r>
            <a:r>
              <a:rPr lang="en-US" sz="2000" b="1" i="1" dirty="0" smtClean="0"/>
              <a:t> </a:t>
            </a:r>
            <a:r>
              <a:rPr lang="en-US" sz="2000" b="1" i="1" dirty="0" err="1" smtClean="0"/>
              <a:t>học</a:t>
            </a:r>
            <a:r>
              <a:rPr lang="en-US" sz="2000" b="1" i="1" dirty="0" smtClean="0"/>
              <a:t> </a:t>
            </a:r>
            <a:r>
              <a:rPr lang="en-US" sz="2000" b="1" i="1" dirty="0" err="1" smtClean="0"/>
              <a:t>không</a:t>
            </a:r>
            <a:r>
              <a:rPr lang="en-US" sz="2000" b="1" i="1" dirty="0" smtClean="0"/>
              <a:t> </a:t>
            </a:r>
            <a:r>
              <a:rPr lang="en-US" sz="2000" b="1" i="1" dirty="0" err="1" smtClean="0"/>
              <a:t>khói</a:t>
            </a:r>
            <a:r>
              <a:rPr lang="en-US" sz="2000" b="1" i="1" dirty="0" smtClean="0"/>
              <a:t> </a:t>
            </a:r>
            <a:r>
              <a:rPr lang="en-US" sz="2000" b="1" i="1" dirty="0" err="1" smtClean="0"/>
              <a:t>thuốc</a:t>
            </a:r>
            <a:r>
              <a:rPr lang="en-US" sz="2000" b="1" i="1" dirty="0" smtClean="0"/>
              <a:t> </a:t>
            </a:r>
            <a:r>
              <a:rPr lang="en-US" sz="2000" b="1" i="1" dirty="0" err="1" smtClean="0"/>
              <a:t>lá</a:t>
            </a:r>
            <a:r>
              <a:rPr lang="en-US" sz="2000" b="1" i="1" dirty="0" smtClean="0"/>
              <a:t>.</a:t>
            </a:r>
          </a:p>
          <a:p>
            <a:pPr marL="0" indent="0" algn="just">
              <a:buNone/>
            </a:pP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dirty="0" err="1" smtClean="0"/>
              <a:t>không</a:t>
            </a:r>
            <a:r>
              <a:rPr lang="en-US" sz="2000" dirty="0" smtClean="0"/>
              <a:t> </a:t>
            </a:r>
            <a:r>
              <a:rPr lang="en-US" sz="2000" dirty="0" err="1" smtClean="0"/>
              <a:t>khói</a:t>
            </a:r>
            <a:r>
              <a:rPr lang="en-US" sz="2000" dirty="0" smtClean="0"/>
              <a:t> </a:t>
            </a:r>
            <a:r>
              <a:rPr lang="en-US" sz="2000" dirty="0" err="1" smtClean="0"/>
              <a:t>thuốc</a:t>
            </a:r>
            <a:r>
              <a:rPr lang="en-US" sz="2000" dirty="0" smtClean="0"/>
              <a:t> </a:t>
            </a:r>
            <a:r>
              <a:rPr lang="en-US" sz="2000" dirty="0" err="1" smtClean="0"/>
              <a:t>là</a:t>
            </a: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u="sng" dirty="0" err="1" smtClean="0">
                <a:solidFill>
                  <a:srgbClr val="00B050"/>
                </a:solidFill>
              </a:rPr>
              <a:t>không</a:t>
            </a:r>
            <a:r>
              <a:rPr lang="en-US" sz="2000" u="sng" dirty="0" smtClean="0">
                <a:solidFill>
                  <a:srgbClr val="00B050"/>
                </a:solidFill>
              </a:rPr>
              <a:t> </a:t>
            </a:r>
            <a:r>
              <a:rPr lang="en-US" sz="2000" u="sng" dirty="0" err="1" smtClean="0">
                <a:solidFill>
                  <a:srgbClr val="00B050"/>
                </a:solidFill>
              </a:rPr>
              <a:t>có</a:t>
            </a:r>
            <a:r>
              <a:rPr lang="en-US" sz="2000" u="sng" dirty="0" smtClean="0">
                <a:solidFill>
                  <a:srgbClr val="00B050"/>
                </a:solidFill>
              </a:rPr>
              <a:t> </a:t>
            </a:r>
            <a:r>
              <a:rPr lang="en-US" sz="2000" u="sng" dirty="0" err="1" smtClean="0">
                <a:solidFill>
                  <a:srgbClr val="00B050"/>
                </a:solidFill>
              </a:rPr>
              <a:t>hành</a:t>
            </a:r>
            <a:r>
              <a:rPr lang="en-US" sz="2000" u="sng" dirty="0" smtClean="0">
                <a:solidFill>
                  <a:srgbClr val="00B050"/>
                </a:solidFill>
              </a:rPr>
              <a:t> vi </a:t>
            </a:r>
            <a:r>
              <a:rPr lang="en-US" sz="2000" u="sng" dirty="0" err="1" smtClean="0">
                <a:solidFill>
                  <a:srgbClr val="00B050"/>
                </a:solidFill>
              </a:rPr>
              <a:t>hút</a:t>
            </a:r>
            <a:r>
              <a:rPr lang="en-US" sz="2000" u="sng" dirty="0" smtClean="0">
                <a:solidFill>
                  <a:srgbClr val="00B050"/>
                </a:solidFill>
              </a:rPr>
              <a:t> </a:t>
            </a:r>
            <a:r>
              <a:rPr lang="en-US" sz="2000" u="sng" dirty="0" err="1" smtClean="0">
                <a:solidFill>
                  <a:srgbClr val="00B050"/>
                </a:solidFill>
              </a:rPr>
              <a:t>thuốc</a:t>
            </a:r>
            <a:r>
              <a:rPr lang="en-US" sz="2000" u="sng" dirty="0" smtClean="0">
                <a:solidFill>
                  <a:srgbClr val="00B050"/>
                </a:solidFill>
              </a:rPr>
              <a:t> </a:t>
            </a:r>
            <a:r>
              <a:rPr lang="en-US" sz="2000" dirty="0" err="1" smtClean="0"/>
              <a:t>và</a:t>
            </a:r>
            <a:r>
              <a:rPr lang="en-US" sz="2000" dirty="0" smtClean="0"/>
              <a:t> </a:t>
            </a:r>
            <a:r>
              <a:rPr lang="en-US" sz="2000" u="sng" dirty="0" err="1" smtClean="0">
                <a:solidFill>
                  <a:srgbClr val="00B050"/>
                </a:solidFill>
              </a:rPr>
              <a:t>không</a:t>
            </a:r>
            <a:r>
              <a:rPr lang="en-US" sz="2000" u="sng" dirty="0" smtClean="0">
                <a:solidFill>
                  <a:srgbClr val="00B050"/>
                </a:solidFill>
              </a:rPr>
              <a:t> </a:t>
            </a:r>
            <a:r>
              <a:rPr lang="en-US" sz="2000" u="sng" dirty="0" err="1" smtClean="0">
                <a:solidFill>
                  <a:srgbClr val="00B050"/>
                </a:solidFill>
              </a:rPr>
              <a:t>có</a:t>
            </a:r>
            <a:r>
              <a:rPr lang="en-US" sz="2000" u="sng" dirty="0" smtClean="0">
                <a:solidFill>
                  <a:srgbClr val="00B050"/>
                </a:solidFill>
              </a:rPr>
              <a:t> </a:t>
            </a:r>
            <a:r>
              <a:rPr lang="en-US" sz="2000" u="sng" dirty="0" err="1" smtClean="0">
                <a:solidFill>
                  <a:srgbClr val="00B050"/>
                </a:solidFill>
              </a:rPr>
              <a:t>việc</a:t>
            </a:r>
            <a:r>
              <a:rPr lang="en-US" sz="2000" u="sng" dirty="0" smtClean="0">
                <a:solidFill>
                  <a:srgbClr val="00B050"/>
                </a:solidFill>
              </a:rPr>
              <a:t> </a:t>
            </a:r>
            <a:r>
              <a:rPr lang="en-US" sz="2000" u="sng" dirty="0" err="1" smtClean="0">
                <a:solidFill>
                  <a:srgbClr val="00B050"/>
                </a:solidFill>
              </a:rPr>
              <a:t>mua</a:t>
            </a:r>
            <a:r>
              <a:rPr lang="en-US" sz="2000" u="sng" dirty="0" smtClean="0">
                <a:solidFill>
                  <a:srgbClr val="00B050"/>
                </a:solidFill>
              </a:rPr>
              <a:t> </a:t>
            </a:r>
            <a:r>
              <a:rPr lang="en-US" sz="2000" u="sng" dirty="0" err="1" smtClean="0">
                <a:solidFill>
                  <a:srgbClr val="00B050"/>
                </a:solidFill>
              </a:rPr>
              <a:t>bán</a:t>
            </a:r>
            <a:r>
              <a:rPr lang="en-US" sz="2000" dirty="0" smtClean="0"/>
              <a:t>, </a:t>
            </a:r>
            <a:r>
              <a:rPr lang="en-US" sz="2000" u="sng" dirty="0" err="1" smtClean="0">
                <a:solidFill>
                  <a:srgbClr val="00B050"/>
                </a:solidFill>
              </a:rPr>
              <a:t>quảng</a:t>
            </a:r>
            <a:r>
              <a:rPr lang="en-US" sz="2000" u="sng" dirty="0" smtClean="0">
                <a:solidFill>
                  <a:srgbClr val="00B050"/>
                </a:solidFill>
              </a:rPr>
              <a:t> </a:t>
            </a:r>
            <a:r>
              <a:rPr lang="en-US" sz="2000" u="sng" dirty="0" err="1" smtClean="0">
                <a:solidFill>
                  <a:srgbClr val="00B050"/>
                </a:solidFill>
              </a:rPr>
              <a:t>cáo</a:t>
            </a:r>
            <a:r>
              <a:rPr lang="en-US" sz="2000" u="sng" dirty="0" smtClean="0">
                <a:solidFill>
                  <a:srgbClr val="00B050"/>
                </a:solidFill>
              </a:rPr>
              <a:t> </a:t>
            </a:r>
            <a:r>
              <a:rPr lang="en-US" sz="2000" u="sng" dirty="0" err="1" smtClean="0">
                <a:solidFill>
                  <a:srgbClr val="00B050"/>
                </a:solidFill>
              </a:rPr>
              <a:t>các</a:t>
            </a:r>
            <a:r>
              <a:rPr lang="en-US" sz="2000" u="sng" dirty="0" smtClean="0">
                <a:solidFill>
                  <a:srgbClr val="00B050"/>
                </a:solidFill>
              </a:rPr>
              <a:t> </a:t>
            </a:r>
            <a:r>
              <a:rPr lang="en-US" sz="2000" u="sng" dirty="0" err="1" smtClean="0">
                <a:solidFill>
                  <a:srgbClr val="00B050"/>
                </a:solidFill>
              </a:rPr>
              <a:t>sản</a:t>
            </a:r>
            <a:r>
              <a:rPr lang="en-US" sz="2000" u="sng" dirty="0" smtClean="0">
                <a:solidFill>
                  <a:srgbClr val="00B050"/>
                </a:solidFill>
              </a:rPr>
              <a:t> </a:t>
            </a:r>
            <a:r>
              <a:rPr lang="en-US" sz="2000" u="sng" dirty="0" err="1" smtClean="0">
                <a:solidFill>
                  <a:srgbClr val="00B050"/>
                </a:solidFill>
              </a:rPr>
              <a:t>phẩm</a:t>
            </a:r>
            <a:r>
              <a:rPr lang="en-US" sz="2000" u="sng" dirty="0" smtClean="0">
                <a:solidFill>
                  <a:srgbClr val="00B050"/>
                </a:solidFill>
              </a:rPr>
              <a:t> </a:t>
            </a:r>
            <a:r>
              <a:rPr lang="en-US" sz="2000" u="sng" dirty="0" err="1" smtClean="0">
                <a:solidFill>
                  <a:srgbClr val="00B050"/>
                </a:solidFill>
              </a:rPr>
              <a:t>thuốc</a:t>
            </a:r>
            <a:r>
              <a:rPr lang="en-US" sz="2000" u="sng" dirty="0" smtClean="0">
                <a:solidFill>
                  <a:srgbClr val="00B050"/>
                </a:solidFill>
              </a:rPr>
              <a:t> </a:t>
            </a:r>
            <a:r>
              <a:rPr lang="en-US" sz="2000" u="sng" dirty="0" err="1" smtClean="0">
                <a:solidFill>
                  <a:srgbClr val="00B050"/>
                </a:solidFill>
              </a:rPr>
              <a:t>lá</a:t>
            </a:r>
            <a:r>
              <a:rPr lang="en-US" sz="2000" u="sng" dirty="0" smtClean="0">
                <a:solidFill>
                  <a:srgbClr val="00B050"/>
                </a:solidFill>
              </a:rPr>
              <a:t> </a:t>
            </a:r>
            <a:r>
              <a:rPr lang="en-US" sz="2000" dirty="0" err="1" smtClean="0"/>
              <a:t>trong</a:t>
            </a:r>
            <a:r>
              <a:rPr lang="en-US" sz="2000" dirty="0" smtClean="0"/>
              <a:t> </a:t>
            </a:r>
            <a:r>
              <a:rPr lang="en-US" sz="2000" dirty="0" err="1" smtClean="0"/>
              <a:t>toàn</a:t>
            </a:r>
            <a:r>
              <a:rPr lang="en-US" sz="2000" dirty="0" smtClean="0"/>
              <a:t> </a:t>
            </a:r>
            <a:r>
              <a:rPr lang="en-US" sz="2000" dirty="0" err="1" smtClean="0"/>
              <a:t>bộ</a:t>
            </a:r>
            <a:r>
              <a:rPr lang="en-US" sz="2000" dirty="0" smtClean="0"/>
              <a:t> </a:t>
            </a:r>
            <a:r>
              <a:rPr lang="en-US" sz="2000" dirty="0" err="1" smtClean="0"/>
              <a:t>khuôn</a:t>
            </a:r>
            <a:r>
              <a:rPr lang="en-US" sz="2000" dirty="0" smtClean="0"/>
              <a:t> </a:t>
            </a:r>
            <a:r>
              <a:rPr lang="en-US" sz="2000" dirty="0" err="1" smtClean="0"/>
              <a:t>viên</a:t>
            </a:r>
            <a:r>
              <a:rPr lang="en-US" sz="2000" dirty="0" smtClean="0"/>
              <a:t> </a:t>
            </a:r>
            <a:r>
              <a:rPr lang="en-US" sz="2000" dirty="0" err="1" smtClean="0"/>
              <a:t>nhà</a:t>
            </a:r>
            <a:r>
              <a:rPr lang="en-US" sz="2000" dirty="0" smtClean="0"/>
              <a:t> </a:t>
            </a:r>
            <a:r>
              <a:rPr lang="en-US" sz="2000" dirty="0" err="1" smtClean="0"/>
              <a:t>trường</a:t>
            </a:r>
            <a:r>
              <a:rPr lang="en-US" sz="2000" dirty="0" smtClean="0"/>
              <a:t>.</a:t>
            </a:r>
          </a:p>
          <a:p>
            <a:pPr algn="just">
              <a:buFont typeface="Wingdings" panose="05000000000000000000" pitchFamily="2" charset="2"/>
              <a:buChar char="ü"/>
            </a:pPr>
            <a:r>
              <a:rPr lang="en-US" sz="2000" b="1" i="1" dirty="0" err="1" smtClean="0"/>
              <a:t>Mục</a:t>
            </a:r>
            <a:r>
              <a:rPr lang="en-US" sz="2000" b="1" i="1" dirty="0" smtClean="0"/>
              <a:t> </a:t>
            </a:r>
            <a:r>
              <a:rPr lang="en-US" sz="2000" b="1" i="1" dirty="0" err="1" smtClean="0"/>
              <a:t>tiêu</a:t>
            </a:r>
            <a:r>
              <a:rPr lang="en-US" sz="2000" b="1" i="1" dirty="0" smtClean="0"/>
              <a:t> </a:t>
            </a:r>
            <a:r>
              <a:rPr lang="en-US" sz="2000" b="1" i="1" dirty="0" err="1" smtClean="0"/>
              <a:t>xây</a:t>
            </a:r>
            <a:r>
              <a:rPr lang="en-US" sz="2000" b="1" i="1" dirty="0" smtClean="0"/>
              <a:t> </a:t>
            </a:r>
            <a:r>
              <a:rPr lang="en-US" sz="2000" b="1" i="1" dirty="0" err="1" smtClean="0"/>
              <a:t>dựng</a:t>
            </a:r>
            <a:r>
              <a:rPr lang="en-US" sz="2000" b="1" i="1" dirty="0" smtClean="0"/>
              <a:t> </a:t>
            </a:r>
            <a:r>
              <a:rPr lang="en-US" sz="2000" b="1" i="1" dirty="0" err="1" smtClean="0"/>
              <a:t>trường</a:t>
            </a:r>
            <a:r>
              <a:rPr lang="en-US" sz="2000" b="1" i="1" dirty="0" smtClean="0"/>
              <a:t> </a:t>
            </a:r>
            <a:r>
              <a:rPr lang="en-US" sz="2000" b="1" i="1" dirty="0" err="1" smtClean="0"/>
              <a:t>học</a:t>
            </a:r>
            <a:r>
              <a:rPr lang="en-US" sz="2000" b="1" i="1" dirty="0" smtClean="0"/>
              <a:t> </a:t>
            </a:r>
            <a:r>
              <a:rPr lang="en-US" sz="2000" b="1" i="1" dirty="0" err="1" smtClean="0"/>
              <a:t>không</a:t>
            </a:r>
            <a:r>
              <a:rPr lang="en-US" sz="2000" b="1" i="1" dirty="0" smtClean="0"/>
              <a:t> </a:t>
            </a:r>
            <a:r>
              <a:rPr lang="en-US" sz="2000" b="1" i="1" dirty="0" err="1" smtClean="0"/>
              <a:t>khói</a:t>
            </a:r>
            <a:r>
              <a:rPr lang="en-US" sz="2000" b="1" i="1" dirty="0" smtClean="0"/>
              <a:t> </a:t>
            </a:r>
            <a:r>
              <a:rPr lang="en-US" sz="2000" b="1" i="1" dirty="0" err="1" smtClean="0"/>
              <a:t>thuốc</a:t>
            </a:r>
            <a:r>
              <a:rPr lang="en-US" sz="2000" b="1" i="1" dirty="0" smtClean="0"/>
              <a:t> </a:t>
            </a:r>
            <a:r>
              <a:rPr lang="en-US" sz="2000" b="1" i="1" dirty="0" err="1" smtClean="0"/>
              <a:t>lá</a:t>
            </a:r>
            <a:r>
              <a:rPr lang="en-US" sz="2000" dirty="0" smtClean="0"/>
              <a:t>.</a:t>
            </a:r>
          </a:p>
          <a:p>
            <a:pPr marL="0" indent="0" algn="just">
              <a:buNone/>
            </a:pPr>
            <a:r>
              <a:rPr lang="en-US" sz="2000"/>
              <a:t> </a:t>
            </a:r>
            <a:r>
              <a:rPr lang="en-US" sz="2000" smtClean="0"/>
              <a:t>    Nhằm tạo </a:t>
            </a:r>
            <a:r>
              <a:rPr lang="en-US" sz="2000" dirty="0" err="1" smtClean="0"/>
              <a:t>môi</a:t>
            </a: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dirty="0" err="1" smtClean="0"/>
              <a:t>tập</a:t>
            </a:r>
            <a:r>
              <a:rPr lang="en-US" sz="2000" dirty="0" smtClean="0"/>
              <a:t> </a:t>
            </a:r>
            <a:r>
              <a:rPr lang="en-US" sz="2000" dirty="0" err="1" smtClean="0"/>
              <a:t>và</a:t>
            </a:r>
            <a:r>
              <a:rPr lang="en-US" sz="2000" dirty="0" smtClean="0"/>
              <a:t> </a:t>
            </a:r>
            <a:r>
              <a:rPr lang="en-US" sz="2000" dirty="0" err="1" smtClean="0"/>
              <a:t>làm</a:t>
            </a:r>
            <a:r>
              <a:rPr lang="en-US" sz="2000" dirty="0" smtClean="0"/>
              <a:t> </a:t>
            </a:r>
            <a:r>
              <a:rPr lang="en-US" sz="2000" dirty="0" err="1" smtClean="0"/>
              <a:t>việc</a:t>
            </a:r>
            <a:r>
              <a:rPr lang="en-US" sz="2000" dirty="0" smtClean="0"/>
              <a:t> </a:t>
            </a:r>
            <a:r>
              <a:rPr lang="en-US" sz="2000" dirty="0" err="1" smtClean="0"/>
              <a:t>trong</a:t>
            </a:r>
            <a:r>
              <a:rPr lang="en-US" sz="2000" dirty="0" smtClean="0"/>
              <a:t> </a:t>
            </a:r>
            <a:r>
              <a:rPr lang="en-US" sz="2000" dirty="0" err="1" smtClean="0"/>
              <a:t>lành</a:t>
            </a:r>
            <a:r>
              <a:rPr lang="en-US" sz="2000" dirty="0" smtClean="0"/>
              <a:t>, </a:t>
            </a:r>
            <a:r>
              <a:rPr lang="en-US" sz="2000" dirty="0" err="1" smtClean="0"/>
              <a:t>đảm</a:t>
            </a:r>
            <a:r>
              <a:rPr lang="en-US" sz="2000" dirty="0" smtClean="0"/>
              <a:t> </a:t>
            </a:r>
            <a:r>
              <a:rPr lang="en-US" sz="2000" dirty="0" err="1" smtClean="0"/>
              <a:t>bảo</a:t>
            </a:r>
            <a:r>
              <a:rPr lang="en-US" sz="2000" dirty="0" smtClean="0"/>
              <a:t> </a:t>
            </a:r>
            <a:r>
              <a:rPr lang="en-US" sz="2000" dirty="0" err="1" smtClean="0"/>
              <a:t>quyền</a:t>
            </a:r>
            <a:r>
              <a:rPr lang="en-US" sz="2000" dirty="0" smtClean="0"/>
              <a:t> </a:t>
            </a:r>
            <a:r>
              <a:rPr lang="en-US" sz="2000" dirty="0" err="1" smtClean="0"/>
              <a:t>của</a:t>
            </a:r>
            <a:r>
              <a:rPr lang="en-US" sz="2000" dirty="0" smtClean="0"/>
              <a:t> </a:t>
            </a:r>
            <a:r>
              <a:rPr lang="en-US" sz="2000" dirty="0" err="1" smtClean="0"/>
              <a:t>những</a:t>
            </a:r>
            <a:r>
              <a:rPr lang="en-US" sz="2000" dirty="0" smtClean="0"/>
              <a:t> </a:t>
            </a:r>
            <a:r>
              <a:rPr lang="en-US" sz="2000" dirty="0" err="1" smtClean="0"/>
              <a:t>người</a:t>
            </a:r>
            <a:r>
              <a:rPr lang="en-US" sz="2000" dirty="0" smtClean="0"/>
              <a:t> </a:t>
            </a:r>
            <a:r>
              <a:rPr lang="en-US" sz="2000" dirty="0" err="1" smtClean="0"/>
              <a:t>không</a:t>
            </a:r>
            <a:r>
              <a:rPr lang="en-US" sz="2000" dirty="0" smtClean="0"/>
              <a:t> </a:t>
            </a:r>
            <a:r>
              <a:rPr lang="en-US" sz="2000" dirty="0" err="1" smtClean="0"/>
              <a:t>hút</a:t>
            </a:r>
            <a:r>
              <a:rPr lang="en-US" sz="2000" dirty="0" smtClean="0"/>
              <a:t> </a:t>
            </a:r>
            <a:r>
              <a:rPr lang="en-US" sz="2000" dirty="0" err="1" smtClean="0"/>
              <a:t>thuốc</a:t>
            </a:r>
            <a:r>
              <a:rPr lang="en-US" sz="2000" dirty="0" smtClean="0"/>
              <a:t> </a:t>
            </a:r>
            <a:r>
              <a:rPr lang="en-US" sz="2000" dirty="0" err="1" smtClean="0"/>
              <a:t>được</a:t>
            </a:r>
            <a:r>
              <a:rPr lang="en-US" sz="2000" dirty="0" smtClean="0"/>
              <a:t> </a:t>
            </a:r>
            <a:r>
              <a:rPr lang="en-US" sz="2000" dirty="0" err="1" smtClean="0"/>
              <a:t>hít</a:t>
            </a:r>
            <a:r>
              <a:rPr lang="en-US" sz="2000" dirty="0" smtClean="0"/>
              <a:t> </a:t>
            </a:r>
            <a:r>
              <a:rPr lang="en-US" sz="2000" dirty="0" err="1" smtClean="0"/>
              <a:t>thở</a:t>
            </a:r>
            <a:r>
              <a:rPr lang="en-US" sz="2000" dirty="0" smtClean="0"/>
              <a:t> </a:t>
            </a:r>
            <a:r>
              <a:rPr lang="en-US" sz="2000" dirty="0" err="1" smtClean="0"/>
              <a:t>bầu</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không</a:t>
            </a:r>
            <a:r>
              <a:rPr lang="en-US" sz="2000" dirty="0" smtClean="0"/>
              <a:t> </a:t>
            </a:r>
            <a:r>
              <a:rPr lang="en-US" sz="2000" dirty="0" err="1" smtClean="0"/>
              <a:t>có</a:t>
            </a:r>
            <a:r>
              <a:rPr lang="en-US" sz="2000" dirty="0" smtClean="0"/>
              <a:t> </a:t>
            </a:r>
            <a:r>
              <a:rPr lang="en-US" sz="2000" dirty="0" err="1" smtClean="0"/>
              <a:t>khói</a:t>
            </a:r>
            <a:r>
              <a:rPr lang="en-US" sz="2000" dirty="0" smtClean="0"/>
              <a:t> </a:t>
            </a:r>
            <a:r>
              <a:rPr lang="en-US" sz="2000" dirty="0" err="1" smtClean="0"/>
              <a:t>thuốc</a:t>
            </a:r>
            <a:r>
              <a:rPr lang="en-US" sz="2000" dirty="0" smtClean="0"/>
              <a:t>; </a:t>
            </a:r>
            <a:r>
              <a:rPr lang="en-US" sz="2000" dirty="0" err="1" smtClean="0"/>
              <a:t>giúp</a:t>
            </a:r>
            <a:r>
              <a:rPr lang="en-US" sz="2000" dirty="0" smtClean="0"/>
              <a:t> </a:t>
            </a:r>
            <a:r>
              <a:rPr lang="en-US" sz="2000" dirty="0" err="1" smtClean="0"/>
              <a:t>ngăn</a:t>
            </a:r>
            <a:r>
              <a:rPr lang="en-US" sz="2000" dirty="0" smtClean="0"/>
              <a:t> </a:t>
            </a:r>
            <a:r>
              <a:rPr lang="en-US" sz="2000" dirty="0" err="1" smtClean="0"/>
              <a:t>ngừa</a:t>
            </a:r>
            <a:r>
              <a:rPr lang="en-US" sz="2000" dirty="0" smtClean="0"/>
              <a:t> </a:t>
            </a:r>
            <a:r>
              <a:rPr lang="en-US" sz="2000" dirty="0" err="1" smtClean="0"/>
              <a:t>việc</a:t>
            </a:r>
            <a:r>
              <a:rPr lang="en-US" sz="2000" dirty="0" smtClean="0"/>
              <a:t> </a:t>
            </a:r>
            <a:r>
              <a:rPr lang="en-US" sz="2000" dirty="0" err="1" smtClean="0"/>
              <a:t>bắt</a:t>
            </a:r>
            <a:r>
              <a:rPr lang="en-US" sz="2000" dirty="0" smtClean="0"/>
              <a:t> </a:t>
            </a:r>
            <a:r>
              <a:rPr lang="en-US" sz="2000" dirty="0" err="1" smtClean="0"/>
              <a:t>đầu</a:t>
            </a:r>
            <a:r>
              <a:rPr lang="en-US" sz="2000" dirty="0" smtClean="0"/>
              <a:t> </a:t>
            </a:r>
            <a:r>
              <a:rPr lang="en-US" sz="2000" dirty="0" err="1" smtClean="0"/>
              <a:t>hút</a:t>
            </a:r>
            <a:r>
              <a:rPr lang="en-US" sz="2000" dirty="0" smtClean="0"/>
              <a:t> </a:t>
            </a:r>
            <a:r>
              <a:rPr lang="en-US" sz="2000" dirty="0" err="1" smtClean="0"/>
              <a:t>thuốc</a:t>
            </a:r>
            <a:r>
              <a:rPr lang="en-US" sz="2000" dirty="0" smtClean="0"/>
              <a:t> </a:t>
            </a:r>
            <a:r>
              <a:rPr lang="en-US" sz="2000" dirty="0" err="1" smtClean="0"/>
              <a:t>lá</a:t>
            </a:r>
            <a:r>
              <a:rPr lang="en-US" sz="2000" dirty="0" smtClean="0"/>
              <a:t> </a:t>
            </a:r>
            <a:r>
              <a:rPr lang="en-US" sz="2000" dirty="0" err="1" smtClean="0"/>
              <a:t>trong</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và</a:t>
            </a:r>
            <a:r>
              <a:rPr lang="en-US" sz="2000" dirty="0" smtClean="0"/>
              <a:t> </a:t>
            </a:r>
            <a:r>
              <a:rPr lang="en-US" sz="2000" dirty="0" err="1" smtClean="0"/>
              <a:t>giảm</a:t>
            </a:r>
            <a:r>
              <a:rPr lang="en-US" sz="2000" dirty="0" smtClean="0"/>
              <a:t> </a:t>
            </a:r>
            <a:r>
              <a:rPr lang="en-US" sz="2000" dirty="0" err="1" smtClean="0"/>
              <a:t>tỷ</a:t>
            </a:r>
            <a:r>
              <a:rPr lang="en-US" sz="2000" dirty="0" smtClean="0"/>
              <a:t> </a:t>
            </a:r>
            <a:r>
              <a:rPr lang="en-US" sz="2000" dirty="0" err="1" smtClean="0"/>
              <a:t>lệ</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thuốc</a:t>
            </a:r>
            <a:r>
              <a:rPr lang="en-US" sz="2000" dirty="0" smtClean="0"/>
              <a:t> </a:t>
            </a:r>
            <a:r>
              <a:rPr lang="en-US" sz="2000" dirty="0" err="1" smtClean="0"/>
              <a:t>lá</a:t>
            </a:r>
            <a:r>
              <a:rPr lang="en-US" sz="2000" dirty="0" smtClean="0"/>
              <a:t> </a:t>
            </a:r>
            <a:r>
              <a:rPr lang="en-US" sz="2000" dirty="0" err="1" smtClean="0"/>
              <a:t>trong</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cán</a:t>
            </a:r>
            <a:r>
              <a:rPr lang="en-US" sz="2000" dirty="0" smtClean="0"/>
              <a:t> </a:t>
            </a:r>
            <a:r>
              <a:rPr lang="en-US" sz="2000" dirty="0" err="1" smtClean="0"/>
              <a:t>bộ</a:t>
            </a:r>
            <a:r>
              <a:rPr lang="en-US" sz="2000" dirty="0" smtClean="0"/>
              <a:t> </a:t>
            </a:r>
            <a:r>
              <a:rPr lang="en-US" sz="2000" dirty="0" err="1" smtClean="0"/>
              <a:t>giáo</a:t>
            </a:r>
            <a:r>
              <a:rPr lang="en-US" sz="2000" dirty="0" smtClean="0"/>
              <a:t> </a:t>
            </a:r>
            <a:r>
              <a:rPr lang="en-US" sz="2000" dirty="0" err="1" smtClean="0"/>
              <a:t>viên</a:t>
            </a:r>
            <a:r>
              <a:rPr lang="en-US" sz="2000" dirty="0" smtClean="0"/>
              <a:t>.</a:t>
            </a:r>
          </a:p>
          <a:p>
            <a:pPr marL="0" indent="0" algn="just">
              <a:buNone/>
            </a:pPr>
            <a:endParaRPr lang="en-US" sz="2000" dirty="0"/>
          </a:p>
          <a:p>
            <a:pPr marL="0" indent="0" algn="just">
              <a:buNone/>
            </a:pPr>
            <a:endParaRPr lang="en-US" sz="2000" dirty="0" smtClean="0"/>
          </a:p>
        </p:txBody>
      </p:sp>
      <p:pic>
        <p:nvPicPr>
          <p:cNvPr id="4100" name="Picture 4" descr="http://halongcity.gov.vn/cong-dan/PublishingImages/images619361_tuyen_tr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496" y="4439269"/>
            <a:ext cx="5282060" cy="241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02432" y="1175657"/>
            <a:ext cx="7856376" cy="5682343"/>
          </a:xfrm>
        </p:spPr>
        <p:txBody>
          <a:bodyPr/>
          <a:lstStyle/>
          <a:p>
            <a:pPr marL="0" indent="0" algn="just">
              <a:buNone/>
            </a:pPr>
            <a:r>
              <a:rPr lang="en-US" sz="2800" b="1" i="1" dirty="0" err="1">
                <a:latin typeface="Times New Roman" pitchFamily="18" charset="0"/>
                <a:cs typeface="Times New Roman" pitchFamily="18" charset="0"/>
              </a:rPr>
              <a:t>Tiêu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xây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dựng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trường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học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không</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khói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thuốc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lá</a:t>
            </a:r>
            <a:r>
              <a:rPr lang="en-US" sz="2800" b="1" i="1" dirty="0" smtClean="0">
                <a:latin typeface="Times New Roman" pitchFamily="18" charset="0"/>
                <a:cs typeface="Times New Roman" pitchFamily="18" charset="0"/>
              </a:rPr>
              <a:t>:</a:t>
            </a:r>
          </a:p>
          <a:p>
            <a:pPr marL="0" indent="0" algn="just">
              <a:buNone/>
            </a:pPr>
            <a:endParaRPr lang="en-US" sz="2800" b="1" i="1" dirty="0">
              <a:latin typeface="Times New Roman" pitchFamily="18" charset="0"/>
              <a:cs typeface="Times New Roman" pitchFamily="18" charset="0"/>
            </a:endParaRPr>
          </a:p>
          <a:p>
            <a:pPr marL="457200" indent="-457200" algn="just">
              <a:buFont typeface="+mj-lt"/>
              <a:buAutoNum type="arabicPeriod"/>
            </a:pP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yết</a:t>
            </a:r>
            <a:r>
              <a:rPr lang="en-US" sz="2800" dirty="0">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quy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định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cấm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hút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thuốc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lá</a:t>
            </a:r>
            <a:r>
              <a:rPr lang="en-US" sz="2800" dirty="0">
                <a:solidFill>
                  <a:srgbClr val="00B05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a:t>
            </a:r>
          </a:p>
          <a:p>
            <a:pPr marL="457200" indent="-457200" algn="just">
              <a:buFont typeface="+mj-lt"/>
              <a:buAutoNum type="arabicPeriod"/>
            </a:pP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treo</a:t>
            </a:r>
            <a:r>
              <a:rPr lang="en-US" sz="2800" dirty="0">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biển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báo</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cấm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hút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thuốc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a:t>
            </a:r>
            <a:r>
              <a:rPr lang="en-US" sz="2800" dirty="0" err="1">
                <a:latin typeface="Times New Roman" pitchFamily="18" charset="0"/>
                <a:cs typeface="Times New Roman" pitchFamily="18" charset="0"/>
              </a:rPr>
              <a:t>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a:t>
            </a:r>
          </a:p>
          <a:p>
            <a:pPr marL="457200" indent="-457200" algn="just">
              <a:buFont typeface="+mj-lt"/>
              <a:buAutoNum type="arabicPeriod"/>
            </a:pP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kế</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hoạch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hoạt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động</a:t>
            </a:r>
            <a:r>
              <a:rPr lang="en-US" sz="2800" dirty="0">
                <a:solidFill>
                  <a:srgbClr val="00B05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PCTHT</a:t>
            </a:r>
            <a:r>
              <a:rPr lang="en-US" sz="2800" dirty="0" smtClean="0">
                <a:latin typeface="Times New Roman" pitchFamily="18" charset="0"/>
                <a:cs typeface="Times New Roman" pitchFamily="18" charset="0"/>
              </a:rPr>
              <a:t>.</a:t>
            </a:r>
          </a:p>
          <a:p>
            <a:pPr marL="457200" indent="-457200" algn="just">
              <a:buFont typeface="+mj-lt"/>
              <a:buAutoNum type="arabicPeriod"/>
            </a:pP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mua</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bán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quảng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cáo</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sản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phẩm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thuốc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lá</a:t>
            </a:r>
            <a:r>
              <a:rPr lang="en-US" sz="2800" dirty="0">
                <a:solidFill>
                  <a:srgbClr val="00B05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endParaRPr lang="en-US" sz="2800" dirty="0" smtClean="0">
              <a:latin typeface="Times New Roman" pitchFamily="18" charset="0"/>
              <a:cs typeface="Times New Roman" pitchFamily="18" charset="0"/>
            </a:endParaRPr>
          </a:p>
          <a:p>
            <a:pPr marL="0" indent="0" algn="just">
              <a:buNone/>
            </a:pP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66791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1175657"/>
            <a:ext cx="7772400" cy="5204927"/>
          </a:xfrm>
        </p:spPr>
        <p:txBody>
          <a:bodyPr/>
          <a:lstStyle/>
          <a:p>
            <a:pPr marL="514350" indent="-514350" algn="just">
              <a:buFont typeface="+mj-lt"/>
              <a:buAutoNum type="arabicPeriod" startAt="5"/>
            </a:pP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vật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dụng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liên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quan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đến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việc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hút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thuốc</a:t>
            </a:r>
            <a:r>
              <a:rPr lang="en-US" sz="2800" dirty="0">
                <a:solidFill>
                  <a:srgbClr val="00B05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a:t>
            </a:r>
          </a:p>
          <a:p>
            <a:pPr marL="514350" indent="-514350" algn="just">
              <a:buFont typeface="+mj-lt"/>
              <a:buAutoNum type="arabicPeriod" startAt="5"/>
            </a:pP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hiện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tượng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hút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thuốc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đầu</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mẩu</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thuốc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lá</a:t>
            </a:r>
            <a:r>
              <a:rPr lang="en-US" sz="2800" dirty="0">
                <a:solidFill>
                  <a:srgbClr val="00B05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p>
          <a:p>
            <a:pPr marL="514350" indent="-514350" algn="just">
              <a:buFont typeface="+mj-lt"/>
              <a:buAutoNum type="arabicPeriod" startAt="5"/>
            </a:pP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tiêu</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chí</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xét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đua</a:t>
            </a:r>
            <a:r>
              <a:rPr lang="en-US" sz="2800" dirty="0">
                <a:solidFill>
                  <a:srgbClr val="00B05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p>
          <a:p>
            <a:pPr marL="514350" indent="-514350" algn="just">
              <a:buFont typeface="+mj-lt"/>
              <a:buAutoNum type="arabicPeriod" startAt="5"/>
            </a:pP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79932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1984" y="1094509"/>
            <a:ext cx="6404895" cy="892552"/>
          </a:xfrm>
          <a:prstGeom prst="rect">
            <a:avLst/>
          </a:prstGeom>
          <a:noFill/>
        </p:spPr>
        <p:txBody>
          <a:bodyPr wrap="square" rtlCol="0">
            <a:spAutoFit/>
          </a:bodyPr>
          <a:lstStyle/>
          <a:p>
            <a:pPr algn="ctr"/>
            <a:r>
              <a:rPr lang="en-US" sz="2600" b="1" dirty="0" smtClean="0">
                <a:solidFill>
                  <a:schemeClr val="accent1">
                    <a:lumMod val="50000"/>
                  </a:schemeClr>
                </a:solidFill>
              </a:rPr>
              <a:t>CÁC BƯỚC XÂY DỰNG </a:t>
            </a:r>
          </a:p>
          <a:p>
            <a:pPr algn="ctr"/>
            <a:r>
              <a:rPr lang="en-US" sz="2600" b="1" dirty="0" smtClean="0">
                <a:solidFill>
                  <a:schemeClr val="accent1">
                    <a:lumMod val="50000"/>
                  </a:schemeClr>
                </a:solidFill>
              </a:rPr>
              <a:t>TRƯỜNG HỌC KHÔNG KHÓI THUỐC</a:t>
            </a:r>
            <a:endParaRPr lang="vi-VN" sz="2600" b="1" dirty="0">
              <a:solidFill>
                <a:schemeClr val="accent1">
                  <a:lumMod val="50000"/>
                </a:schemeClr>
              </a:solidFill>
            </a:endParaRPr>
          </a:p>
        </p:txBody>
      </p:sp>
      <p:pic>
        <p:nvPicPr>
          <p:cNvPr id="5122" name="Picture 2" descr="http://tuoitredhdn.udn.vn/uploads/news/2011_10/44283694images57895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84" y="2426180"/>
            <a:ext cx="6297283" cy="389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3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02433" y="1492898"/>
            <a:ext cx="7856376" cy="5301279"/>
          </a:xfrm>
        </p:spPr>
        <p:txBody>
          <a:bodyPr/>
          <a:lstStyle/>
          <a:p>
            <a:pPr algn="just">
              <a:buFont typeface="Wingdings" panose="05000000000000000000" pitchFamily="2" charset="2"/>
              <a:buChar char="ü"/>
            </a:pPr>
            <a:r>
              <a:rPr lang="en-US" sz="2800" b="1" u="sng" dirty="0" err="1" smtClean="0">
                <a:latin typeface="Times New Roman" pitchFamily="18" charset="0"/>
                <a:cs typeface="Times New Roman" pitchFamily="18" charset="0"/>
              </a:rPr>
              <a:t>Mục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đích</a:t>
            </a:r>
            <a:r>
              <a:rPr lang="en-US" sz="2800" b="1" u="sng"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Ban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hướng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a:t>
            </a:r>
          </a:p>
          <a:p>
            <a:pPr algn="just">
              <a:buFont typeface="Wingdings" panose="05000000000000000000" pitchFamily="2" charset="2"/>
              <a:buChar char="ü"/>
            </a:pPr>
            <a:r>
              <a:rPr lang="en-US" sz="2800" b="1" u="sng" dirty="0" err="1" smtClean="0">
                <a:latin typeface="Times New Roman" pitchFamily="18" charset="0"/>
                <a:cs typeface="Times New Roman" pitchFamily="18" charset="0"/>
              </a:rPr>
              <a:t>Gợi</a:t>
            </a:r>
            <a:r>
              <a:rPr lang="en-US" sz="2800" b="1" u="sng" dirty="0" smtClean="0">
                <a:latin typeface="Times New Roman" pitchFamily="18" charset="0"/>
                <a:cs typeface="Times New Roman" pitchFamily="18" charset="0"/>
              </a:rPr>
              <a:t> ý </a:t>
            </a:r>
            <a:r>
              <a:rPr lang="en-US" sz="2800" b="1" u="sng" dirty="0" err="1" smtClean="0">
                <a:latin typeface="Times New Roman" pitchFamily="18" charset="0"/>
                <a:cs typeface="Times New Roman" pitchFamily="18" charset="0"/>
              </a:rPr>
              <a:t>thực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hiện</a:t>
            </a:r>
            <a:r>
              <a:rPr lang="en-US" sz="2800" b="1" u="sng" dirty="0" smtClean="0">
                <a:latin typeface="Times New Roman" pitchFamily="18" charset="0"/>
                <a:cs typeface="Times New Roman" pitchFamily="18" charset="0"/>
              </a:rPr>
              <a:t>:</a:t>
            </a:r>
          </a:p>
          <a:p>
            <a:pPr algn="just">
              <a:buFont typeface="Wingdings" panose="05000000000000000000" pitchFamily="2" charset="2"/>
              <a:buChar char="v"/>
            </a:pPr>
            <a:r>
              <a:rPr lang="en-US" sz="2800" i="1" dirty="0" err="1" smtClean="0">
                <a:latin typeface="Times New Roman" pitchFamily="18" charset="0"/>
                <a:cs typeface="Times New Roman" pitchFamily="18" charset="0"/>
              </a:rPr>
              <a:t>Thành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phần</a:t>
            </a:r>
            <a:r>
              <a:rPr lang="en-US" sz="2800" i="1" dirty="0" smtClean="0">
                <a:latin typeface="Times New Roman" pitchFamily="18" charset="0"/>
                <a:cs typeface="Times New Roman" pitchFamily="18" charset="0"/>
              </a:rPr>
              <a:t> Ban </a:t>
            </a:r>
            <a:r>
              <a:rPr lang="en-US" sz="2800" i="1" dirty="0" err="1" smtClean="0">
                <a:latin typeface="Times New Roman" pitchFamily="18" charset="0"/>
                <a:cs typeface="Times New Roman" pitchFamily="18" charset="0"/>
              </a:rPr>
              <a:t>chỉ</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đạo</a:t>
            </a:r>
            <a:r>
              <a:rPr lang="en-US" sz="2800" i="1"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Lãnh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Ban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Ban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trưởng</a:t>
            </a:r>
            <a:r>
              <a:rPr lang="en-US" sz="2800" dirty="0" smtClean="0">
                <a:latin typeface="Times New Roman" pitchFamily="18" charset="0"/>
                <a:cs typeface="Times New Roman" pitchFamily="18" charset="0"/>
              </a:rPr>
              <a:t> Ban,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diện</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cha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a:t>
            </a:r>
          </a:p>
          <a:p>
            <a:pPr marL="0" indent="0" algn="just">
              <a:buNone/>
            </a:pPr>
            <a:endParaRPr lang="vi-VN" sz="2400" dirty="0">
              <a:latin typeface="Times New Roman" pitchFamily="18" charset="0"/>
              <a:cs typeface="Times New Roman" pitchFamily="18" charset="0"/>
            </a:endParaRPr>
          </a:p>
        </p:txBody>
      </p:sp>
      <p:sp>
        <p:nvSpPr>
          <p:cNvPr id="3" name="TextBox 2"/>
          <p:cNvSpPr txBox="1"/>
          <p:nvPr/>
        </p:nvSpPr>
        <p:spPr>
          <a:xfrm>
            <a:off x="945738" y="480384"/>
            <a:ext cx="1481496"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rPr>
              <a:t> 1:</a:t>
            </a:r>
            <a:endParaRPr lang="vi-VN" sz="3200" b="1" u="sng" dirty="0">
              <a:solidFill>
                <a:schemeClr val="accent1">
                  <a:lumMod val="50000"/>
                </a:schemeClr>
              </a:solidFill>
            </a:endParaRPr>
          </a:p>
        </p:txBody>
      </p:sp>
      <p:sp>
        <p:nvSpPr>
          <p:cNvPr id="4" name="TextBox 3"/>
          <p:cNvSpPr txBox="1"/>
          <p:nvPr/>
        </p:nvSpPr>
        <p:spPr>
          <a:xfrm>
            <a:off x="2427234" y="614282"/>
            <a:ext cx="6138268" cy="1200329"/>
          </a:xfrm>
          <a:prstGeom prst="rect">
            <a:avLst/>
          </a:prstGeom>
          <a:noFill/>
        </p:spPr>
        <p:txBody>
          <a:bodyPr wrap="square" rtlCol="0">
            <a:spAutoFit/>
          </a:bodyPr>
          <a:lstStyle/>
          <a:p>
            <a:pPr algn="ctr"/>
            <a:r>
              <a:rPr lang="en-US" sz="2400" b="1" dirty="0">
                <a:solidFill>
                  <a:schemeClr val="accent1">
                    <a:lumMod val="50000"/>
                  </a:schemeClr>
                </a:solidFill>
                <a:latin typeface="Times New Roman" pitchFamily="18" charset="0"/>
                <a:cs typeface="Times New Roman" pitchFamily="18" charset="0"/>
              </a:rPr>
              <a:t>THÀNH LẬP BAN CHỈ </a:t>
            </a:r>
            <a:r>
              <a:rPr lang="en-US" sz="2400" b="1" dirty="0" smtClean="0">
                <a:solidFill>
                  <a:schemeClr val="accent1">
                    <a:lumMod val="50000"/>
                  </a:schemeClr>
                </a:solidFill>
                <a:latin typeface="Times New Roman" pitchFamily="18" charset="0"/>
                <a:cs typeface="Times New Roman" pitchFamily="18" charset="0"/>
              </a:rPr>
              <a:t>ĐẠO XÂY DỰNG</a:t>
            </a:r>
          </a:p>
          <a:p>
            <a:pPr algn="ctr"/>
            <a:r>
              <a:rPr lang="en-US" sz="2400" b="1" dirty="0" smtClean="0">
                <a:solidFill>
                  <a:schemeClr val="accent1">
                    <a:lumMod val="50000"/>
                  </a:schemeClr>
                </a:solidFill>
                <a:latin typeface="Times New Roman" pitchFamily="18" charset="0"/>
                <a:cs typeface="Times New Roman" pitchFamily="18" charset="0"/>
              </a:rPr>
              <a:t> TRƯỜNG HỌC KHÔNG KHÓI THUỐC </a:t>
            </a:r>
            <a:endParaRPr lang="vi-VN" sz="2400" b="1" dirty="0">
              <a:solidFill>
                <a:schemeClr val="accent1">
                  <a:lumMod val="50000"/>
                </a:schemeClr>
              </a:solidFill>
              <a:latin typeface="Times New Roman" pitchFamily="18" charset="0"/>
              <a:cs typeface="Times New Roman" pitchFamily="18" charset="0"/>
            </a:endParaRPr>
          </a:p>
          <a:p>
            <a:pPr algn="ctr"/>
            <a:endParaRPr lang="vi-VN" sz="2400" b="1" dirty="0">
              <a:solidFill>
                <a:schemeClr val="accent1">
                  <a:lumMod val="50000"/>
                </a:schemeClr>
              </a:solidFill>
            </a:endParaRPr>
          </a:p>
        </p:txBody>
      </p:sp>
    </p:spTree>
    <p:extLst>
      <p:ext uri="{BB962C8B-B14F-4D97-AF65-F5344CB8AC3E}">
        <p14:creationId xmlns:p14="http://schemas.microsoft.com/office/powerpoint/2010/main" val="3929211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804" y="1026367"/>
            <a:ext cx="8014996" cy="5298234"/>
          </a:xfrm>
        </p:spPr>
        <p:txBody>
          <a:bodyPr/>
          <a:lstStyle/>
          <a:p>
            <a:pPr algn="just">
              <a:buFont typeface="Wingdings" panose="05000000000000000000" pitchFamily="2" charset="2"/>
              <a:buChar char="v"/>
            </a:pPr>
            <a:r>
              <a:rPr lang="en-US" sz="2400" i="1" dirty="0" err="1">
                <a:latin typeface="Times New Roman" pitchFamily="18" charset="0"/>
                <a:cs typeface="Times New Roman" pitchFamily="18" charset="0"/>
              </a:rPr>
              <a:t>Nhiệm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vụ</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Ban </a:t>
            </a:r>
            <a:r>
              <a:rPr lang="en-US" sz="2400" i="1" dirty="0" err="1">
                <a:latin typeface="Times New Roman" pitchFamily="18" charset="0"/>
                <a:cs typeface="Times New Roman" pitchFamily="18" charset="0"/>
              </a:rPr>
              <a:t>chỉ</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đạo</a:t>
            </a:r>
            <a:r>
              <a:rPr lang="en-US" sz="2400" i="1"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Theo </a:t>
            </a:r>
            <a:r>
              <a:rPr lang="en-US" sz="2400" dirty="0" err="1">
                <a:latin typeface="Times New Roman" pitchFamily="18" charset="0"/>
                <a:cs typeface="Times New Roman" pitchFamily="18" charset="0"/>
              </a:rPr>
              <a:t>dõi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PCTHTL.</a:t>
            </a:r>
          </a:p>
          <a:p>
            <a:pPr algn="just"/>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93745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800" b="1" dirty="0" err="1"/>
              <a:t>Nhóm</a:t>
            </a:r>
            <a:r>
              <a:rPr lang="en-US" sz="2800" b="1" dirty="0"/>
              <a:t> </a:t>
            </a:r>
            <a:r>
              <a:rPr lang="en-US" sz="2800" b="1" dirty="0" err="1"/>
              <a:t>cán</a:t>
            </a:r>
            <a:r>
              <a:rPr lang="en-US" sz="2800" b="1" dirty="0"/>
              <a:t> </a:t>
            </a:r>
            <a:r>
              <a:rPr lang="en-US" sz="2800" b="1" dirty="0" err="1"/>
              <a:t>bộ</a:t>
            </a:r>
            <a:r>
              <a:rPr lang="en-US" sz="2800" b="1" dirty="0"/>
              <a:t> </a:t>
            </a:r>
            <a:r>
              <a:rPr lang="en-US" sz="2800" b="1" dirty="0" err="1"/>
              <a:t>nòng</a:t>
            </a:r>
            <a:r>
              <a:rPr lang="en-US" sz="2800" b="1" dirty="0"/>
              <a:t> </a:t>
            </a:r>
            <a:r>
              <a:rPr lang="en-US" sz="2800" b="1" dirty="0" err="1"/>
              <a:t>cốt</a:t>
            </a:r>
            <a:r>
              <a:rPr lang="en-US" sz="2800" b="1" dirty="0"/>
              <a:t>: </a:t>
            </a:r>
          </a:p>
          <a:p>
            <a:pPr lvl="1">
              <a:defRPr/>
            </a:pPr>
            <a:r>
              <a:rPr lang="en-US" sz="2500" dirty="0" err="1"/>
              <a:t>Thành</a:t>
            </a:r>
            <a:r>
              <a:rPr lang="en-US" sz="2500" dirty="0"/>
              <a:t> </a:t>
            </a:r>
            <a:r>
              <a:rPr lang="en-US" sz="2500" dirty="0" err="1"/>
              <a:t>phần</a:t>
            </a:r>
            <a:r>
              <a:rPr lang="en-US" sz="2500" dirty="0"/>
              <a:t>: </a:t>
            </a:r>
            <a:r>
              <a:rPr lang="en-US" sz="2500" dirty="0" err="1"/>
              <a:t>đại</a:t>
            </a:r>
            <a:r>
              <a:rPr lang="en-US" sz="2500" dirty="0"/>
              <a:t> </a:t>
            </a:r>
            <a:r>
              <a:rPr lang="en-US" sz="2500" dirty="0" err="1"/>
              <a:t>diện</a:t>
            </a:r>
            <a:r>
              <a:rPr lang="en-US" sz="2500" dirty="0"/>
              <a:t> </a:t>
            </a:r>
            <a:r>
              <a:rPr lang="en-US" sz="2500" dirty="0" err="1"/>
              <a:t>lãnh</a:t>
            </a:r>
            <a:r>
              <a:rPr lang="en-US" sz="2500" dirty="0"/>
              <a:t> </a:t>
            </a:r>
            <a:r>
              <a:rPr lang="en-US" sz="2500" dirty="0" err="1"/>
              <a:t>đạo</a:t>
            </a:r>
            <a:r>
              <a:rPr lang="en-US" sz="2500" dirty="0"/>
              <a:t>, CNVC, </a:t>
            </a:r>
            <a:r>
              <a:rPr lang="en-US" sz="2500" dirty="0" err="1"/>
              <a:t>thanh</a:t>
            </a:r>
            <a:r>
              <a:rPr lang="en-US" sz="2500" dirty="0"/>
              <a:t> </a:t>
            </a:r>
            <a:r>
              <a:rPr lang="en-US" sz="2500" dirty="0" err="1"/>
              <a:t>tra</a:t>
            </a:r>
            <a:endParaRPr lang="en-US" sz="2500" dirty="0"/>
          </a:p>
          <a:p>
            <a:pPr lvl="1">
              <a:defRPr/>
            </a:pPr>
            <a:r>
              <a:rPr lang="en-US" sz="2500" dirty="0" err="1"/>
              <a:t>Nhiệm</a:t>
            </a:r>
            <a:r>
              <a:rPr lang="en-US" sz="2500" dirty="0"/>
              <a:t> </a:t>
            </a:r>
            <a:r>
              <a:rPr lang="en-US" sz="2500" dirty="0" err="1"/>
              <a:t>vụ</a:t>
            </a:r>
            <a:r>
              <a:rPr lang="en-US" sz="2500" dirty="0"/>
              <a:t>:</a:t>
            </a:r>
            <a:r>
              <a:rPr lang="en-US" dirty="0"/>
              <a:t> </a:t>
            </a:r>
          </a:p>
          <a:p>
            <a:pPr lvl="2">
              <a:defRPr/>
            </a:pPr>
            <a:r>
              <a:rPr lang="en-US" dirty="0" err="1"/>
              <a:t>Giúp</a:t>
            </a:r>
            <a:r>
              <a:rPr lang="en-US" dirty="0"/>
              <a:t> ban </a:t>
            </a:r>
            <a:r>
              <a:rPr lang="en-US" dirty="0" err="1"/>
              <a:t>chỉ</a:t>
            </a:r>
            <a:r>
              <a:rPr lang="en-US" dirty="0"/>
              <a:t> </a:t>
            </a:r>
            <a:r>
              <a:rPr lang="en-US" dirty="0" err="1"/>
              <a:t>đạo</a:t>
            </a:r>
            <a:r>
              <a:rPr lang="en-US" dirty="0"/>
              <a:t> </a:t>
            </a:r>
            <a:r>
              <a:rPr lang="en-US" dirty="0" err="1"/>
              <a:t>soạn</a:t>
            </a:r>
            <a:r>
              <a:rPr lang="en-US" dirty="0"/>
              <a:t> </a:t>
            </a:r>
            <a:r>
              <a:rPr lang="en-US" dirty="0" err="1"/>
              <a:t>thảo</a:t>
            </a:r>
            <a:r>
              <a:rPr lang="en-US" dirty="0"/>
              <a:t> </a:t>
            </a:r>
            <a:r>
              <a:rPr lang="en-US" dirty="0" err="1"/>
              <a:t>nội</a:t>
            </a:r>
            <a:r>
              <a:rPr lang="en-US" dirty="0"/>
              <a:t> </a:t>
            </a:r>
            <a:r>
              <a:rPr lang="en-US" dirty="0" err="1"/>
              <a:t>quy</a:t>
            </a:r>
            <a:r>
              <a:rPr lang="en-US" dirty="0"/>
              <a:t> </a:t>
            </a:r>
            <a:r>
              <a:rPr lang="en-US" dirty="0" err="1"/>
              <a:t>và</a:t>
            </a:r>
            <a:r>
              <a:rPr lang="en-US" dirty="0"/>
              <a:t> </a:t>
            </a:r>
            <a:r>
              <a:rPr lang="en-US" dirty="0" err="1"/>
              <a:t>kế</a:t>
            </a:r>
            <a:r>
              <a:rPr lang="en-US" dirty="0"/>
              <a:t> </a:t>
            </a:r>
            <a:r>
              <a:rPr lang="en-US" dirty="0" err="1"/>
              <a:t>hoach</a:t>
            </a:r>
            <a:r>
              <a:rPr lang="en-US" dirty="0"/>
              <a:t> </a:t>
            </a:r>
            <a:r>
              <a:rPr lang="en-US" dirty="0" err="1"/>
              <a:t>hoạt</a:t>
            </a:r>
            <a:r>
              <a:rPr lang="en-US" dirty="0"/>
              <a:t> </a:t>
            </a:r>
            <a:r>
              <a:rPr lang="en-US" dirty="0" err="1"/>
              <a:t>động</a:t>
            </a:r>
            <a:endParaRPr lang="en-US" dirty="0"/>
          </a:p>
          <a:p>
            <a:pPr lvl="2">
              <a:defRPr/>
            </a:pPr>
            <a:r>
              <a:rPr lang="en-US" dirty="0" err="1"/>
              <a:t>Thực</a:t>
            </a:r>
            <a:r>
              <a:rPr lang="en-US" dirty="0"/>
              <a:t> </a:t>
            </a:r>
            <a:r>
              <a:rPr lang="en-US" dirty="0" err="1"/>
              <a:t>hiện</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theo</a:t>
            </a:r>
            <a:r>
              <a:rPr lang="en-US" dirty="0"/>
              <a:t> </a:t>
            </a:r>
            <a:r>
              <a:rPr lang="en-US" dirty="0" err="1"/>
              <a:t>kế</a:t>
            </a:r>
            <a:r>
              <a:rPr lang="en-US" dirty="0"/>
              <a:t> </a:t>
            </a:r>
            <a:r>
              <a:rPr lang="en-US" dirty="0" err="1"/>
              <a:t>hoạch</a:t>
            </a:r>
            <a:endParaRPr lang="en-US" dirty="0"/>
          </a:p>
          <a:p>
            <a:pPr lvl="2">
              <a:defRPr/>
            </a:pPr>
            <a:r>
              <a:rPr lang="en-US" dirty="0" err="1"/>
              <a:t>Tham</a:t>
            </a:r>
            <a:r>
              <a:rPr lang="en-US" dirty="0"/>
              <a:t> </a:t>
            </a:r>
            <a:r>
              <a:rPr lang="en-US" dirty="0" err="1"/>
              <a:t>gia</a:t>
            </a:r>
            <a:r>
              <a:rPr lang="en-US" dirty="0"/>
              <a:t> </a:t>
            </a:r>
            <a:r>
              <a:rPr lang="en-US" dirty="0" err="1"/>
              <a:t>hoạt</a:t>
            </a:r>
            <a:r>
              <a:rPr lang="en-US" dirty="0"/>
              <a:t> </a:t>
            </a:r>
            <a:r>
              <a:rPr lang="en-US" dirty="0" err="1"/>
              <a:t>động</a:t>
            </a:r>
            <a:r>
              <a:rPr lang="en-US" dirty="0"/>
              <a:t> </a:t>
            </a:r>
            <a:r>
              <a:rPr lang="en-US" dirty="0" err="1"/>
              <a:t>truyền</a:t>
            </a:r>
            <a:r>
              <a:rPr lang="en-US" dirty="0"/>
              <a:t> </a:t>
            </a:r>
            <a:r>
              <a:rPr lang="en-US" dirty="0" err="1"/>
              <a:t>thông</a:t>
            </a:r>
            <a:r>
              <a:rPr lang="en-US" dirty="0"/>
              <a:t> </a:t>
            </a:r>
            <a:r>
              <a:rPr lang="en-US" dirty="0" err="1"/>
              <a:t>và</a:t>
            </a:r>
            <a:r>
              <a:rPr lang="en-US" dirty="0"/>
              <a:t> </a:t>
            </a:r>
            <a:r>
              <a:rPr lang="en-US" dirty="0" err="1"/>
              <a:t>tập</a:t>
            </a:r>
            <a:r>
              <a:rPr lang="en-US" dirty="0"/>
              <a:t> </a:t>
            </a:r>
            <a:r>
              <a:rPr lang="en-US" dirty="0" err="1"/>
              <a:t>huấn</a:t>
            </a:r>
            <a:endParaRPr lang="en-US" dirty="0"/>
          </a:p>
          <a:p>
            <a:pPr lvl="2">
              <a:defRPr/>
            </a:pPr>
            <a:r>
              <a:rPr lang="en-US" dirty="0"/>
              <a:t>Thu </a:t>
            </a:r>
            <a:r>
              <a:rPr lang="en-US" dirty="0" err="1"/>
              <a:t>thập</a:t>
            </a:r>
            <a:r>
              <a:rPr lang="en-US" dirty="0"/>
              <a:t> </a:t>
            </a:r>
            <a:r>
              <a:rPr lang="en-US" dirty="0" err="1"/>
              <a:t>thông</a:t>
            </a:r>
            <a:r>
              <a:rPr lang="en-US" dirty="0"/>
              <a:t> tin</a:t>
            </a:r>
          </a:p>
          <a:p>
            <a:pPr lvl="2">
              <a:defRPr/>
            </a:pPr>
            <a:r>
              <a:rPr lang="en-US" dirty="0" err="1"/>
              <a:t>Tham</a:t>
            </a:r>
            <a:r>
              <a:rPr lang="en-US" dirty="0"/>
              <a:t> </a:t>
            </a:r>
            <a:r>
              <a:rPr lang="en-US" dirty="0" err="1"/>
              <a:t>gia</a:t>
            </a:r>
            <a:r>
              <a:rPr lang="en-US" dirty="0"/>
              <a:t> </a:t>
            </a:r>
            <a:r>
              <a:rPr lang="en-US" dirty="0" err="1"/>
              <a:t>điều</a:t>
            </a:r>
            <a:r>
              <a:rPr lang="en-US" dirty="0"/>
              <a:t> </a:t>
            </a:r>
            <a:r>
              <a:rPr lang="en-US" dirty="0" err="1"/>
              <a:t>phối</a:t>
            </a:r>
            <a:r>
              <a:rPr lang="en-US" dirty="0"/>
              <a:t>, </a:t>
            </a:r>
            <a:r>
              <a:rPr lang="en-US" dirty="0" err="1"/>
              <a:t>giám</a:t>
            </a:r>
            <a:r>
              <a:rPr lang="en-US" dirty="0"/>
              <a:t> </a:t>
            </a:r>
            <a:r>
              <a:rPr lang="en-US" dirty="0" err="1"/>
              <a:t>sát</a:t>
            </a:r>
            <a:r>
              <a:rPr lang="en-US" dirty="0"/>
              <a:t> </a:t>
            </a:r>
          </a:p>
          <a:p>
            <a:pPr marL="0" indent="0">
              <a:buNone/>
            </a:pPr>
            <a:endParaRPr lang="en-US" dirty="0"/>
          </a:p>
        </p:txBody>
      </p:sp>
    </p:spTree>
    <p:extLst>
      <p:ext uri="{BB962C8B-B14F-4D97-AF65-F5344CB8AC3E}">
        <p14:creationId xmlns:p14="http://schemas.microsoft.com/office/powerpoint/2010/main" val="248019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smtClean="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smtClean="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r>
              <a:rPr lang="en-US" sz="2800" b="1" dirty="0" smtClean="0">
                <a:solidFill>
                  <a:srgbClr val="CC0000"/>
                </a:solidFill>
                <a:latin typeface="Times New Roman" panose="02020603050405020304" pitchFamily="18" charset="0"/>
                <a:cs typeface="Times New Roman" panose="02020603050405020304" pitchFamily="18" charset="0"/>
              </a:rPr>
              <a:t>PHẦN I. TẠI SAO CẦN XÂY DỰNG TRƯỜNG HỌC KHÔNG KHÓI THUỐC </a:t>
            </a:r>
          </a:p>
          <a:p>
            <a:pPr eaLnBrk="1" hangingPunct="1"/>
            <a:endParaRPr lang="en-US" dirty="0" smtClean="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84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00332" y="1210518"/>
            <a:ext cx="8494378" cy="5194688"/>
          </a:xfrm>
        </p:spPr>
        <p:txBody>
          <a:bodyPr/>
          <a:lstStyle/>
          <a:p>
            <a:pPr algn="just">
              <a:buFont typeface="Wingdings" panose="05000000000000000000" pitchFamily="2" charset="2"/>
              <a:buChar char="v"/>
            </a:pPr>
            <a:r>
              <a:rPr lang="en-US" sz="2400" b="1" u="sng" dirty="0" err="1" smtClean="0">
                <a:latin typeface="Times New Roman" pitchFamily="18" charset="0"/>
                <a:cs typeface="Times New Roman" pitchFamily="18" charset="0"/>
              </a:rPr>
              <a:t>Mục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đích</a:t>
            </a:r>
            <a:r>
              <a:rPr lang="en-US" sz="2400" b="1" u="sng" dirty="0" smtClean="0">
                <a:latin typeface="Times New Roman" pitchFamily="18" charset="0"/>
                <a:cs typeface="Times New Roman" pitchFamily="18" charset="0"/>
              </a:rPr>
              <a:t>:</a:t>
            </a:r>
          </a:p>
          <a:p>
            <a:pPr algn="just"/>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a:t>
            </a:r>
          </a:p>
          <a:p>
            <a:pPr algn="just"/>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a:t>
            </a:r>
          </a:p>
          <a:p>
            <a:pPr algn="just"/>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PCTHTL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a:t>
            </a:r>
          </a:p>
          <a:p>
            <a:pPr algn="just"/>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a:t>
            </a:r>
          </a:p>
          <a:p>
            <a:pPr algn="just">
              <a:buFont typeface="Wingdings" panose="05000000000000000000" pitchFamily="2" charset="2"/>
              <a:buChar char="v"/>
            </a:pPr>
            <a:r>
              <a:rPr lang="en-US" sz="2400" b="1" u="sng" dirty="0" err="1" smtClean="0">
                <a:latin typeface="Times New Roman" pitchFamily="18" charset="0"/>
                <a:cs typeface="Times New Roman" pitchFamily="18" charset="0"/>
              </a:rPr>
              <a:t>Gợi</a:t>
            </a:r>
            <a:r>
              <a:rPr lang="en-US" sz="2400" b="1" u="sng" dirty="0" smtClean="0">
                <a:latin typeface="Times New Roman" pitchFamily="18" charset="0"/>
                <a:cs typeface="Times New Roman" pitchFamily="18" charset="0"/>
              </a:rPr>
              <a:t> ý </a:t>
            </a:r>
            <a:r>
              <a:rPr lang="en-US" sz="2400" b="1" u="sng" dirty="0" err="1" smtClean="0">
                <a:latin typeface="Times New Roman" pitchFamily="18" charset="0"/>
                <a:cs typeface="Times New Roman" pitchFamily="18" charset="0"/>
              </a:rPr>
              <a:t>thực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hiện</a:t>
            </a:r>
            <a:r>
              <a:rPr lang="en-US" sz="2400" b="1" u="sng" dirty="0" smtClean="0">
                <a:latin typeface="Times New Roman" pitchFamily="18" charset="0"/>
                <a:cs typeface="Times New Roman" pitchFamily="18" charset="0"/>
              </a:rPr>
              <a:t>:</a:t>
            </a:r>
          </a:p>
          <a:p>
            <a:pPr algn="just"/>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a:t>
            </a:r>
          </a:p>
          <a:p>
            <a:pPr algn="just"/>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mẫu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a:t>
            </a:r>
          </a:p>
          <a:p>
            <a:pPr algn="just"/>
            <a:endParaRPr lang="vi-VN" sz="2400" dirty="0">
              <a:latin typeface="Times New Roman" pitchFamily="18" charset="0"/>
              <a:cs typeface="Times New Roman" pitchFamily="18" charset="0"/>
            </a:endParaRPr>
          </a:p>
        </p:txBody>
      </p:sp>
      <p:sp>
        <p:nvSpPr>
          <p:cNvPr id="4" name="TextBox 3"/>
          <p:cNvSpPr txBox="1"/>
          <p:nvPr/>
        </p:nvSpPr>
        <p:spPr>
          <a:xfrm>
            <a:off x="967838" y="502276"/>
            <a:ext cx="1385316" cy="523220"/>
          </a:xfrm>
          <a:prstGeom prst="rect">
            <a:avLst/>
          </a:prstGeom>
          <a:noFill/>
        </p:spPr>
        <p:txBody>
          <a:bodyPr wrap="none" rtlCol="0">
            <a:spAutoFit/>
          </a:bodyPr>
          <a:lstStyle/>
          <a:p>
            <a:r>
              <a:rPr lang="en-US" sz="2800" b="1" u="sng" dirty="0" err="1" smtClean="0">
                <a:solidFill>
                  <a:schemeClr val="accent1">
                    <a:lumMod val="50000"/>
                  </a:schemeClr>
                </a:solidFill>
                <a:latin typeface="Times New Roman" pitchFamily="18" charset="0"/>
                <a:cs typeface="Times New Roman" pitchFamily="18" charset="0"/>
              </a:rPr>
              <a:t>Bước</a:t>
            </a:r>
            <a:r>
              <a:rPr lang="en-US" sz="2800" b="1" u="sng" dirty="0" smtClean="0">
                <a:solidFill>
                  <a:schemeClr val="accent1">
                    <a:lumMod val="50000"/>
                  </a:schemeClr>
                </a:solidFill>
                <a:latin typeface="Times New Roman" pitchFamily="18" charset="0"/>
                <a:cs typeface="Times New Roman" pitchFamily="18" charset="0"/>
              </a:rPr>
              <a:t> 2:</a:t>
            </a:r>
            <a:endParaRPr lang="vi-VN" sz="2800" b="1" u="sng" dirty="0">
              <a:solidFill>
                <a:schemeClr val="accent1">
                  <a:lumMod val="50000"/>
                </a:schemeClr>
              </a:solidFill>
              <a:latin typeface="Times New Roman" pitchFamily="18" charset="0"/>
              <a:cs typeface="Times New Roman" pitchFamily="18" charset="0"/>
            </a:endParaRPr>
          </a:p>
        </p:txBody>
      </p:sp>
      <p:sp>
        <p:nvSpPr>
          <p:cNvPr id="5" name="TextBox 4"/>
          <p:cNvSpPr txBox="1"/>
          <p:nvPr/>
        </p:nvSpPr>
        <p:spPr>
          <a:xfrm>
            <a:off x="2090057" y="689242"/>
            <a:ext cx="6904653" cy="707886"/>
          </a:xfrm>
          <a:prstGeom prst="rect">
            <a:avLst/>
          </a:prstGeom>
          <a:noFill/>
        </p:spPr>
        <p:txBody>
          <a:bodyPr wrap="square" rtlCol="0">
            <a:spAutoFit/>
          </a:bodyPr>
          <a:lstStyle/>
          <a:p>
            <a:pPr algn="ctr"/>
            <a:r>
              <a:rPr lang="en-US" sz="2000" b="1" dirty="0" smtClean="0">
                <a:solidFill>
                  <a:schemeClr val="accent1">
                    <a:lumMod val="50000"/>
                  </a:schemeClr>
                </a:solidFill>
                <a:latin typeface="Times New Roman" pitchFamily="18" charset="0"/>
                <a:cs typeface="Times New Roman" pitchFamily="18" charset="0"/>
              </a:rPr>
              <a:t>KHẢO SÁT THỰC TRẠNG HOẠT ĐỘNG PCTHTL </a:t>
            </a:r>
          </a:p>
          <a:p>
            <a:pPr algn="ctr"/>
            <a:r>
              <a:rPr lang="en-US" sz="2000" b="1" dirty="0" smtClean="0">
                <a:solidFill>
                  <a:schemeClr val="accent1">
                    <a:lumMod val="50000"/>
                  </a:schemeClr>
                </a:solidFill>
                <a:latin typeface="Times New Roman" pitchFamily="18" charset="0"/>
                <a:cs typeface="Times New Roman" pitchFamily="18" charset="0"/>
              </a:rPr>
              <a:t>TRƯỚC KHI TRIỂN KHAI HOẠT ĐỘNG</a:t>
            </a:r>
            <a:endParaRPr lang="vi-VN" sz="20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58628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00331" y="1085107"/>
            <a:ext cx="8438395" cy="5477069"/>
          </a:xfrm>
        </p:spPr>
        <p:txBody>
          <a:bodyPr/>
          <a:lstStyle/>
          <a:p>
            <a:pPr algn="just">
              <a:buFont typeface="Wingdings" panose="05000000000000000000" pitchFamily="2" charset="2"/>
              <a:buChar char="v"/>
            </a:pPr>
            <a:r>
              <a:rPr lang="en-US" sz="2800" b="1" u="sng" dirty="0" err="1" smtClean="0">
                <a:latin typeface="Times New Roman" pitchFamily="18" charset="0"/>
                <a:cs typeface="Times New Roman" pitchFamily="18" charset="0"/>
              </a:rPr>
              <a:t>Nội</a:t>
            </a:r>
            <a:r>
              <a:rPr lang="en-US" sz="2800" b="1" u="sng" dirty="0" smtClean="0">
                <a:latin typeface="Times New Roman" pitchFamily="18" charset="0"/>
                <a:cs typeface="Times New Roman" pitchFamily="18" charset="0"/>
              </a:rPr>
              <a:t> dung </a:t>
            </a:r>
            <a:r>
              <a:rPr lang="en-US" sz="2800" b="1" u="sng" dirty="0" err="1" smtClean="0">
                <a:latin typeface="Times New Roman" pitchFamily="18" charset="0"/>
                <a:cs typeface="Times New Roman" pitchFamily="18" charset="0"/>
              </a:rPr>
              <a:t>khảo</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ban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chưa</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Trực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a:t>
            </a:r>
          </a:p>
        </p:txBody>
      </p:sp>
      <p:sp>
        <p:nvSpPr>
          <p:cNvPr id="4" name="TextBox 3"/>
          <p:cNvSpPr txBox="1"/>
          <p:nvPr/>
        </p:nvSpPr>
        <p:spPr>
          <a:xfrm>
            <a:off x="1616754" y="425688"/>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2:</a:t>
            </a:r>
            <a:endParaRPr lang="vi-VN" sz="3200" b="1" u="sng"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3309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110" y="1399592"/>
            <a:ext cx="7921690" cy="4925009"/>
          </a:xfrm>
        </p:spPr>
        <p:txBody>
          <a:bodyPr/>
          <a:lstStyle/>
          <a:p>
            <a:pPr algn="just">
              <a:buFont typeface="Wingdings" panose="05000000000000000000" pitchFamily="2" charset="2"/>
              <a:buChar char="v"/>
            </a:pPr>
            <a:r>
              <a:rPr lang="en-US" sz="3200" b="1" u="sng" dirty="0" err="1">
                <a:latin typeface="Times New Roman" pitchFamily="18" charset="0"/>
                <a:cs typeface="Times New Roman" pitchFamily="18" charset="0"/>
              </a:rPr>
              <a:t>Triển</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khai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khảo</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sát</a:t>
            </a:r>
            <a:r>
              <a:rPr lang="en-US" sz="3200" b="1" u="sng" dirty="0">
                <a:latin typeface="Times New Roman" pitchFamily="18" charset="0"/>
                <a:cs typeface="Times New Roman" pitchFamily="18" charset="0"/>
              </a:rPr>
              <a:t>:</a:t>
            </a:r>
          </a:p>
          <a:p>
            <a:pPr algn="just"/>
            <a:r>
              <a:rPr lang="en-US" sz="3200" dirty="0" err="1">
                <a:latin typeface="Times New Roman" pitchFamily="18" charset="0"/>
                <a:cs typeface="Times New Roman" pitchFamily="18" charset="0"/>
              </a:rPr>
              <a:t>Phổ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In,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Thu </a:t>
            </a:r>
            <a:r>
              <a:rPr lang="en-US" sz="3200" dirty="0" err="1">
                <a:latin typeface="Times New Roman" pitchFamily="18" charset="0"/>
                <a:cs typeface="Times New Roman" pitchFamily="18" charset="0"/>
              </a:rPr>
              <a:t>phiếu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endParaRPr lang="en-US" sz="3200" dirty="0">
              <a:latin typeface="Times New Roman" pitchFamily="18" charset="0"/>
              <a:cs typeface="Times New Roman" pitchFamily="18" charset="0"/>
            </a:endParaRPr>
          </a:p>
          <a:p>
            <a:pPr algn="just"/>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p:txBody>
      </p:sp>
      <p:sp>
        <p:nvSpPr>
          <p:cNvPr id="4" name="Title 3"/>
          <p:cNvSpPr txBox="1">
            <a:spLocks noGrp="1"/>
          </p:cNvSpPr>
          <p:nvPr>
            <p:ph type="title"/>
          </p:nvPr>
        </p:nvSpPr>
        <p:spPr>
          <a:xfrm>
            <a:off x="1203649" y="450825"/>
            <a:ext cx="1539551" cy="538609"/>
          </a:xfrm>
          <a:prstGeom prst="rect">
            <a:avLst/>
          </a:prstGeom>
          <a:noFill/>
        </p:spPr>
        <p:txBody>
          <a:bodyPr wrap="squar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2:</a:t>
            </a:r>
            <a:endParaRPr lang="vi-VN" sz="3200" b="1" u="sng"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29637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09126" y="1464026"/>
            <a:ext cx="7987005" cy="5393974"/>
          </a:xfrm>
        </p:spPr>
        <p:txBody>
          <a:bodyPr/>
          <a:lstStyle/>
          <a:p>
            <a:pPr algn="just">
              <a:buFont typeface="Wingdings" panose="05000000000000000000" pitchFamily="2" charset="2"/>
              <a:buChar char="v"/>
            </a:pPr>
            <a:r>
              <a:rPr lang="en-US" sz="2800" b="1" u="sng" dirty="0" err="1" smtClean="0">
                <a:latin typeface="Times New Roman" pitchFamily="18" charset="0"/>
                <a:cs typeface="Times New Roman" pitchFamily="18" charset="0"/>
              </a:rPr>
              <a:t>Mục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đích</a:t>
            </a:r>
            <a:r>
              <a:rPr lang="en-US" sz="2800" b="1" u="sng" dirty="0" smtClean="0">
                <a:latin typeface="Times New Roman" pitchFamily="18" charset="0"/>
                <a:cs typeface="Times New Roman" pitchFamily="18" charset="0"/>
              </a:rPr>
              <a:t>: </a:t>
            </a:r>
          </a:p>
          <a:p>
            <a:pPr algn="just"/>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smtClean="0">
                <a:latin typeface="Times New Roman" pitchFamily="18" charset="0"/>
                <a:cs typeface="Times New Roman" pitchFamily="18" charset="0"/>
              </a:rPr>
              <a:t>.</a:t>
            </a:r>
          </a:p>
          <a:p>
            <a:pPr algn="just">
              <a:buFont typeface="Wingdings" panose="05000000000000000000" pitchFamily="2" charset="2"/>
              <a:buChar char="v"/>
            </a:pPr>
            <a:r>
              <a:rPr lang="en-US" sz="2800" b="1" u="sng" dirty="0" err="1" smtClean="0">
                <a:latin typeface="Times New Roman" pitchFamily="18" charset="0"/>
                <a:cs typeface="Times New Roman" pitchFamily="18" charset="0"/>
              </a:rPr>
              <a:t>Gợi</a:t>
            </a:r>
            <a:r>
              <a:rPr lang="en-US" sz="2800" b="1" u="sng" dirty="0" smtClean="0">
                <a:latin typeface="Times New Roman" pitchFamily="18" charset="0"/>
                <a:cs typeface="Times New Roman" pitchFamily="18" charset="0"/>
              </a:rPr>
              <a:t> ý </a:t>
            </a:r>
            <a:r>
              <a:rPr lang="en-US" sz="2800" b="1" u="sng" dirty="0" err="1" smtClean="0">
                <a:latin typeface="Times New Roman" pitchFamily="18" charset="0"/>
                <a:cs typeface="Times New Roman" pitchFamily="18" charset="0"/>
              </a:rPr>
              <a:t>tổ</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chức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thực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hiện</a:t>
            </a:r>
            <a:r>
              <a:rPr lang="en-US" sz="2800" b="1" u="sng" dirty="0" smtClean="0">
                <a:latin typeface="Times New Roman" pitchFamily="18" charset="0"/>
                <a:cs typeface="Times New Roman" pitchFamily="18" charset="0"/>
              </a:rPr>
              <a:t>:</a:t>
            </a:r>
          </a:p>
          <a:p>
            <a:pPr algn="just">
              <a:buFont typeface="Wingdings" panose="05000000000000000000" pitchFamily="2" charset="2"/>
              <a:buChar char="Ø"/>
            </a:pPr>
            <a:r>
              <a:rPr lang="en-US" sz="2800" i="1" dirty="0" err="1" smtClean="0">
                <a:latin typeface="Times New Roman" pitchFamily="18" charset="0"/>
                <a:cs typeface="Times New Roman" pitchFamily="18" charset="0"/>
              </a:rPr>
              <a:t>Xây</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dựng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nội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quy</a:t>
            </a:r>
            <a:r>
              <a:rPr lang="en-US" sz="2800" i="1"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Nghiêm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Nghiêm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a:t>
            </a:r>
          </a:p>
          <a:p>
            <a:pPr algn="just"/>
            <a:endParaRPr lang="vi-VN" sz="2800" dirty="0">
              <a:latin typeface="Times New Roman" pitchFamily="18" charset="0"/>
              <a:cs typeface="Times New Roman" pitchFamily="18" charset="0"/>
            </a:endParaRPr>
          </a:p>
        </p:txBody>
      </p:sp>
      <p:sp>
        <p:nvSpPr>
          <p:cNvPr id="4" name="TextBox 3"/>
          <p:cNvSpPr txBox="1"/>
          <p:nvPr/>
        </p:nvSpPr>
        <p:spPr>
          <a:xfrm>
            <a:off x="1075310" y="442188"/>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a:t>
            </a:r>
            <a:r>
              <a:rPr lang="en-US" sz="3200" b="1" u="sng" dirty="0">
                <a:solidFill>
                  <a:schemeClr val="accent1">
                    <a:lumMod val="50000"/>
                  </a:schemeClr>
                </a:solidFill>
                <a:latin typeface="Times New Roman" pitchFamily="18" charset="0"/>
                <a:cs typeface="Times New Roman" pitchFamily="18" charset="0"/>
              </a:rPr>
              <a:t>3</a:t>
            </a:r>
            <a:r>
              <a:rPr lang="en-US" sz="3200" b="1" u="sng" dirty="0" smtClean="0">
                <a:solidFill>
                  <a:schemeClr val="accent1">
                    <a:lumMod val="50000"/>
                  </a:schemeClr>
                </a:solidFill>
                <a:latin typeface="Times New Roman" pitchFamily="18" charset="0"/>
                <a:cs typeface="Times New Roman" pitchFamily="18" charset="0"/>
              </a:rPr>
              <a:t>:</a:t>
            </a:r>
            <a:endParaRPr lang="vi-VN" sz="3200" b="1" u="sng" dirty="0">
              <a:solidFill>
                <a:schemeClr val="accent1">
                  <a:lumMod val="50000"/>
                </a:schemeClr>
              </a:solidFill>
              <a:latin typeface="Times New Roman" pitchFamily="18" charset="0"/>
              <a:cs typeface="Times New Roman" pitchFamily="18" charset="0"/>
            </a:endParaRPr>
          </a:p>
        </p:txBody>
      </p:sp>
      <p:sp>
        <p:nvSpPr>
          <p:cNvPr id="5" name="TextBox 4"/>
          <p:cNvSpPr txBox="1"/>
          <p:nvPr/>
        </p:nvSpPr>
        <p:spPr>
          <a:xfrm>
            <a:off x="1612883" y="1002361"/>
            <a:ext cx="7381829" cy="461665"/>
          </a:xfrm>
          <a:prstGeom prst="rect">
            <a:avLst/>
          </a:prstGeom>
          <a:noFill/>
        </p:spPr>
        <p:txBody>
          <a:bodyPr wrap="none" rtlCol="0">
            <a:spAutoFit/>
          </a:bodyPr>
          <a:lstStyle/>
          <a:p>
            <a:pPr algn="ctr"/>
            <a:r>
              <a:rPr lang="en-US" sz="2400" b="1" dirty="0" smtClean="0">
                <a:solidFill>
                  <a:schemeClr val="accent1">
                    <a:lumMod val="50000"/>
                  </a:schemeClr>
                </a:solidFill>
                <a:latin typeface="Times New Roman" pitchFamily="18" charset="0"/>
                <a:cs typeface="Times New Roman" pitchFamily="18" charset="0"/>
              </a:rPr>
              <a:t>XÂY DỰNG NỘI QUY VÀ KẾ HOẠCH THỰC HIỆN</a:t>
            </a:r>
            <a:endParaRPr lang="vi-VN" sz="24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75224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432" y="1287623"/>
            <a:ext cx="7884367" cy="5225144"/>
          </a:xfrm>
        </p:spPr>
        <p:txBody>
          <a:bodyPr/>
          <a:lstStyle/>
          <a:p>
            <a:pPr algn="just"/>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3969085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54563" y="1158561"/>
            <a:ext cx="4868731" cy="5522157"/>
          </a:xfrm>
        </p:spPr>
        <p:txBody>
          <a:bodyPr/>
          <a:lstStyle/>
          <a:p>
            <a:pPr algn="just">
              <a:buFont typeface="Wingdings" panose="05000000000000000000" pitchFamily="2" charset="2"/>
              <a:buChar char="Ø"/>
            </a:pPr>
            <a:r>
              <a:rPr lang="en-US" sz="2200" i="1" dirty="0" err="1" smtClean="0">
                <a:latin typeface="Times New Roman" pitchFamily="18" charset="0"/>
                <a:cs typeface="Times New Roman" pitchFamily="18" charset="0"/>
              </a:rPr>
              <a:t>Xây</a:t>
            </a:r>
            <a:r>
              <a:rPr lang="en-US" sz="2200" i="1" dirty="0" smtClean="0">
                <a:latin typeface="Times New Roman" pitchFamily="18" charset="0"/>
                <a:cs typeface="Times New Roman" pitchFamily="18" charset="0"/>
              </a:rPr>
              <a:t> </a:t>
            </a:r>
            <a:r>
              <a:rPr lang="en-US" sz="2200" i="1" dirty="0" err="1">
                <a:latin typeface="Times New Roman" pitchFamily="18" charset="0"/>
                <a:cs typeface="Times New Roman" pitchFamily="18" charset="0"/>
              </a:rPr>
              <a:t>dựng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kế</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hoạch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thực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hiện</a:t>
            </a:r>
            <a:r>
              <a:rPr lang="en-US" sz="2200" i="1" dirty="0">
                <a:latin typeface="Times New Roman" pitchFamily="18" charset="0"/>
                <a:cs typeface="Times New Roman" pitchFamily="18" charset="0"/>
              </a:rPr>
              <a:t>:</a:t>
            </a:r>
          </a:p>
          <a:p>
            <a:pPr algn="just"/>
            <a:r>
              <a:rPr lang="en-US" sz="2200" dirty="0" err="1">
                <a:latin typeface="Times New Roman" pitchFamily="18" charset="0"/>
                <a:cs typeface="Times New Roman" pitchFamily="18" charset="0"/>
              </a:rPr>
              <a:t>Mục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endParaRPr lang="en-US" sz="2200" dirty="0">
              <a:latin typeface="Times New Roman" pitchFamily="18" charset="0"/>
              <a:cs typeface="Times New Roman" pitchFamily="18" charset="0"/>
            </a:endParaRPr>
          </a:p>
          <a:p>
            <a:pPr algn="just"/>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a:t>
            </a:r>
          </a:p>
          <a:p>
            <a:pPr algn="just"/>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a:t>
            </a:r>
          </a:p>
          <a:p>
            <a:pPr algn="just"/>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a:t>
            </a:r>
          </a:p>
          <a:p>
            <a:pPr algn="just"/>
            <a:r>
              <a:rPr lang="en-US" sz="2200" dirty="0" err="1">
                <a:latin typeface="Times New Roman" pitchFamily="18" charset="0"/>
                <a:cs typeface="Times New Roman" pitchFamily="18" charset="0"/>
              </a:rPr>
              <a:t>Kinh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triển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a:t>
            </a:r>
          </a:p>
          <a:p>
            <a:pPr algn="just"/>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a:t>
            </a:r>
          </a:p>
          <a:p>
            <a:pPr algn="just"/>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bước</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pPr algn="just"/>
            <a:endParaRPr lang="en-US" sz="2200" dirty="0" smtClean="0">
              <a:latin typeface="Times New Roman" pitchFamily="18" charset="0"/>
              <a:cs typeface="Times New Roman" pitchFamily="18" charset="0"/>
            </a:endParaRPr>
          </a:p>
        </p:txBody>
      </p:sp>
      <p:sp>
        <p:nvSpPr>
          <p:cNvPr id="4" name="TextBox 3"/>
          <p:cNvSpPr txBox="1"/>
          <p:nvPr/>
        </p:nvSpPr>
        <p:spPr>
          <a:xfrm>
            <a:off x="1000664" y="488318"/>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a:t>
            </a:r>
            <a:r>
              <a:rPr lang="en-US" sz="3200" b="1" u="sng" dirty="0">
                <a:solidFill>
                  <a:schemeClr val="accent1">
                    <a:lumMod val="50000"/>
                  </a:schemeClr>
                </a:solidFill>
                <a:latin typeface="Times New Roman" pitchFamily="18" charset="0"/>
                <a:cs typeface="Times New Roman" pitchFamily="18" charset="0"/>
              </a:rPr>
              <a:t>3</a:t>
            </a:r>
            <a:r>
              <a:rPr lang="en-US" sz="3200" b="1" u="sng" dirty="0" smtClean="0">
                <a:solidFill>
                  <a:schemeClr val="accent1">
                    <a:lumMod val="50000"/>
                  </a:schemeClr>
                </a:solidFill>
                <a:latin typeface="Times New Roman" pitchFamily="18" charset="0"/>
                <a:cs typeface="Times New Roman" pitchFamily="18" charset="0"/>
              </a:rPr>
              <a:t>:</a:t>
            </a:r>
            <a:endParaRPr lang="vi-VN" sz="3200" b="1" u="sng" dirty="0">
              <a:solidFill>
                <a:schemeClr val="accent1">
                  <a:lumMod val="50000"/>
                </a:schemeClr>
              </a:solidFill>
              <a:latin typeface="Times New Roman" pitchFamily="18" charset="0"/>
              <a:cs typeface="Times New Roman" pitchFamily="18" charset="0"/>
            </a:endParaRPr>
          </a:p>
        </p:txBody>
      </p:sp>
      <p:pic>
        <p:nvPicPr>
          <p:cNvPr id="3" name="Picture 2" descr="http://fs.webx.vn/File.ashx/B9E9036FA28046AE9EBB8CF0330665BC/image=jpeg/27e39ed706e94ce4b71076aaa3edf987/Trang%20H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024" y="1158561"/>
            <a:ext cx="3901975" cy="2314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vietnamplus.vn/t660/Uploaded/oqivokbb/2014_12_29/TTXVN__tt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675" y="3764276"/>
            <a:ext cx="3648674" cy="267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61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00332" y="1623528"/>
            <a:ext cx="8158476" cy="4982546"/>
          </a:xfrm>
        </p:spPr>
        <p:txBody>
          <a:bodyPr/>
          <a:lstStyle/>
          <a:p>
            <a:pPr algn="just">
              <a:buFont typeface="Wingdings" panose="05000000000000000000" pitchFamily="2" charset="2"/>
              <a:buChar char="v"/>
            </a:pPr>
            <a:r>
              <a:rPr lang="en-US" sz="2800" b="1" u="sng" dirty="0" err="1" smtClean="0">
                <a:latin typeface="Times New Roman" pitchFamily="18" charset="0"/>
                <a:cs typeface="Times New Roman" pitchFamily="18" charset="0"/>
              </a:rPr>
              <a:t>Mục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đích</a:t>
            </a:r>
            <a:r>
              <a:rPr lang="en-US" sz="2800" b="1" u="sng"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nhằm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rộng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a:t>
            </a:r>
          </a:p>
          <a:p>
            <a:pPr algn="just">
              <a:buFont typeface="Wingdings" panose="05000000000000000000" pitchFamily="2" charset="2"/>
              <a:buChar char="v"/>
            </a:pPr>
            <a:r>
              <a:rPr lang="en-US" sz="2800" b="1" u="sng" dirty="0" err="1" smtClean="0">
                <a:latin typeface="Times New Roman" pitchFamily="18" charset="0"/>
                <a:cs typeface="Times New Roman" pitchFamily="18" charset="0"/>
              </a:rPr>
              <a:t>Gợi</a:t>
            </a:r>
            <a:r>
              <a:rPr lang="en-US" sz="2800" b="1" u="sng" dirty="0" smtClean="0">
                <a:latin typeface="Times New Roman" pitchFamily="18" charset="0"/>
                <a:cs typeface="Times New Roman" pitchFamily="18" charset="0"/>
              </a:rPr>
              <a:t> ý </a:t>
            </a:r>
            <a:r>
              <a:rPr lang="en-US" sz="2800" b="1" u="sng" dirty="0" err="1" smtClean="0">
                <a:latin typeface="Times New Roman" pitchFamily="18" charset="0"/>
                <a:cs typeface="Times New Roman" pitchFamily="18" charset="0"/>
              </a:rPr>
              <a:t>thực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hiện</a:t>
            </a:r>
            <a:r>
              <a:rPr lang="en-US" sz="2800" b="1" u="sng" dirty="0" smtClean="0">
                <a:latin typeface="Times New Roman" pitchFamily="18" charset="0"/>
                <a:cs typeface="Times New Roman" pitchFamily="18" charset="0"/>
              </a:rPr>
              <a:t>:</a:t>
            </a:r>
          </a:p>
          <a:p>
            <a:pPr algn="just"/>
            <a:r>
              <a:rPr lang="en-US" sz="2800" i="1" dirty="0" err="1" smtClean="0">
                <a:latin typeface="Times New Roman" pitchFamily="18" charset="0"/>
                <a:cs typeface="Times New Roman" pitchFamily="18" charset="0"/>
              </a:rPr>
              <a:t>Để</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tạo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được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sự</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đồng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thuận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trong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toàn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trường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cần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báo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rõ</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mục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đích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và</a:t>
            </a:r>
            <a:r>
              <a:rPr lang="en-US" sz="2800" i="1" dirty="0" smtClean="0">
                <a:latin typeface="Times New Roman" pitchFamily="18" charset="0"/>
                <a:cs typeface="Times New Roman" pitchFamily="18" charset="0"/>
              </a:rPr>
              <a:t> ý </a:t>
            </a:r>
            <a:r>
              <a:rPr lang="en-US" sz="2800" i="1" dirty="0" err="1" smtClean="0">
                <a:latin typeface="Times New Roman" pitchFamily="18" charset="0"/>
                <a:cs typeface="Times New Roman" pitchFamily="18" charset="0"/>
              </a:rPr>
              <a:t>nghĩa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việc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thực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hiện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nội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quy</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nhằm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bảo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vệ</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sức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khỏe</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mọi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người</a:t>
            </a:r>
            <a:r>
              <a:rPr lang="en-US" sz="2800" i="1" dirty="0" smtClean="0">
                <a:latin typeface="Times New Roman" pitchFamily="18" charset="0"/>
                <a:cs typeface="Times New Roman" pitchFamily="18" charset="0"/>
              </a:rPr>
              <a:t>.</a:t>
            </a:r>
          </a:p>
          <a:p>
            <a:pPr algn="just"/>
            <a:endParaRPr lang="vi-VN" sz="2800" dirty="0">
              <a:latin typeface="Times New Roman" pitchFamily="18" charset="0"/>
              <a:cs typeface="Times New Roman" pitchFamily="18" charset="0"/>
            </a:endParaRPr>
          </a:p>
        </p:txBody>
      </p:sp>
      <p:sp>
        <p:nvSpPr>
          <p:cNvPr id="4" name="TextBox 3"/>
          <p:cNvSpPr txBox="1"/>
          <p:nvPr/>
        </p:nvSpPr>
        <p:spPr>
          <a:xfrm>
            <a:off x="967838" y="446293"/>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4:</a:t>
            </a:r>
            <a:endParaRPr lang="vi-VN" sz="3200" b="1" u="sng" dirty="0">
              <a:solidFill>
                <a:schemeClr val="accent1">
                  <a:lumMod val="50000"/>
                </a:schemeClr>
              </a:solidFill>
              <a:latin typeface="Times New Roman" pitchFamily="18" charset="0"/>
              <a:cs typeface="Times New Roman" pitchFamily="18" charset="0"/>
            </a:endParaRPr>
          </a:p>
        </p:txBody>
      </p:sp>
      <p:sp>
        <p:nvSpPr>
          <p:cNvPr id="5" name="TextBox 4"/>
          <p:cNvSpPr txBox="1"/>
          <p:nvPr/>
        </p:nvSpPr>
        <p:spPr>
          <a:xfrm>
            <a:off x="2480241" y="546142"/>
            <a:ext cx="5879988" cy="523220"/>
          </a:xfrm>
          <a:prstGeom prst="rect">
            <a:avLst/>
          </a:prstGeom>
          <a:noFill/>
        </p:spPr>
        <p:txBody>
          <a:bodyPr wrap="square" rtlCol="0">
            <a:spAutoFit/>
          </a:bodyPr>
          <a:lstStyle/>
          <a:p>
            <a:pPr algn="ctr"/>
            <a:r>
              <a:rPr lang="en-US" sz="2800" b="1" dirty="0" smtClean="0">
                <a:solidFill>
                  <a:schemeClr val="accent1">
                    <a:lumMod val="50000"/>
                  </a:schemeClr>
                </a:solidFill>
                <a:latin typeface="Times New Roman" pitchFamily="18" charset="0"/>
                <a:cs typeface="Times New Roman" pitchFamily="18" charset="0"/>
              </a:rPr>
              <a:t>PHỔ BIẾN NỘI QUY XÂY DỰNG </a:t>
            </a:r>
            <a:endParaRPr lang="vi-VN" sz="28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2938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151" y="927457"/>
            <a:ext cx="8229600" cy="5663843"/>
          </a:xfrm>
        </p:spPr>
        <p:txBody>
          <a:bodyPr/>
          <a:lstStyle/>
          <a:p>
            <a:pPr algn="just">
              <a:buFont typeface="Wingdings" panose="05000000000000000000" pitchFamily="2" charset="2"/>
              <a:buChar char="Ø"/>
            </a:pPr>
            <a:r>
              <a:rPr lang="en-US" sz="2800" b="1" i="1" dirty="0" err="1">
                <a:solidFill>
                  <a:srgbClr val="0070C0"/>
                </a:solidFill>
                <a:latin typeface="Times New Roman" pitchFamily="18" charset="0"/>
                <a:cs typeface="Times New Roman" pitchFamily="18" charset="0"/>
              </a:rPr>
              <a:t>Các</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hình</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thức</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phổ</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biến</a:t>
            </a:r>
            <a:r>
              <a:rPr lang="en-US" sz="2800" b="1" i="1" dirty="0">
                <a:solidFill>
                  <a:srgbClr val="0070C0"/>
                </a:solidFill>
                <a:latin typeface="Times New Roman" pitchFamily="18" charset="0"/>
                <a:cs typeface="Times New Roman" pitchFamily="18" charset="0"/>
              </a:rPr>
              <a:t> </a:t>
            </a:r>
            <a:r>
              <a:rPr lang="en-US" sz="2800" b="1" i="1" err="1">
                <a:solidFill>
                  <a:srgbClr val="0070C0"/>
                </a:solidFill>
                <a:latin typeface="Times New Roman" pitchFamily="18" charset="0"/>
                <a:cs typeface="Times New Roman" pitchFamily="18" charset="0"/>
              </a:rPr>
              <a:t>nội</a:t>
            </a:r>
            <a:r>
              <a:rPr lang="en-US" sz="2800" b="1" i="1">
                <a:solidFill>
                  <a:srgbClr val="0070C0"/>
                </a:solidFill>
                <a:latin typeface="Times New Roman" pitchFamily="18" charset="0"/>
                <a:cs typeface="Times New Roman" pitchFamily="18" charset="0"/>
              </a:rPr>
              <a:t> </a:t>
            </a:r>
            <a:r>
              <a:rPr lang="en-US" sz="2800" b="1" i="1" smtClean="0">
                <a:solidFill>
                  <a:srgbClr val="0070C0"/>
                </a:solidFill>
                <a:latin typeface="Times New Roman" pitchFamily="18" charset="0"/>
                <a:cs typeface="Times New Roman" pitchFamily="18" charset="0"/>
              </a:rPr>
              <a:t>quy</a:t>
            </a:r>
            <a:endParaRPr lang="en-US" sz="2800" b="1" i="1" dirty="0">
              <a:solidFill>
                <a:srgbClr val="0070C0"/>
              </a:solidFill>
              <a:latin typeface="Times New Roman" pitchFamily="18" charset="0"/>
              <a:cs typeface="Times New Roman" pitchFamily="18" charset="0"/>
            </a:endParaRPr>
          </a:p>
          <a:p>
            <a:pPr algn="just"/>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/ban.</a:t>
            </a:r>
          </a:p>
          <a:p>
            <a:pPr algn="just"/>
            <a:r>
              <a:rPr lang="en-US" sz="2800" dirty="0" err="1">
                <a:latin typeface="Times New Roman" pitchFamily="18" charset="0"/>
                <a:cs typeface="Times New Roman" pitchFamily="18" charset="0"/>
              </a:rPr>
              <a:t>Niêm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a:t>
            </a:r>
          </a:p>
          <a:p>
            <a:pPr algn="just">
              <a:buFont typeface="Wingdings" panose="05000000000000000000" pitchFamily="2" charset="2"/>
              <a:buChar char="Ø"/>
            </a:pP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endParaRPr lang="en-US" sz="2800" dirty="0">
              <a:latin typeface="Times New Roman" pitchFamily="18" charset="0"/>
              <a:cs typeface="Times New Roman" pitchFamily="18" charset="0"/>
            </a:endParaRPr>
          </a:p>
          <a:p>
            <a:pPr algn="just"/>
            <a:r>
              <a:rPr lang="en-US" sz="2800" dirty="0" err="1">
                <a:latin typeface="Times New Roman" pitchFamily="18" charset="0"/>
                <a:cs typeface="Times New Roman" pitchFamily="18" charset="0"/>
              </a:rPr>
              <a:t>Gửi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đua</a:t>
            </a:r>
            <a:r>
              <a:rPr lang="en-US" sz="2800" dirty="0">
                <a:latin typeface="Times New Roman" pitchFamily="18" charset="0"/>
                <a:cs typeface="Times New Roman" pitchFamily="18" charset="0"/>
              </a:rPr>
              <a:t> PCTHTL.</a:t>
            </a:r>
          </a:p>
          <a:p>
            <a:pPr algn="just"/>
            <a:r>
              <a:rPr lang="en-US" sz="2800" dirty="0" err="1">
                <a:latin typeface="Times New Roman" pitchFamily="18" charset="0"/>
                <a:cs typeface="Times New Roman" pitchFamily="18" charset="0"/>
              </a:rPr>
              <a:t>Niêm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a:t>
            </a:r>
          </a:p>
          <a:p>
            <a:pPr marL="0" indent="0">
              <a:buNone/>
            </a:pPr>
            <a:endParaRPr lang="en-US" dirty="0"/>
          </a:p>
        </p:txBody>
      </p:sp>
    </p:spTree>
    <p:extLst>
      <p:ext uri="{BB962C8B-B14F-4D97-AF65-F5344CB8AC3E}">
        <p14:creationId xmlns:p14="http://schemas.microsoft.com/office/powerpoint/2010/main" val="2117405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000664" y="1679511"/>
            <a:ext cx="7247597" cy="4854640"/>
          </a:xfrm>
        </p:spPr>
        <p:txBody>
          <a:bodyPr/>
          <a:lstStyle/>
          <a:p>
            <a:pPr algn="just">
              <a:buFont typeface="Wingdings" panose="05000000000000000000" pitchFamily="2" charset="2"/>
              <a:buChar char="v"/>
            </a:pPr>
            <a:r>
              <a:rPr lang="en-US" sz="2800" b="1" u="sng" dirty="0" err="1" smtClean="0">
                <a:latin typeface="Times New Roman" pitchFamily="18" charset="0"/>
                <a:cs typeface="Times New Roman" pitchFamily="18" charset="0"/>
              </a:rPr>
              <a:t>Mục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đích</a:t>
            </a:r>
            <a:r>
              <a:rPr lang="en-US" sz="2800" b="1" u="sng" dirty="0" smtClean="0">
                <a:latin typeface="Times New Roman" pitchFamily="18" charset="0"/>
                <a:cs typeface="Times New Roman" pitchFamily="18" charset="0"/>
              </a:rPr>
              <a:t>: </a:t>
            </a:r>
          </a:p>
          <a:p>
            <a:pPr algn="just"/>
            <a:r>
              <a:rPr lang="en-US" sz="2800" dirty="0" err="1" smtClean="0">
                <a:latin typeface="Times New Roman" pitchFamily="18" charset="0"/>
                <a:cs typeface="Times New Roman" pitchFamily="18" charset="0"/>
              </a:rPr>
              <a:t>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a:t>
            </a:r>
          </a:p>
          <a:p>
            <a:pPr algn="just">
              <a:buFont typeface="Wingdings" panose="05000000000000000000" pitchFamily="2" charset="2"/>
              <a:buChar char="v"/>
            </a:pPr>
            <a:r>
              <a:rPr lang="en-US" sz="2800" b="1" u="sng" dirty="0" err="1" smtClean="0">
                <a:latin typeface="Times New Roman" pitchFamily="18" charset="0"/>
                <a:cs typeface="Times New Roman" pitchFamily="18" charset="0"/>
              </a:rPr>
              <a:t>Gợi</a:t>
            </a:r>
            <a:r>
              <a:rPr lang="en-US" sz="2800" b="1" u="sng" dirty="0" smtClean="0">
                <a:latin typeface="Times New Roman" pitchFamily="18" charset="0"/>
                <a:cs typeface="Times New Roman" pitchFamily="18" charset="0"/>
              </a:rPr>
              <a:t> ý </a:t>
            </a:r>
            <a:r>
              <a:rPr lang="en-US" sz="2800" b="1" u="sng" dirty="0" err="1" smtClean="0">
                <a:latin typeface="Times New Roman" pitchFamily="18" charset="0"/>
                <a:cs typeface="Times New Roman" pitchFamily="18" charset="0"/>
              </a:rPr>
              <a:t>thực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hiện</a:t>
            </a:r>
            <a:r>
              <a:rPr lang="en-US" sz="2800" b="1" u="sng"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Tùy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a:t>
            </a:r>
          </a:p>
          <a:p>
            <a:pPr marL="0" indent="0" algn="just">
              <a:buNone/>
            </a:pPr>
            <a:r>
              <a:rPr lang="en-US" sz="280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TextBox 3"/>
          <p:cNvSpPr txBox="1"/>
          <p:nvPr/>
        </p:nvSpPr>
        <p:spPr>
          <a:xfrm>
            <a:off x="930516" y="446293"/>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a:t>
            </a:r>
            <a:r>
              <a:rPr lang="en-US" sz="3200" b="1" u="sng" dirty="0">
                <a:solidFill>
                  <a:schemeClr val="accent1">
                    <a:lumMod val="50000"/>
                  </a:schemeClr>
                </a:solidFill>
                <a:latin typeface="Times New Roman" pitchFamily="18" charset="0"/>
                <a:cs typeface="Times New Roman" pitchFamily="18" charset="0"/>
              </a:rPr>
              <a:t>5</a:t>
            </a:r>
            <a:r>
              <a:rPr lang="en-US" sz="3200" b="1" u="sng" dirty="0" smtClean="0">
                <a:solidFill>
                  <a:schemeClr val="accent1">
                    <a:lumMod val="50000"/>
                  </a:schemeClr>
                </a:solidFill>
                <a:latin typeface="Times New Roman" pitchFamily="18" charset="0"/>
                <a:cs typeface="Times New Roman" pitchFamily="18" charset="0"/>
              </a:rPr>
              <a:t>:</a:t>
            </a:r>
            <a:endParaRPr lang="vi-VN" sz="3200" b="1" u="sng" dirty="0">
              <a:solidFill>
                <a:schemeClr val="accent1">
                  <a:lumMod val="50000"/>
                </a:schemeClr>
              </a:solidFill>
              <a:latin typeface="Times New Roman" pitchFamily="18" charset="0"/>
              <a:cs typeface="Times New Roman" pitchFamily="18" charset="0"/>
            </a:endParaRPr>
          </a:p>
        </p:txBody>
      </p:sp>
      <p:sp>
        <p:nvSpPr>
          <p:cNvPr id="5" name="TextBox 4"/>
          <p:cNvSpPr txBox="1"/>
          <p:nvPr/>
        </p:nvSpPr>
        <p:spPr>
          <a:xfrm>
            <a:off x="2357208" y="434196"/>
            <a:ext cx="6211252" cy="738664"/>
          </a:xfrm>
          <a:prstGeom prst="rect">
            <a:avLst/>
          </a:prstGeom>
          <a:noFill/>
        </p:spPr>
        <p:txBody>
          <a:bodyPr wrap="none" rtlCol="0">
            <a:spAutoFit/>
          </a:bodyPr>
          <a:lstStyle/>
          <a:p>
            <a:pPr algn="ctr"/>
            <a:r>
              <a:rPr lang="en-US" sz="2100" b="1" dirty="0" smtClean="0">
                <a:solidFill>
                  <a:schemeClr val="accent1">
                    <a:lumMod val="50000"/>
                  </a:schemeClr>
                </a:solidFill>
              </a:rPr>
              <a:t>TRIỂN KHAI CÁC HOẠT ĐỘNG </a:t>
            </a:r>
            <a:r>
              <a:rPr lang="en-US" sz="2100" b="1" smtClean="0">
                <a:solidFill>
                  <a:schemeClr val="accent1">
                    <a:lumMod val="50000"/>
                  </a:schemeClr>
                </a:solidFill>
              </a:rPr>
              <a:t>PCTHTL NHẰM </a:t>
            </a:r>
            <a:endParaRPr lang="en-US" sz="2100" b="1" dirty="0" smtClean="0">
              <a:solidFill>
                <a:schemeClr val="accent1">
                  <a:lumMod val="50000"/>
                </a:schemeClr>
              </a:solidFill>
            </a:endParaRPr>
          </a:p>
          <a:p>
            <a:pPr algn="ctr"/>
            <a:r>
              <a:rPr lang="en-US" sz="2100" b="1" dirty="0" smtClean="0">
                <a:solidFill>
                  <a:schemeClr val="accent1">
                    <a:lumMod val="50000"/>
                  </a:schemeClr>
                </a:solidFill>
              </a:rPr>
              <a:t>HỖ TRỢ THỰC HIỆN NỘI QUY</a:t>
            </a:r>
            <a:endParaRPr lang="vi-VN" sz="2100" b="1" dirty="0">
              <a:solidFill>
                <a:schemeClr val="accent1">
                  <a:lumMod val="50000"/>
                </a:schemeClr>
              </a:solidFill>
            </a:endParaRPr>
          </a:p>
        </p:txBody>
      </p:sp>
    </p:spTree>
    <p:extLst>
      <p:ext uri="{BB962C8B-B14F-4D97-AF65-F5344CB8AC3E}">
        <p14:creationId xmlns:p14="http://schemas.microsoft.com/office/powerpoint/2010/main" val="2979107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812" y="983441"/>
            <a:ext cx="8229600" cy="5547988"/>
          </a:xfrm>
        </p:spPr>
        <p:txBody>
          <a:bodyPr/>
          <a:lstStyle/>
          <a:p>
            <a:pPr marL="0" indent="0" algn="just">
              <a:buNone/>
            </a:pPr>
            <a:r>
              <a:rPr lang="en-US" sz="2400" b="1" smtClean="0">
                <a:solidFill>
                  <a:srgbClr val="0070C0"/>
                </a:solidFill>
                <a:latin typeface="Times New Roman" pitchFamily="18" charset="0"/>
                <a:cs typeface="Times New Roman" pitchFamily="18" charset="0"/>
              </a:rPr>
              <a:t> </a:t>
            </a:r>
            <a:r>
              <a:rPr lang="en-US" sz="2400" b="1" i="1" smtClean="0">
                <a:solidFill>
                  <a:srgbClr val="0070C0"/>
                </a:solidFill>
                <a:latin typeface="Times New Roman" pitchFamily="18" charset="0"/>
                <a:cs typeface="Times New Roman" pitchFamily="18" charset="0"/>
              </a:rPr>
              <a:t>Các hoạt động chung trong toàn trường</a:t>
            </a:r>
          </a:p>
          <a:p>
            <a:pPr marL="0" indent="0" algn="just">
              <a:buNone/>
            </a:pPr>
            <a:r>
              <a:rPr lang="en-US" sz="2400" b="1" smtClean="0">
                <a:latin typeface="Times New Roman" pitchFamily="18" charset="0"/>
                <a:cs typeface="Times New Roman" panose="02020603050405020304" pitchFamily="18" charset="0"/>
              </a:rPr>
              <a:t>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a:latin typeface="Times New Roman" pitchFamily="18" charset="0"/>
                <a:cs typeface="Times New Roman" pitchFamily="18" charset="0"/>
              </a:rPr>
              <a:t>THKKTL</a:t>
            </a:r>
            <a:r>
              <a:rPr lang="en-US" sz="2400" smtClean="0">
                <a:latin typeface="Times New Roman" pitchFamily="18" charset="0"/>
                <a:cs typeface="Times New Roman" pitchFamily="18" charset="0"/>
              </a:rPr>
              <a:t>). Mục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p>
          <a:p>
            <a:pPr algn="just"/>
            <a:r>
              <a:rPr lang="en-US" sz="2400" dirty="0" err="1">
                <a:latin typeface="Times New Roman" pitchFamily="18" charset="0"/>
                <a:cs typeface="Times New Roman" pitchFamily="18" charset="0"/>
              </a:rPr>
              <a:t>Phổ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THKKTL.</a:t>
            </a:r>
          </a:p>
          <a:p>
            <a:pPr algn="just"/>
            <a:r>
              <a:rPr lang="en-US" sz="2400" dirty="0" err="1">
                <a:latin typeface="Times New Roman" pitchFamily="18" charset="0"/>
                <a:cs typeface="Times New Roman" pitchFamily="18" charset="0"/>
              </a:rPr>
              <a:t>Phổ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THKKTL.</a:t>
            </a:r>
          </a:p>
          <a:p>
            <a:pPr algn="just"/>
            <a:r>
              <a:rPr lang="en-US" sz="2400" dirty="0" err="1">
                <a:latin typeface="Times New Roman" pitchFamily="18" charset="0"/>
                <a:cs typeface="Times New Roman" pitchFamily="18" charset="0"/>
              </a:rPr>
              <a:t>Phổ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a:t>
            </a:r>
            <a:r>
              <a:rPr lang="en-US" sz="2400" dirty="0">
                <a:latin typeface="Times New Roman" pitchFamily="18" charset="0"/>
                <a:cs typeface="Times New Roman" pitchFamily="18" charset="0"/>
              </a:rPr>
              <a:t> THKKTL.</a:t>
            </a:r>
          </a:p>
          <a:p>
            <a:pPr algn="just"/>
            <a:r>
              <a:rPr lang="en-US" sz="2400" dirty="0" err="1">
                <a:latin typeface="Times New Roman" pitchFamily="18" charset="0"/>
                <a:cs typeface="Times New Roman" pitchFamily="18" charset="0"/>
              </a:rPr>
              <a:t>Kêu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THKKTL.</a:t>
            </a:r>
          </a:p>
          <a:p>
            <a:pPr algn="just"/>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cam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THKKTL.</a:t>
            </a:r>
          </a:p>
        </p:txBody>
      </p:sp>
    </p:spTree>
    <p:extLst>
      <p:ext uri="{BB962C8B-B14F-4D97-AF65-F5344CB8AC3E}">
        <p14:creationId xmlns:p14="http://schemas.microsoft.com/office/powerpoint/2010/main" val="1846493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5209" y="567603"/>
            <a:ext cx="5893345" cy="492443"/>
          </a:xfrm>
          <a:prstGeom prst="rect">
            <a:avLst/>
          </a:prstGeom>
          <a:noFill/>
        </p:spPr>
        <p:txBody>
          <a:bodyPr wrap="none" rtlCol="0">
            <a:spAutoFit/>
          </a:bodyPr>
          <a:lstStyle/>
          <a:p>
            <a:r>
              <a:rPr lang="en-US" sz="2600" b="1" dirty="0" smtClean="0">
                <a:solidFill>
                  <a:schemeClr val="accent1">
                    <a:lumMod val="50000"/>
                  </a:schemeClr>
                </a:solidFill>
              </a:rPr>
              <a:t>THỰC TRẠNG SỬ DỤNG THUỐC LÁ</a:t>
            </a:r>
            <a:endParaRPr lang="vi-VN" sz="2600" b="1" dirty="0">
              <a:solidFill>
                <a:schemeClr val="accent1">
                  <a:lumMod val="50000"/>
                </a:schemeClr>
              </a:solidFill>
            </a:endParaRPr>
          </a:p>
        </p:txBody>
      </p:sp>
      <p:sp>
        <p:nvSpPr>
          <p:cNvPr id="5" name="Rectangle 3"/>
          <p:cNvSpPr>
            <a:spLocks noGrp="1" noChangeArrowheads="1"/>
          </p:cNvSpPr>
          <p:nvPr>
            <p:ph idx="1"/>
          </p:nvPr>
        </p:nvSpPr>
        <p:spPr>
          <a:xfrm>
            <a:off x="653142" y="1418253"/>
            <a:ext cx="7819053" cy="5046862"/>
          </a:xfrm>
        </p:spPr>
        <p:txBody>
          <a:bodyPr/>
          <a:lstStyle/>
          <a:p>
            <a:pPr algn="just" eaLnBrk="1" hangingPunct="1">
              <a:lnSpc>
                <a:spcPct val="90000"/>
              </a:lnSpc>
              <a:spcBef>
                <a:spcPct val="50000"/>
              </a:spcBef>
              <a:buFont typeface="Tahoma" panose="020B0604030504040204" pitchFamily="34" charset="0"/>
              <a:buChar char="-"/>
            </a:pPr>
            <a:r>
              <a:rPr lang="en-US" sz="3200" dirty="0" err="1" smtClean="0">
                <a:latin typeface="Times New Roman" panose="02020603050405020304" pitchFamily="18" charset="0"/>
                <a:cs typeface="Times New Roman" panose="02020603050405020304" pitchFamily="18" charset="0"/>
              </a:rPr>
              <a:t>Việt</a:t>
            </a:r>
            <a:r>
              <a:rPr lang="en-US" sz="3200" dirty="0" smtClean="0">
                <a:latin typeface="Times New Roman" panose="02020603050405020304" pitchFamily="18" charset="0"/>
                <a:cs typeface="Times New Roman" panose="02020603050405020304" pitchFamily="18" charset="0"/>
              </a:rPr>
              <a:t> Nam </a:t>
            </a:r>
            <a:r>
              <a:rPr lang="en-US" sz="3200" dirty="0" err="1" smtClean="0">
                <a:latin typeface="Times New Roman" panose="02020603050405020304" pitchFamily="18" charset="0"/>
                <a:cs typeface="Times New Roman" panose="02020603050405020304" pitchFamily="18" charset="0"/>
              </a:rPr>
              <a:t>nằm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nhóm</a:t>
            </a:r>
            <a:r>
              <a:rPr lang="en-US" sz="3200" dirty="0" smtClean="0">
                <a:latin typeface="Times New Roman" panose="02020603050405020304" pitchFamily="18" charset="0"/>
                <a:cs typeface="Times New Roman" panose="02020603050405020304" pitchFamily="18" charset="0"/>
              </a:rPr>
              <a:t> </a:t>
            </a:r>
            <a:r>
              <a:rPr lang="en-US" sz="3200" b="1" dirty="0" smtClean="0">
                <a:solidFill>
                  <a:srgbClr val="CC0000"/>
                </a:solidFill>
                <a:latin typeface="Times New Roman" panose="02020603050405020304" pitchFamily="18" charset="0"/>
                <a:cs typeface="Times New Roman" panose="02020603050405020304" pitchFamily="18" charset="0"/>
              </a:rPr>
              <a:t>15 </a:t>
            </a:r>
            <a:r>
              <a:rPr lang="en-US" sz="3200" b="1" dirty="0" err="1" smtClean="0">
                <a:solidFill>
                  <a:srgbClr val="CC0000"/>
                </a:solidFill>
                <a:latin typeface="Times New Roman" panose="02020603050405020304" pitchFamily="18" charset="0"/>
                <a:cs typeface="Times New Roman" panose="02020603050405020304" pitchFamily="18" charset="0"/>
              </a:rPr>
              <a:t>nước</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có</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số</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người</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hút</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thuốc</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lá</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nhiều</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nhất</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trên</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thế</a:t>
            </a:r>
            <a:r>
              <a:rPr lang="en-US" sz="3200" b="1" dirty="0" smtClean="0">
                <a:solidFill>
                  <a:srgbClr val="CC0000"/>
                </a:solidFill>
                <a:latin typeface="Times New Roman" panose="02020603050405020304" pitchFamily="18" charset="0"/>
                <a:cs typeface="Times New Roman" panose="02020603050405020304" pitchFamily="18" charset="0"/>
              </a:rPr>
              <a:t> </a:t>
            </a:r>
            <a:r>
              <a:rPr lang="en-US" sz="3200" b="1" dirty="0" err="1" smtClean="0">
                <a:solidFill>
                  <a:srgbClr val="CC0000"/>
                </a:solidFill>
                <a:latin typeface="Times New Roman" panose="02020603050405020304" pitchFamily="18" charset="0"/>
                <a:cs typeface="Times New Roman" panose="02020603050405020304" pitchFamily="18" charset="0"/>
              </a:rPr>
              <a:t>giới</a:t>
            </a:r>
            <a:r>
              <a:rPr lang="en-US" sz="3200" b="1" dirty="0" smtClean="0">
                <a:solidFill>
                  <a:srgbClr val="CC0000"/>
                </a:solidFill>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3200" dirty="0" err="1" smtClean="0">
                <a:latin typeface="Times New Roman" panose="02020603050405020304" pitchFamily="18" charset="0"/>
                <a:cs typeface="Times New Roman" panose="02020603050405020304" pitchFamily="18" charset="0"/>
              </a:rPr>
              <a:t>Tỷ</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nam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hút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thuốc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b="1" dirty="0" smtClean="0">
                <a:solidFill>
                  <a:srgbClr val="CC0000"/>
                </a:solidFill>
                <a:latin typeface="Times New Roman" panose="02020603050405020304" pitchFamily="18" charset="0"/>
                <a:cs typeface="Times New Roman" panose="02020603050405020304" pitchFamily="18" charset="0"/>
              </a:rPr>
              <a:t>47,4%</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giới</a:t>
            </a:r>
            <a:r>
              <a:rPr lang="en-US" sz="3200" dirty="0" smtClean="0">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1,4%</a:t>
            </a:r>
            <a:r>
              <a:rPr lang="en-US" sz="3200" dirty="0" smtClean="0">
                <a:latin typeface="Times New Roman" panose="02020603050405020304" pitchFamily="18" charset="0"/>
                <a:cs typeface="Times New Roman" panose="02020603050405020304" pitchFamily="18" charset="0"/>
              </a:rPr>
              <a:t> (2010) </a:t>
            </a:r>
          </a:p>
          <a:p>
            <a:pPr algn="just" eaLnBrk="1" hangingPunct="1">
              <a:lnSpc>
                <a:spcPct val="90000"/>
              </a:lnSpc>
              <a:spcBef>
                <a:spcPct val="50000"/>
              </a:spcBef>
              <a:buFont typeface="Tahoma" panose="020B0604030504040204" pitchFamily="34" charset="0"/>
              <a:buChar char="-"/>
            </a:pPr>
            <a:r>
              <a:rPr lang="en-US" sz="3200" b="1" dirty="0" smtClean="0">
                <a:solidFill>
                  <a:srgbClr val="CC0000"/>
                </a:solidFill>
                <a:latin typeface="Times New Roman" panose="02020603050405020304" pitchFamily="18" charset="0"/>
                <a:cs typeface="Times New Roman" panose="02020603050405020304" pitchFamily="18" charset="0"/>
              </a:rPr>
              <a:t>33 </a:t>
            </a:r>
            <a:r>
              <a:rPr lang="en-US" sz="3200" b="1" dirty="0" err="1" smtClean="0">
                <a:solidFill>
                  <a:srgbClr val="CC0000"/>
                </a:solidFill>
                <a:latin typeface="Times New Roman" panose="02020603050405020304" pitchFamily="18" charset="0"/>
                <a:cs typeface="Times New Roman" panose="02020603050405020304" pitchFamily="18" charset="0"/>
              </a:rPr>
              <a:t>triệu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hút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thuốc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khói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thuốc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3200" b="1" dirty="0" smtClean="0">
                <a:solidFill>
                  <a:srgbClr val="CC0000"/>
                </a:solidFill>
                <a:latin typeface="Times New Roman" panose="02020603050405020304" pitchFamily="18" charset="0"/>
                <a:cs typeface="Times New Roman" panose="02020603050405020304" pitchFamily="18" charset="0"/>
              </a:rPr>
              <a:t>&gt; 5 </a:t>
            </a:r>
            <a:r>
              <a:rPr lang="en-US" sz="3200" b="1" dirty="0" err="1" smtClean="0">
                <a:solidFill>
                  <a:srgbClr val="CC0000"/>
                </a:solidFill>
                <a:latin typeface="Times New Roman" panose="02020603050405020304" pitchFamily="18" charset="0"/>
                <a:cs typeface="Times New Roman" panose="02020603050405020304" pitchFamily="18" charset="0"/>
              </a:rPr>
              <a:t>triệu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hút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thuốc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khói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thuốc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34456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00332" y="1104900"/>
            <a:ext cx="7691168" cy="5505450"/>
          </a:xfrm>
        </p:spPr>
        <p:txBody>
          <a:bodyPr/>
          <a:lstStyle/>
          <a:p>
            <a:pPr algn="just"/>
            <a:endParaRPr lang="en-US" sz="2800" b="1" dirty="0" smtClean="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pano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KKT ở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a:t>
            </a:r>
          </a:p>
          <a:p>
            <a:pPr algn="just"/>
            <a:r>
              <a:rPr lang="en-US" sz="2800" b="1" dirty="0" smtClean="0">
                <a:latin typeface="Times New Roman" panose="02020603050405020304" pitchFamily="18" charset="0"/>
                <a:cs typeface="Times New Roman" panose="02020603050405020304"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PCTHTL: </a:t>
            </a:r>
            <a:r>
              <a:rPr lang="en-US" sz="2800" dirty="0" err="1" smtClean="0">
                <a:latin typeface="Times New Roman" pitchFamily="18" charset="0"/>
                <a:cs typeface="Times New Roman" pitchFamily="18" charset="0"/>
              </a:rPr>
              <a:t>Trưng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a:t>
            </a:r>
          </a:p>
          <a:p>
            <a:pPr algn="just"/>
            <a:r>
              <a:rPr lang="en-US" sz="2800" b="1" dirty="0" smtClean="0">
                <a:latin typeface="Times New Roman" panose="02020603050405020304" pitchFamily="18" charset="0"/>
                <a:cs typeface="Times New Roman" panose="02020603050405020304" pitchFamily="18" charset="0"/>
              </a:rPr>
              <a:t>4</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THTL.</a:t>
            </a:r>
          </a:p>
          <a:p>
            <a:pPr marL="0" indent="0" algn="just">
              <a:buNone/>
            </a:pPr>
            <a:endParaRPr lang="vi-VN" sz="2800" dirty="0">
              <a:latin typeface="Times New Roman" pitchFamily="18" charset="0"/>
              <a:cs typeface="Times New Roman" pitchFamily="18" charset="0"/>
            </a:endParaRPr>
          </a:p>
        </p:txBody>
      </p:sp>
      <p:sp>
        <p:nvSpPr>
          <p:cNvPr id="4" name="TextBox 3"/>
          <p:cNvSpPr txBox="1"/>
          <p:nvPr/>
        </p:nvSpPr>
        <p:spPr>
          <a:xfrm>
            <a:off x="1000664" y="450582"/>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a:t>
            </a:r>
            <a:r>
              <a:rPr lang="en-US" sz="3200" b="1" u="sng" dirty="0">
                <a:solidFill>
                  <a:schemeClr val="accent1">
                    <a:lumMod val="50000"/>
                  </a:schemeClr>
                </a:solidFill>
                <a:latin typeface="Times New Roman" pitchFamily="18" charset="0"/>
                <a:cs typeface="Times New Roman" pitchFamily="18" charset="0"/>
              </a:rPr>
              <a:t>5</a:t>
            </a:r>
            <a:r>
              <a:rPr lang="en-US" sz="3200" b="1" u="sng" dirty="0" smtClean="0">
                <a:solidFill>
                  <a:schemeClr val="accent1">
                    <a:lumMod val="50000"/>
                  </a:schemeClr>
                </a:solidFill>
                <a:latin typeface="Times New Roman" pitchFamily="18" charset="0"/>
                <a:cs typeface="Times New Roman" pitchFamily="18" charset="0"/>
              </a:rPr>
              <a:t>:</a:t>
            </a:r>
            <a:endParaRPr lang="vi-VN" sz="3200" b="1" u="sng"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19897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181100"/>
            <a:ext cx="8553450" cy="5772150"/>
          </a:xfrm>
        </p:spPr>
        <p:txBody>
          <a:bodyPr/>
          <a:lstStyle/>
          <a:p>
            <a:pPr algn="just"/>
            <a:r>
              <a:rPr lang="en-US" b="1" dirty="0">
                <a:latin typeface="Times New Roman" panose="02020603050405020304" pitchFamily="18" charset="0"/>
                <a:cs typeface="Times New Roman" panose="02020603050405020304" pitchFamily="18" charset="0"/>
              </a:rPr>
              <a:t>5</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cổng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mẫu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THCS, THPT…</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vi 100m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25 </a:t>
            </a:r>
            <a:r>
              <a:rPr lang="en-US" dirty="0" err="1">
                <a:latin typeface="Times New Roman" pitchFamily="18" charset="0"/>
                <a:cs typeface="Times New Roman" pitchFamily="18" charset="0"/>
              </a:rPr>
              <a:t>Luật</a:t>
            </a:r>
            <a:r>
              <a:rPr lang="en-US" dirty="0">
                <a:latin typeface="Times New Roman" pitchFamily="18" charset="0"/>
                <a:cs typeface="Times New Roman" pitchFamily="18" charset="0"/>
              </a:rPr>
              <a:t> PCTHTL)</a:t>
            </a:r>
          </a:p>
          <a:p>
            <a:pPr algn="just"/>
            <a:r>
              <a:rPr lang="en-US" b="1" dirty="0">
                <a:latin typeface="Times New Roman" panose="02020603050405020304" pitchFamily="18" charset="0"/>
                <a:cs typeface="Times New Roman" panose="02020603050405020304" pitchFamily="18" charset="0"/>
              </a:rPr>
              <a:t>6</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a:t>
            </a:r>
            <a:r>
              <a:rPr lang="en-US" dirty="0">
                <a:latin typeface="Times New Roman" pitchFamily="18" charset="0"/>
                <a:cs typeface="Times New Roman" pitchFamily="18" charset="0"/>
              </a:rPr>
              <a:t> (31/5)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25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31/5 hang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a:t>
            </a:r>
          </a:p>
          <a:p>
            <a:pPr algn="just"/>
            <a:r>
              <a:rPr lang="en-US" b="1" dirty="0">
                <a:latin typeface="Times New Roman" panose="02020603050405020304" pitchFamily="18" charset="0"/>
                <a:cs typeface="Times New Roman" panose="02020603050405020304" pitchFamily="18" charset="0"/>
              </a:rPr>
              <a:t>7</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cha </a:t>
            </a:r>
            <a:r>
              <a:rPr lang="en-US" dirty="0" err="1">
                <a:latin typeface="Times New Roman" pitchFamily="18" charset="0"/>
                <a:cs typeface="Times New Roman" pitchFamily="18" charset="0"/>
              </a:rPr>
              <a:t>mẹ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dõi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huynh</a:t>
            </a:r>
            <a:r>
              <a:rPr lang="en-US" dirty="0">
                <a:latin typeface="Times New Roman" pitchFamily="18" charset="0"/>
                <a:cs typeface="Times New Roman" pitchFamily="18" charset="0"/>
              </a:rPr>
              <a:t>.</a:t>
            </a:r>
          </a:p>
          <a:p>
            <a:pPr algn="just"/>
            <a:r>
              <a:rPr lang="en-US" b="1" dirty="0">
                <a:latin typeface="Times New Roman" panose="02020603050405020304" pitchFamily="18" charset="0"/>
                <a:cs typeface="Times New Roman" panose="02020603050405020304" pitchFamily="18" charset="0"/>
              </a:rPr>
              <a:t>8</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thưởng</a:t>
            </a:r>
            <a:r>
              <a:rPr lang="en-US" dirty="0">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988019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E:\a- Huong Bau\Anh tu lieu\Truong hoc KKT\IMG_0475.jpg"/>
          <p:cNvPicPr>
            <a:picLocks noChangeAspect="1" noChangeArrowheads="1"/>
          </p:cNvPicPr>
          <p:nvPr/>
        </p:nvPicPr>
        <p:blipFill>
          <a:blip r:embed="rId2" cstate="print"/>
          <a:srcRect/>
          <a:stretch>
            <a:fillRect/>
          </a:stretch>
        </p:blipFill>
        <p:spPr bwMode="auto">
          <a:xfrm>
            <a:off x="0" y="0"/>
            <a:ext cx="4621675" cy="3414532"/>
          </a:xfrm>
          <a:prstGeom prst="rect">
            <a:avLst/>
          </a:prstGeom>
          <a:noFill/>
          <a:ln w="9525">
            <a:noFill/>
            <a:miter lim="800000"/>
            <a:headEnd/>
            <a:tailEnd/>
          </a:ln>
        </p:spPr>
      </p:pic>
      <p:pic>
        <p:nvPicPr>
          <p:cNvPr id="1027" name="Picture 8" descr="E:\a- Huong Bau\Anh tu lieu\Truong hoc KKT\images619361_tuyen_truyen.jpg"/>
          <p:cNvPicPr>
            <a:picLocks noChangeAspect="1" noChangeArrowheads="1"/>
          </p:cNvPicPr>
          <p:nvPr/>
        </p:nvPicPr>
        <p:blipFill>
          <a:blip r:embed="rId3"/>
          <a:srcRect/>
          <a:stretch>
            <a:fillRect/>
          </a:stretch>
        </p:blipFill>
        <p:spPr bwMode="auto">
          <a:xfrm>
            <a:off x="4791918" y="3452024"/>
            <a:ext cx="4352081" cy="3405976"/>
          </a:xfrm>
          <a:prstGeom prst="rect">
            <a:avLst/>
          </a:prstGeom>
          <a:noFill/>
          <a:ln w="9525">
            <a:noFill/>
            <a:miter lim="800000"/>
            <a:headEnd/>
            <a:tailEnd/>
          </a:ln>
        </p:spPr>
      </p:pic>
      <p:sp>
        <p:nvSpPr>
          <p:cNvPr id="6" name="Rectangle 5"/>
          <p:cNvSpPr/>
          <p:nvPr/>
        </p:nvSpPr>
        <p:spPr>
          <a:xfrm>
            <a:off x="273692" y="3950102"/>
            <a:ext cx="4074289" cy="2246769"/>
          </a:xfrm>
          <a:prstGeom prst="rect">
            <a:avLst/>
          </a:prstGeom>
        </p:spPr>
        <p:txBody>
          <a:bodyPr wrap="square">
            <a:spAutoFit/>
          </a:bodyPr>
          <a:lstStyle/>
          <a:p>
            <a:pPr algn="just"/>
            <a:r>
              <a:rPr lang="nl-NL" sz="2800" dirty="0" smtClean="0">
                <a:latin typeface="Times New Roman" pitchFamily="18" charset="0"/>
                <a:cs typeface="Times New Roman" pitchFamily="18" charset="0"/>
              </a:rPr>
              <a:t>Gắn biển “cấm hút thuốc”; treo panô, áp phích về xây dựng môi trường không khói thuốc ở các vị trí dễ quan sát trong trường học</a:t>
            </a:r>
            <a:endParaRPr lang="en-US" sz="2800" dirty="0">
              <a:latin typeface="Times New Roman" pitchFamily="18" charset="0"/>
              <a:cs typeface="Times New Roman" pitchFamily="18" charset="0"/>
            </a:endParaRPr>
          </a:p>
        </p:txBody>
      </p:sp>
      <p:pic>
        <p:nvPicPr>
          <p:cNvPr id="1028" name="Picture 17" descr="E:\a- Huong Bau\Anh tu lieu\Truong hoc KKT\Picture 049.jpg"/>
          <p:cNvPicPr>
            <a:picLocks noChangeAspect="1" noChangeArrowheads="1"/>
          </p:cNvPicPr>
          <p:nvPr/>
        </p:nvPicPr>
        <p:blipFill>
          <a:blip r:embed="rId4" cstate="print"/>
          <a:srcRect/>
          <a:stretch>
            <a:fillRect/>
          </a:stretch>
        </p:blipFill>
        <p:spPr bwMode="auto">
          <a:xfrm>
            <a:off x="4803494" y="-1"/>
            <a:ext cx="4340506" cy="3370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00332" y="1035357"/>
            <a:ext cx="8281718" cy="5822643"/>
          </a:xfrm>
        </p:spPr>
        <p:txBody>
          <a:bodyPr/>
          <a:lstStyle/>
          <a:p>
            <a:pPr algn="just"/>
            <a:r>
              <a:rPr lang="en-US" sz="2400" dirty="0" err="1" smtClean="0">
                <a:solidFill>
                  <a:srgbClr val="0070C0"/>
                </a:solidFill>
                <a:latin typeface="Times New Roman" pitchFamily="18" charset="0"/>
                <a:cs typeface="Times New Roman" pitchFamily="18" charset="0"/>
              </a:rPr>
              <a:t>Hoạt</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động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đối</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với</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cán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bộ</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giáo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viên</a:t>
            </a:r>
            <a:r>
              <a:rPr lang="en-US" sz="2400" dirty="0" smtClean="0">
                <a:solidFill>
                  <a:srgbClr val="0070C0"/>
                </a:solidFill>
                <a:latin typeface="Times New Roman" pitchFamily="18" charset="0"/>
                <a:cs typeface="Times New Roman" pitchFamily="18" charset="0"/>
              </a:rPr>
              <a:t>:</a:t>
            </a:r>
          </a:p>
          <a:p>
            <a:pPr marL="0" indent="0" algn="just">
              <a:buNone/>
            </a:pPr>
            <a:r>
              <a:rPr lang="en-US" sz="2400" b="1" dirty="0" smtClean="0">
                <a:latin typeface="Times New Roman" panose="02020603050405020304" pitchFamily="18" charset="0"/>
                <a:cs typeface="Times New Roman" panose="02020603050405020304" pitchFamily="18" charset="0"/>
              </a:rPr>
              <a:t>1</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THKKT.</a:t>
            </a:r>
          </a:p>
          <a:p>
            <a:pPr marL="0" indent="0" algn="just">
              <a:buNone/>
            </a:pPr>
            <a:r>
              <a:rPr lang="en-US" sz="2400" b="1" dirty="0" smtClean="0">
                <a:latin typeface="Times New Roman" panose="02020603050405020304" pitchFamily="18" charset="0"/>
                <a:cs typeface="Times New Roman" panose="02020603050405020304" pitchFamily="18" charset="0"/>
              </a:rPr>
              <a:t>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ký</a:t>
            </a:r>
            <a:r>
              <a:rPr lang="en-US" sz="2400" dirty="0" smtClean="0">
                <a:latin typeface="Times New Roman" pitchFamily="18" charset="0"/>
                <a:cs typeface="Times New Roman" pitchFamily="18" charset="0"/>
              </a:rPr>
              <a:t> cam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a:t>
            </a:r>
          </a:p>
          <a:p>
            <a:pPr marL="0" indent="0" algn="just">
              <a:buNone/>
            </a:pPr>
            <a:r>
              <a:rPr lang="en-US" sz="2400" b="1" dirty="0" smtClean="0">
                <a:latin typeface="Times New Roman" panose="02020603050405020304" pitchFamily="18" charset="0"/>
                <a:cs typeface="Times New Roman" panose="02020603050405020304" pitchFamily="18" charset="0"/>
              </a:rPr>
              <a:t>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khuyến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giảng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PCTHTL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a:t>
            </a:r>
          </a:p>
          <a:p>
            <a:pPr marL="0" indent="0" algn="just">
              <a:buNone/>
            </a:pPr>
            <a:r>
              <a:rPr lang="en-US" sz="2400" b="1" dirty="0" smtClean="0">
                <a:latin typeface="Times New Roman" panose="02020603050405020304" pitchFamily="18" charset="0"/>
                <a:cs typeface="Times New Roman" panose="02020603050405020304" pitchFamily="18" charset="0"/>
              </a:rPr>
              <a:t>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THTL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a:t>
            </a:r>
          </a:p>
          <a:p>
            <a:pPr marL="0" indent="0" algn="just">
              <a:buNone/>
            </a:pPr>
            <a:r>
              <a:rPr lang="en-US" sz="2400" b="1" dirty="0" smtClean="0">
                <a:latin typeface="Times New Roman" panose="02020603050405020304" pitchFamily="18" charset="0"/>
                <a:cs typeface="Times New Roman" panose="02020603050405020304" pitchFamily="18" charset="0"/>
              </a:rPr>
              <a:t>5</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giờ</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000" dirty="0" smtClean="0">
                <a:latin typeface="Times New Roman" pitchFamily="18" charset="0"/>
                <a:cs typeface="Times New Roman" pitchFamily="18" charset="0"/>
              </a:rPr>
              <a:t>.</a:t>
            </a:r>
          </a:p>
          <a:p>
            <a:pPr marL="0" indent="0" algn="just">
              <a:buNone/>
            </a:pPr>
            <a:endParaRPr lang="vi-VN" sz="2000" dirty="0">
              <a:latin typeface="Times New Roman" pitchFamily="18" charset="0"/>
              <a:cs typeface="Times New Roman" pitchFamily="18" charset="0"/>
            </a:endParaRPr>
          </a:p>
        </p:txBody>
      </p:sp>
      <p:sp>
        <p:nvSpPr>
          <p:cNvPr id="4" name="TextBox 3"/>
          <p:cNvSpPr txBox="1"/>
          <p:nvPr/>
        </p:nvSpPr>
        <p:spPr>
          <a:xfrm>
            <a:off x="976348" y="450582"/>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a:t>
            </a:r>
            <a:r>
              <a:rPr lang="en-US" sz="3200" b="1" u="sng" dirty="0">
                <a:solidFill>
                  <a:schemeClr val="accent1">
                    <a:lumMod val="50000"/>
                  </a:schemeClr>
                </a:solidFill>
                <a:latin typeface="Times New Roman" pitchFamily="18" charset="0"/>
                <a:cs typeface="Times New Roman" pitchFamily="18" charset="0"/>
              </a:rPr>
              <a:t>5</a:t>
            </a:r>
            <a:r>
              <a:rPr lang="en-US" sz="3200" b="1" u="sng" dirty="0" smtClean="0">
                <a:solidFill>
                  <a:schemeClr val="accent1">
                    <a:lumMod val="50000"/>
                  </a:schemeClr>
                </a:solidFill>
                <a:latin typeface="Times New Roman" pitchFamily="18" charset="0"/>
                <a:cs typeface="Times New Roman" pitchFamily="18" charset="0"/>
              </a:rPr>
              <a:t>:</a:t>
            </a:r>
            <a:endParaRPr lang="vi-VN" sz="3200" b="1" u="sng" dirty="0">
              <a:solidFill>
                <a:schemeClr val="accent1">
                  <a:lumMod val="50000"/>
                </a:schemeClr>
              </a:solidFill>
              <a:latin typeface="Times New Roman" pitchFamily="18" charset="0"/>
              <a:cs typeface="Times New Roman" pitchFamily="18" charset="0"/>
            </a:endParaRPr>
          </a:p>
        </p:txBody>
      </p:sp>
      <p:pic>
        <p:nvPicPr>
          <p:cNvPr id="2054" name="Picture 6" descr="http://laodong.com.vn/Uploaded/cms/2015_05_31/mt2500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782" y="5220385"/>
            <a:ext cx="2478955" cy="16376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alongcity.gov.vn/PublishingImages/thang%205-2014/thuoc%20la%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5220386"/>
            <a:ext cx="2381250" cy="163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89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00332" y="1440492"/>
            <a:ext cx="4986068" cy="5417507"/>
          </a:xfrm>
        </p:spPr>
        <p:txBody>
          <a:bodyPr/>
          <a:lstStyle/>
          <a:p>
            <a:pPr algn="just"/>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PCTHTL.</a:t>
            </a:r>
          </a:p>
          <a:p>
            <a:pPr algn="just"/>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THTL.</a:t>
            </a:r>
          </a:p>
          <a:p>
            <a:pPr algn="just"/>
            <a:r>
              <a:rPr lang="en-US" sz="2800" dirty="0" err="1" smtClean="0">
                <a:latin typeface="Times New Roman" pitchFamily="18" charset="0"/>
                <a:cs typeface="Times New Roman" pitchFamily="18" charset="0"/>
              </a:rPr>
              <a:t>Lồng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THTL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a:t>
            </a:r>
          </a:p>
          <a:p>
            <a:pPr algn="just"/>
            <a:endParaRPr lang="en-US" sz="2800" dirty="0" smtClean="0">
              <a:latin typeface="Times New Roman" pitchFamily="18" charset="0"/>
              <a:cs typeface="Times New Roman" pitchFamily="18" charset="0"/>
            </a:endParaRPr>
          </a:p>
        </p:txBody>
      </p:sp>
      <p:sp>
        <p:nvSpPr>
          <p:cNvPr id="4" name="TextBox 3"/>
          <p:cNvSpPr txBox="1"/>
          <p:nvPr/>
        </p:nvSpPr>
        <p:spPr>
          <a:xfrm>
            <a:off x="963166" y="392433"/>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5:</a:t>
            </a:r>
            <a:endParaRPr lang="vi-VN" sz="3200" b="1" u="sng" dirty="0">
              <a:solidFill>
                <a:schemeClr val="accent1">
                  <a:lumMod val="50000"/>
                </a:schemeClr>
              </a:solidFill>
              <a:latin typeface="Times New Roman" pitchFamily="18" charset="0"/>
              <a:cs typeface="Times New Roman" pitchFamily="18" charset="0"/>
            </a:endParaRPr>
          </a:p>
        </p:txBody>
      </p:sp>
      <p:pic>
        <p:nvPicPr>
          <p:cNvPr id="3" name="Picture 2" descr="http://soytetiengiang.gov.vn/SiteFolders/SYT/166/thang%207/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324" y="1650609"/>
            <a:ext cx="3328999" cy="240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96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24" y="1314450"/>
            <a:ext cx="4628367" cy="5067300"/>
          </a:xfrm>
        </p:spPr>
        <p:txBody>
          <a:bodyPr/>
          <a:lstStyle/>
          <a:p>
            <a:r>
              <a:rPr lang="en-US" sz="2800" dirty="0" err="1">
                <a:solidFill>
                  <a:schemeClr val="tx1"/>
                </a:solidFill>
                <a:latin typeface="Times New Roman" pitchFamily="18" charset="0"/>
                <a:cs typeface="Times New Roman" pitchFamily="18" charset="0"/>
              </a:rPr>
              <a:t>Lồng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ghép</a:t>
            </a:r>
            <a:r>
              <a:rPr lang="en-US" sz="2800" dirty="0">
                <a:solidFill>
                  <a:schemeClr val="tx1"/>
                </a:solidFill>
                <a:latin typeface="Times New Roman" pitchFamily="18" charset="0"/>
                <a:cs typeface="Times New Roman" pitchFamily="18" charset="0"/>
              </a:rPr>
              <a:t> PCTHTL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nghệ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thuốc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lá</a:t>
            </a:r>
            <a:r>
              <a:rPr lang="en-US" sz="2800" dirty="0">
                <a:solidFill>
                  <a:schemeClr val="tx1"/>
                </a:solidFill>
                <a:latin typeface="Times New Roman" pitchFamily="18" charset="0"/>
                <a:cs typeface="Times New Roman" pitchFamily="18" charset="0"/>
              </a:rPr>
              <a:t>).</a:t>
            </a:r>
            <a:br>
              <a:rPr lang="en-US" sz="2800" dirty="0">
                <a:solidFill>
                  <a:schemeClr val="tx1"/>
                </a:solidFill>
                <a:latin typeface="Times New Roman" pitchFamily="18" charset="0"/>
                <a:cs typeface="Times New Roman" pitchFamily="18" charset="0"/>
              </a:rPr>
            </a:br>
            <a:r>
              <a:rPr lang="en-US" sz="2800" dirty="0" err="1">
                <a:solidFill>
                  <a:schemeClr val="tx1"/>
                </a:solidFill>
                <a:latin typeface="Times New Roman" pitchFamily="18" charset="0"/>
                <a:cs typeface="Times New Roman" pitchFamily="18" charset="0"/>
              </a:rPr>
              <a:t>Nhận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xét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đánh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buổi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cờ</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đầu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tuần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sinh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lớp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tuần</a:t>
            </a:r>
            <a:r>
              <a:rPr lang="en-US" sz="2800" dirty="0">
                <a:solidFill>
                  <a:schemeClr val="tx1"/>
                </a:solidFill>
                <a:latin typeface="Times New Roman" pitchFamily="18" charset="0"/>
                <a:cs typeface="Times New Roman" pitchFamily="18" charset="0"/>
              </a:rPr>
              <a:t>.</a:t>
            </a:r>
            <a:br>
              <a:rPr lang="en-US" sz="2800" dirty="0">
                <a:solidFill>
                  <a:schemeClr val="tx1"/>
                </a:solidFill>
                <a:latin typeface="Times New Roman" pitchFamily="18" charset="0"/>
                <a:cs typeface="Times New Roman" pitchFamily="18" charset="0"/>
              </a:rPr>
            </a:br>
            <a:r>
              <a:rPr lang="en-US" sz="2800" dirty="0" err="1">
                <a:solidFill>
                  <a:schemeClr val="tx1"/>
                </a:solidFill>
                <a:latin typeface="Times New Roman" pitchFamily="18" charset="0"/>
                <a:cs typeface="Times New Roman" pitchFamily="18" charset="0"/>
              </a:rPr>
              <a:t>Phân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đoàn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động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hút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thuốc</a:t>
            </a:r>
            <a:r>
              <a:rPr lang="en-US" sz="2800" dirty="0">
                <a:solidFill>
                  <a:schemeClr val="tx1"/>
                </a:solidFill>
                <a:latin typeface="Times New Roman" pitchFamily="18" charset="0"/>
                <a:cs typeface="Times New Roman" pitchFamily="18" charset="0"/>
              </a:rPr>
              <a:t>.</a:t>
            </a:r>
            <a:br>
              <a:rPr lang="en-US" sz="2800" dirty="0">
                <a:solidFill>
                  <a:schemeClr val="tx1"/>
                </a:solidFill>
                <a:latin typeface="Times New Roman" pitchFamily="18" charset="0"/>
                <a:cs typeface="Times New Roman" pitchFamily="18" charset="0"/>
              </a:rPr>
            </a:br>
            <a:r>
              <a:rPr lang="en-US" sz="2800" dirty="0" err="1">
                <a:solidFill>
                  <a:schemeClr val="tx1"/>
                </a:solidFill>
                <a:latin typeface="Times New Roman" pitchFamily="18" charset="0"/>
                <a:cs typeface="Times New Roman" pitchFamily="18" charset="0"/>
              </a:rPr>
              <a:t>Tổ</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đua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hút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thuốc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giữa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tổ</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lớp</a:t>
            </a:r>
            <a:r>
              <a:rPr lang="en-US" sz="2800" dirty="0">
                <a:solidFill>
                  <a:schemeClr val="tx1"/>
                </a:solidFill>
                <a:latin typeface="Times New Roman" pitchFamily="18" charset="0"/>
                <a:cs typeface="Times New Roman" pitchFamily="18" charset="0"/>
              </a:rPr>
              <a:t>.</a:t>
            </a:r>
            <a:br>
              <a:rPr lang="en-US" sz="2800" dirty="0">
                <a:solidFill>
                  <a:schemeClr val="tx1"/>
                </a:solidFill>
                <a:latin typeface="Times New Roman" pitchFamily="18" charset="0"/>
                <a:cs typeface="Times New Roman" pitchFamily="18" charset="0"/>
              </a:rPr>
            </a:br>
            <a:endParaRPr lang="en-US" sz="2800" dirty="0">
              <a:solidFill>
                <a:schemeClr val="tx1"/>
              </a:solidFill>
              <a:latin typeface="Times New Roman" pitchFamily="18" charset="0"/>
              <a:cs typeface="Times New Roman" pitchFamily="18" charset="0"/>
            </a:endParaRPr>
          </a:p>
        </p:txBody>
      </p:sp>
      <p:pic>
        <p:nvPicPr>
          <p:cNvPr id="4" name="Picture 4" descr="http://dangcongsan.vn/admin/Upload/News/2013/5/thuoc%20la_04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33215" y="1891430"/>
            <a:ext cx="3802018" cy="26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40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18" y="1117781"/>
            <a:ext cx="8229600" cy="1143000"/>
          </a:xfrm>
        </p:spPr>
        <p:txBody>
          <a:bodyPr/>
          <a:lstStyle/>
          <a:p>
            <a:endParaRPr lang="en-US" sz="5400"/>
          </a:p>
        </p:txBody>
      </p:sp>
      <p:pic>
        <p:nvPicPr>
          <p:cNvPr id="2050" name="Picture 14" descr="D:\D. Huong 1\Anh du an\3 TINH AP\Cuoc thi tai Tien Giang\DSC03349.JPG"/>
          <p:cNvPicPr>
            <a:picLocks noGrp="1" noChangeAspect="1" noChangeArrowheads="1"/>
          </p:cNvPicPr>
          <p:nvPr>
            <p:ph idx="1"/>
          </p:nvPr>
        </p:nvPicPr>
        <p:blipFill>
          <a:blip r:embed="rId2" cstate="print"/>
          <a:srcRect/>
          <a:stretch>
            <a:fillRect/>
          </a:stretch>
        </p:blipFill>
        <p:spPr bwMode="auto">
          <a:xfrm>
            <a:off x="376419" y="1255772"/>
            <a:ext cx="4233681" cy="3175261"/>
          </a:xfrm>
          <a:prstGeom prst="rect">
            <a:avLst/>
          </a:prstGeom>
          <a:noFill/>
          <a:ln w="9525">
            <a:noFill/>
            <a:miter lim="800000"/>
            <a:headEnd/>
            <a:tailEnd/>
          </a:ln>
        </p:spPr>
      </p:pic>
      <p:pic>
        <p:nvPicPr>
          <p:cNvPr id="2051" name="Picture 12" descr="D:\D. Huong 1\Anh du an\3 TINH AP\Cuoc thi tai Tien Giang\DSC03240.JPG"/>
          <p:cNvPicPr>
            <a:picLocks noChangeAspect="1" noChangeArrowheads="1"/>
          </p:cNvPicPr>
          <p:nvPr/>
        </p:nvPicPr>
        <p:blipFill>
          <a:blip r:embed="rId3" cstate="print"/>
          <a:srcRect/>
          <a:stretch>
            <a:fillRect/>
          </a:stretch>
        </p:blipFill>
        <p:spPr bwMode="auto">
          <a:xfrm>
            <a:off x="4952759" y="3426160"/>
            <a:ext cx="3981691" cy="2989811"/>
          </a:xfrm>
          <a:prstGeom prst="rect">
            <a:avLst/>
          </a:prstGeom>
          <a:noFill/>
          <a:ln w="9525">
            <a:noFill/>
            <a:miter lim="800000"/>
            <a:headEnd/>
            <a:tailEnd/>
          </a:ln>
        </p:spPr>
      </p:pic>
      <p:sp>
        <p:nvSpPr>
          <p:cNvPr id="2052" name="Rectangle 4"/>
          <p:cNvSpPr>
            <a:spLocks noChangeArrowheads="1"/>
          </p:cNvSpPr>
          <p:nvPr/>
        </p:nvSpPr>
        <p:spPr bwMode="auto">
          <a:xfrm>
            <a:off x="195564" y="4449342"/>
            <a:ext cx="448615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228600" algn="l"/>
              </a:tabLst>
            </a:pPr>
            <a:r>
              <a:rPr kumimoji="0" lang="nl-NL"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Tổ chức thi vẽ tranh về  đề tài về phòng chống tác hại thuốc lá, tìm</a:t>
            </a:r>
            <a:r>
              <a:rPr kumimoji="0" lang="nl-NL"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hiểu tác hại thuốc lá</a:t>
            </a:r>
            <a:endParaRPr kumimoji="0" lang="nl-NL"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00332" y="1390650"/>
            <a:ext cx="8004841" cy="5467350"/>
          </a:xfrm>
        </p:spPr>
        <p:txBody>
          <a:bodyPr/>
          <a:lstStyle/>
          <a:p>
            <a:pPr algn="just">
              <a:buFont typeface="Wingdings" panose="05000000000000000000" pitchFamily="2" charset="2"/>
              <a:buChar char="v"/>
            </a:pPr>
            <a:r>
              <a:rPr lang="en-US" sz="3200" b="1" dirty="0" err="1" smtClean="0">
                <a:latin typeface="Times New Roman" pitchFamily="18" charset="0"/>
                <a:cs typeface="Times New Roman" pitchFamily="18" charset="0"/>
              </a:rPr>
              <a:t>Mục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đích</a:t>
            </a:r>
            <a:r>
              <a:rPr lang="en-US" sz="3200" b="1"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Nhằm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nâng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pháp</a:t>
            </a:r>
            <a:r>
              <a:rPr lang="en-US" sz="3200" dirty="0" smtClean="0">
                <a:latin typeface="Times New Roman" pitchFamily="18" charset="0"/>
                <a:cs typeface="Times New Roman" pitchFamily="18" charset="0"/>
              </a:rPr>
              <a:t> can </a:t>
            </a:r>
            <a:r>
              <a:rPr lang="en-US" sz="3200" dirty="0" err="1" smtClean="0">
                <a:latin typeface="Times New Roman" pitchFamily="18" charset="0"/>
                <a:cs typeface="Times New Roman" pitchFamily="18" charset="0"/>
              </a:rPr>
              <a:t>thiệp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a:t>
            </a:r>
          </a:p>
          <a:p>
            <a:pPr marL="0" indent="0" algn="just">
              <a:buNone/>
            </a:pP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p:txBody>
      </p:sp>
      <p:sp>
        <p:nvSpPr>
          <p:cNvPr id="4" name="TextBox 3"/>
          <p:cNvSpPr txBox="1"/>
          <p:nvPr/>
        </p:nvSpPr>
        <p:spPr>
          <a:xfrm>
            <a:off x="965504" y="410916"/>
            <a:ext cx="1560042" cy="584775"/>
          </a:xfrm>
          <a:prstGeom prst="rect">
            <a:avLst/>
          </a:prstGeom>
          <a:noFill/>
        </p:spPr>
        <p:txBody>
          <a:bodyPr wrap="none" rtlCol="0">
            <a:spAutoFit/>
          </a:bodyPr>
          <a:lstStyle/>
          <a:p>
            <a:r>
              <a:rPr lang="en-US" sz="3200" b="1" u="sng" dirty="0" err="1" smtClean="0">
                <a:solidFill>
                  <a:schemeClr val="accent1">
                    <a:lumMod val="50000"/>
                  </a:schemeClr>
                </a:solidFill>
                <a:latin typeface="Times New Roman" pitchFamily="18" charset="0"/>
                <a:cs typeface="Times New Roman" pitchFamily="18" charset="0"/>
              </a:rPr>
              <a:t>Bước</a:t>
            </a:r>
            <a:r>
              <a:rPr lang="en-US" sz="3200" b="1" u="sng" dirty="0" smtClean="0">
                <a:solidFill>
                  <a:schemeClr val="accent1">
                    <a:lumMod val="50000"/>
                  </a:schemeClr>
                </a:solidFill>
                <a:latin typeface="Times New Roman" pitchFamily="18" charset="0"/>
                <a:cs typeface="Times New Roman" pitchFamily="18" charset="0"/>
              </a:rPr>
              <a:t> </a:t>
            </a:r>
            <a:r>
              <a:rPr lang="en-US" sz="3200" b="1" u="sng" dirty="0">
                <a:solidFill>
                  <a:schemeClr val="accent1">
                    <a:lumMod val="50000"/>
                  </a:schemeClr>
                </a:solidFill>
                <a:latin typeface="Times New Roman" pitchFamily="18" charset="0"/>
                <a:cs typeface="Times New Roman" pitchFamily="18" charset="0"/>
              </a:rPr>
              <a:t>6</a:t>
            </a:r>
            <a:r>
              <a:rPr lang="en-US" sz="3200" b="1" u="sng" dirty="0" smtClean="0">
                <a:solidFill>
                  <a:schemeClr val="accent1">
                    <a:lumMod val="50000"/>
                  </a:schemeClr>
                </a:solidFill>
                <a:latin typeface="Times New Roman" pitchFamily="18" charset="0"/>
                <a:cs typeface="Times New Roman" pitchFamily="18" charset="0"/>
              </a:rPr>
              <a:t>:</a:t>
            </a:r>
            <a:endParaRPr lang="vi-VN" sz="3200" b="1" u="sng" dirty="0">
              <a:solidFill>
                <a:schemeClr val="accent1">
                  <a:lumMod val="50000"/>
                </a:schemeClr>
              </a:solidFill>
              <a:latin typeface="Times New Roman" pitchFamily="18" charset="0"/>
              <a:cs typeface="Times New Roman" pitchFamily="18" charset="0"/>
            </a:endParaRPr>
          </a:p>
        </p:txBody>
      </p:sp>
      <p:sp>
        <p:nvSpPr>
          <p:cNvPr id="5" name="TextBox 4"/>
          <p:cNvSpPr txBox="1"/>
          <p:nvPr/>
        </p:nvSpPr>
        <p:spPr>
          <a:xfrm>
            <a:off x="2345713" y="544266"/>
            <a:ext cx="6759864" cy="461665"/>
          </a:xfrm>
          <a:prstGeom prst="rect">
            <a:avLst/>
          </a:prstGeom>
          <a:noFill/>
        </p:spPr>
        <p:txBody>
          <a:bodyPr wrap="none" rtlCol="0">
            <a:spAutoFit/>
          </a:bodyPr>
          <a:lstStyle/>
          <a:p>
            <a:pPr algn="ctr"/>
            <a:r>
              <a:rPr lang="en-US" sz="2400" b="1" dirty="0" smtClean="0">
                <a:solidFill>
                  <a:schemeClr val="accent1">
                    <a:lumMod val="50000"/>
                  </a:schemeClr>
                </a:solidFill>
                <a:latin typeface="Times New Roman" pitchFamily="18" charset="0"/>
                <a:cs typeface="Times New Roman" pitchFamily="18" charset="0"/>
              </a:rPr>
              <a:t>GIÁM SÁT, ĐÁNH GIÁ KẾT QUẢ THỰC HIỆN</a:t>
            </a:r>
            <a:endParaRPr lang="vi-VN" sz="24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41121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8417"/>
            <a:ext cx="8229600" cy="4896633"/>
          </a:xfrm>
        </p:spPr>
        <p:txBody>
          <a:bodyPr/>
          <a:lstStyle/>
          <a:p>
            <a:pPr algn="just">
              <a:buFont typeface="Wingdings" panose="05000000000000000000" pitchFamily="2" charset="2"/>
              <a:buChar char="v"/>
            </a:pPr>
            <a:r>
              <a:rPr lang="en-US" sz="3200" dirty="0" err="1">
                <a:latin typeface="Times New Roman" pitchFamily="18" charset="0"/>
                <a:cs typeface="Times New Roman" pitchFamily="18" charset="0"/>
              </a:rPr>
              <a:t>Gợi</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a:t>
            </a:r>
          </a:p>
          <a:p>
            <a:pPr algn="just"/>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a:t>
            </a:r>
          </a:p>
          <a:p>
            <a:pPr algn="just"/>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a:t>
            </a:r>
          </a:p>
          <a:p>
            <a:pPr algn="just"/>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niêm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lang</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85503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7751"/>
            <a:ext cx="8229600" cy="5276850"/>
          </a:xfrm>
        </p:spPr>
        <p:txBody>
          <a:bodyPr/>
          <a:lstStyle/>
          <a:p>
            <a:pPr algn="just"/>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phạm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76573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031033"/>
            <a:ext cx="8305800" cy="5655517"/>
          </a:xfrm>
        </p:spPr>
        <p:txBody>
          <a:bodyPr/>
          <a:lstStyle/>
          <a:p>
            <a:pPr algn="just" eaLnBrk="1" hangingPunct="1">
              <a:lnSpc>
                <a:spcPct val="90000"/>
              </a:lnSpc>
              <a:spcBef>
                <a:spcPct val="50000"/>
              </a:spcBef>
              <a:buFont typeface="Tahoma" panose="020B0604030504040204" pitchFamily="34" charset="0"/>
              <a:buChar char="-"/>
            </a:pP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tỷ</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lệ</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hút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thuốc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trong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giới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trẻ</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đang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gia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tuổi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bắt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đầu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hút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thuốc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đang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ngày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càng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trẻ</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hóa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Theo đ</a:t>
            </a:r>
            <a:r>
              <a:rPr lang="nl-NL" sz="3200" dirty="0">
                <a:latin typeface="Times New Roman" pitchFamily="18" charset="0"/>
                <a:cs typeface="Times New Roman" pitchFamily="18" charset="0"/>
              </a:rPr>
              <a:t>iều tra tình hình sử dụng thuốc lá trong học sinh từ 13-15 tuổi năm 2014: </a:t>
            </a:r>
          </a:p>
          <a:p>
            <a:pPr algn="just" eaLnBrk="1" hangingPunct="1">
              <a:lnSpc>
                <a:spcPct val="90000"/>
              </a:lnSpc>
              <a:spcBef>
                <a:spcPct val="50000"/>
              </a:spcBef>
              <a:buNone/>
            </a:pPr>
            <a:r>
              <a:rPr lang="nl-NL"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T</a:t>
            </a:r>
            <a:r>
              <a:rPr lang="nl-NL" sz="3200" dirty="0">
                <a:latin typeface="Times New Roman" pitchFamily="18" charset="0"/>
                <a:cs typeface="Times New Roman" pitchFamily="18" charset="0"/>
              </a:rPr>
              <a:t>ỷ lệ hút thuốc lá trong</a:t>
            </a:r>
            <a:r>
              <a:rPr lang="nl-NL" sz="3200" dirty="0">
                <a:solidFill>
                  <a:srgbClr val="FF0000"/>
                </a:solidFill>
                <a:latin typeface="Times New Roman" pitchFamily="18" charset="0"/>
                <a:cs typeface="Times New Roman" pitchFamily="18" charset="0"/>
              </a:rPr>
              <a:t> học sinh nam là  </a:t>
            </a:r>
            <a:r>
              <a:rPr lang="nl-NL" sz="3200" b="1" dirty="0">
                <a:solidFill>
                  <a:srgbClr val="FF0000"/>
                </a:solidFill>
                <a:latin typeface="Times New Roman" pitchFamily="18" charset="0"/>
                <a:cs typeface="Times New Roman" pitchFamily="18" charset="0"/>
              </a:rPr>
              <a:t>4,9%</a:t>
            </a:r>
            <a:r>
              <a:rPr lang="nl-NL" sz="3200" dirty="0">
                <a:solidFill>
                  <a:srgbClr val="FF0000"/>
                </a:solidFill>
                <a:latin typeface="Times New Roman" pitchFamily="18" charset="0"/>
                <a:cs typeface="Times New Roman" pitchFamily="18" charset="0"/>
              </a:rPr>
              <a:t> và học sinh nữ là </a:t>
            </a:r>
            <a:r>
              <a:rPr lang="nl-NL" sz="3200" b="1" dirty="0">
                <a:solidFill>
                  <a:srgbClr val="FF0000"/>
                </a:solidFill>
                <a:latin typeface="Times New Roman" pitchFamily="18" charset="0"/>
                <a:cs typeface="Times New Roman" pitchFamily="18" charset="0"/>
              </a:rPr>
              <a:t>0,2%</a:t>
            </a:r>
            <a:r>
              <a:rPr lang="nl-NL" sz="3200" dirty="0">
                <a:solidFill>
                  <a:srgbClr val="FF0000"/>
                </a:solidFill>
                <a:latin typeface="Times New Roman" pitchFamily="18" charset="0"/>
                <a:cs typeface="Times New Roman" pitchFamily="18" charset="0"/>
              </a:rPr>
              <a:t>  </a:t>
            </a:r>
            <a:endParaRPr lang="en-US" sz="3200" i="1" dirty="0">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r>
              <a:rPr lang="nl-NL" sz="3200" dirty="0">
                <a:latin typeface="Times New Roman" panose="02020603050405020304" pitchFamily="18" charset="0"/>
                <a:cs typeface="Times New Roman" panose="02020603050405020304" pitchFamily="18" charset="0"/>
              </a:rPr>
              <a:t>+ Trên </a:t>
            </a:r>
            <a:r>
              <a:rPr lang="nl-NL" sz="3200" b="1" dirty="0">
                <a:solidFill>
                  <a:srgbClr val="FF0000"/>
                </a:solidFill>
                <a:latin typeface="Times New Roman" panose="02020603050405020304" pitchFamily="18" charset="0"/>
                <a:cs typeface="Times New Roman" panose="02020603050405020304" pitchFamily="18" charset="0"/>
              </a:rPr>
              <a:t>47,7%</a:t>
            </a:r>
            <a:r>
              <a:rPr lang="nl-NL" sz="3200" dirty="0">
                <a:latin typeface="Times New Roman" panose="02020603050405020304" pitchFamily="18" charset="0"/>
                <a:cs typeface="Times New Roman" panose="02020603050405020304" pitchFamily="18" charset="0"/>
              </a:rPr>
              <a:t> học sinh nhóm tuổi này thường xuyên hút thuốc lá thụ động tại nhà và trên </a:t>
            </a:r>
            <a:r>
              <a:rPr lang="nl-NL" sz="3200" b="1" dirty="0">
                <a:solidFill>
                  <a:srgbClr val="FF0000"/>
                </a:solidFill>
                <a:latin typeface="Times New Roman" panose="02020603050405020304" pitchFamily="18" charset="0"/>
                <a:cs typeface="Times New Roman" panose="02020603050405020304" pitchFamily="18" charset="0"/>
              </a:rPr>
              <a:t>66,5%</a:t>
            </a:r>
            <a:r>
              <a:rPr lang="nl-NL" sz="3200" dirty="0">
                <a:latin typeface="Times New Roman" panose="02020603050405020304" pitchFamily="18" charset="0"/>
                <a:cs typeface="Times New Roman" panose="02020603050405020304" pitchFamily="18" charset="0"/>
              </a:rPr>
              <a:t> hút thuốc lá thụ động tại nơi công cộng.</a:t>
            </a:r>
            <a:endParaRPr lang="en-US" sz="3200" dirty="0">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337136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nh b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7698" y="1915064"/>
            <a:ext cx="6897993" cy="4684143"/>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44792" y="1242203"/>
            <a:ext cx="4318490" cy="461665"/>
          </a:xfrm>
          <a:prstGeom prst="rect">
            <a:avLst/>
          </a:prstGeom>
          <a:noFill/>
        </p:spPr>
        <p:txBody>
          <a:bodyPr wrap="none" rtlCol="0">
            <a:spAutoFit/>
          </a:bodyPr>
          <a:lstStyle/>
          <a:p>
            <a:r>
              <a:rPr lang="en-US" sz="2400" b="1" dirty="0" smtClean="0">
                <a:solidFill>
                  <a:schemeClr val="accent1">
                    <a:lumMod val="50000"/>
                  </a:schemeClr>
                </a:solidFill>
              </a:rPr>
              <a:t>XIN TRÂN TRỌNG CẢM ƠN!</a:t>
            </a:r>
            <a:endParaRPr lang="vi-VN" sz="2400" b="1" dirty="0">
              <a:solidFill>
                <a:schemeClr val="accent1">
                  <a:lumMod val="50000"/>
                </a:schemeClr>
              </a:solidFill>
            </a:endParaRPr>
          </a:p>
        </p:txBody>
      </p:sp>
    </p:spTree>
    <p:extLst>
      <p:ext uri="{BB962C8B-B14F-4D97-AF65-F5344CB8AC3E}">
        <p14:creationId xmlns:p14="http://schemas.microsoft.com/office/powerpoint/2010/main" val="3913008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00332" y="1567543"/>
            <a:ext cx="8326427" cy="5532874"/>
          </a:xfrm>
        </p:spPr>
        <p:txBody>
          <a:bodyPr/>
          <a:lstStyle/>
          <a:p>
            <a:pPr algn="just"/>
            <a:r>
              <a:rPr lang="en-US" sz="2800" dirty="0" smtClean="0">
                <a:latin typeface="Times New Roman" panose="02020603050405020304" pitchFamily="18" charset="0"/>
                <a:cs typeface="Times New Roman" panose="02020603050405020304" pitchFamily="18" charset="0"/>
              </a:rPr>
              <a:t>Theo WHO: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TG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80.000 -100.000 </a:t>
            </a:r>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nicotine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trưởng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nghiện</a:t>
            </a:r>
            <a:r>
              <a:rPr lang="en-US" sz="2800" dirty="0" smtClean="0">
                <a:latin typeface="Times New Roman" panose="02020603050405020304" pitchFamily="18" charset="0"/>
                <a:cs typeface="Times New Roman" panose="02020603050405020304" pitchFamily="18" charset="0"/>
              </a:rPr>
              <a:t> nicotine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endParaRPr lang="en-US" sz="28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865209" y="530280"/>
            <a:ext cx="5893345" cy="492443"/>
          </a:xfrm>
          <a:prstGeom prst="rect">
            <a:avLst/>
          </a:prstGeom>
          <a:noFill/>
        </p:spPr>
        <p:txBody>
          <a:bodyPr wrap="none" rtlCol="0">
            <a:spAutoFit/>
          </a:bodyPr>
          <a:lstStyle/>
          <a:p>
            <a:r>
              <a:rPr lang="en-US" sz="2600" b="1" dirty="0" smtClean="0">
                <a:solidFill>
                  <a:schemeClr val="accent1">
                    <a:lumMod val="50000"/>
                  </a:schemeClr>
                </a:solidFill>
              </a:rPr>
              <a:t>THỰC TRẠNG SỬ DỤNG THUỐC LÁ</a:t>
            </a:r>
            <a:endParaRPr lang="vi-VN" sz="2600" b="1" dirty="0">
              <a:solidFill>
                <a:schemeClr val="accent1">
                  <a:lumMod val="50000"/>
                </a:schemeClr>
              </a:solidFill>
            </a:endParaRPr>
          </a:p>
        </p:txBody>
      </p:sp>
    </p:spTree>
    <p:extLst>
      <p:ext uri="{BB962C8B-B14F-4D97-AF65-F5344CB8AC3E}">
        <p14:creationId xmlns:p14="http://schemas.microsoft.com/office/powerpoint/2010/main" val="1090363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482" y="1045029"/>
            <a:ext cx="8014996" cy="5148943"/>
          </a:xfrm>
        </p:spPr>
        <p:txBody>
          <a:bodyPr/>
          <a:lstStyle/>
          <a:p>
            <a:pPr algn="just"/>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túy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rượu</a:t>
            </a:r>
            <a:r>
              <a:rPr lang="en-US" sz="2800" dirty="0">
                <a:latin typeface="Times New Roman" panose="02020603050405020304" pitchFamily="18" charset="0"/>
                <a:cs typeface="Times New Roman" panose="02020603050405020304" pitchFamily="18" charset="0"/>
              </a:rPr>
              <a:t>…</a:t>
            </a:r>
          </a:p>
          <a:p>
            <a:pPr algn="just"/>
            <a:r>
              <a:rPr lang="en-US" sz="2800" i="1" dirty="0" err="1">
                <a:latin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PCTHTL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giúp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góp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khỏe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nặng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a:t>
            </a:r>
          </a:p>
          <a:p>
            <a:pPr algn="just"/>
            <a:endParaRPr lang="vi-VN" sz="2800" dirty="0">
              <a:latin typeface="Times New Roman" panose="02020603050405020304" pitchFamily="18"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3099757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59833" y="1156997"/>
            <a:ext cx="8117731" cy="5570376"/>
          </a:xfrm>
        </p:spPr>
        <p:txBody>
          <a:bodyPr/>
          <a:lstStyle/>
          <a:p>
            <a:pPr algn="just">
              <a:buFont typeface="Wingdings" pitchFamily="2" charset="2"/>
              <a:buChar char="v"/>
            </a:pP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trường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khói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Ngăn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chặn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thử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a:t>
            </a:r>
          </a:p>
          <a:p>
            <a:pPr algn="just">
              <a:buNone/>
            </a:pPr>
            <a:r>
              <a:rPr lang="en-US" sz="1900" dirty="0" smtClean="0">
                <a:latin typeface="Times New Roman" pitchFamily="18" charset="0"/>
                <a:cs typeface="Times New Roman" pitchFamily="18" charset="0"/>
              </a:rPr>
              <a:t>              </a:t>
            </a:r>
            <a:endParaRPr lang="en-US" sz="1900" dirty="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vi-VN" sz="2000" dirty="0">
              <a:latin typeface="Times New Roman" pitchFamily="18" charset="0"/>
              <a:cs typeface="Times New Roman" pitchFamily="18" charset="0"/>
            </a:endParaRPr>
          </a:p>
        </p:txBody>
      </p:sp>
      <p:sp>
        <p:nvSpPr>
          <p:cNvPr id="4" name="TextBox 3"/>
          <p:cNvSpPr txBox="1"/>
          <p:nvPr/>
        </p:nvSpPr>
        <p:spPr>
          <a:xfrm>
            <a:off x="1451134" y="332040"/>
            <a:ext cx="7352847" cy="830997"/>
          </a:xfrm>
          <a:prstGeom prst="rect">
            <a:avLst/>
          </a:prstGeom>
          <a:noFill/>
        </p:spPr>
        <p:txBody>
          <a:bodyPr wrap="none" rtlCol="0">
            <a:spAutoFit/>
          </a:bodyPr>
          <a:lstStyle/>
          <a:p>
            <a:r>
              <a:rPr lang="en-US" sz="2400" b="1" dirty="0" smtClean="0">
                <a:solidFill>
                  <a:schemeClr val="accent1">
                    <a:lumMod val="50000"/>
                  </a:schemeClr>
                </a:solidFill>
                <a:latin typeface="Times New Roman" pitchFamily="18" charset="0"/>
                <a:cs typeface="Times New Roman" pitchFamily="18" charset="0"/>
              </a:rPr>
              <a:t>1. Ý NGHĨA CỦA VIỆC XÂY DỰNG TRƯỜNG HỌC</a:t>
            </a:r>
          </a:p>
          <a:p>
            <a:pPr algn="ctr"/>
            <a:r>
              <a:rPr lang="en-US" sz="2400" b="1" dirty="0" smtClean="0">
                <a:solidFill>
                  <a:schemeClr val="accent1">
                    <a:lumMod val="50000"/>
                  </a:schemeClr>
                </a:solidFill>
                <a:latin typeface="Times New Roman" pitchFamily="18" charset="0"/>
                <a:cs typeface="Times New Roman" pitchFamily="18" charset="0"/>
              </a:rPr>
              <a:t> KHÔNG KHÓI THUỐC LÁ</a:t>
            </a:r>
            <a:endParaRPr lang="vi-VN" sz="2400" b="1" dirty="0">
              <a:solidFill>
                <a:schemeClr val="accent1">
                  <a:lumMod val="50000"/>
                </a:schemeClr>
              </a:solidFill>
              <a:latin typeface="Times New Roman" pitchFamily="18" charset="0"/>
              <a:cs typeface="Times New Roman" pitchFamily="18" charset="0"/>
            </a:endParaRPr>
          </a:p>
        </p:txBody>
      </p:sp>
      <p:pic>
        <p:nvPicPr>
          <p:cNvPr id="1028" name="Picture 4" descr="http://baochinhphu.vn/Uploaded/buithuhuong/2015_08_04/thuoc%20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02" y="5006954"/>
            <a:ext cx="2360362" cy="1757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vietnamplus.vn/t660/Uploaded/oqivokbb/2014_11_04/TTXVN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433" y="4925380"/>
            <a:ext cx="2833338" cy="183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73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52" y="1287623"/>
            <a:ext cx="4693298" cy="5150500"/>
          </a:xfrm>
        </p:spPr>
        <p:txBody>
          <a:bodyPr/>
          <a:lstStyle/>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Hỗ</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cực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người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hút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thuốc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giảm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số</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lượng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điếu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hút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tăng</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thêm</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quyết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tâm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bỏ</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thuốc</a:t>
            </a: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Xây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dựng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nếp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sống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văn</a:t>
            </a:r>
            <a:r>
              <a:rPr lang="en-US" sz="3200" dirty="0">
                <a:solidFill>
                  <a:schemeClr val="tx1"/>
                </a:solidFill>
                <a:latin typeface="Times New Roman" pitchFamily="18" charset="0"/>
                <a:cs typeface="Times New Roman" pitchFamily="18" charset="0"/>
              </a:rPr>
              <a:t> minh, </a:t>
            </a:r>
            <a:r>
              <a:rPr lang="en-US" sz="3200" dirty="0" err="1">
                <a:solidFill>
                  <a:schemeClr val="tx1"/>
                </a:solidFill>
                <a:latin typeface="Times New Roman" pitchFamily="18" charset="0"/>
                <a:cs typeface="Times New Roman" pitchFamily="18" charset="0"/>
              </a:rPr>
              <a:t>lịch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sự</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trường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a:t>
            </a:r>
            <a:br>
              <a:rPr lang="en-US" sz="3200" dirty="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nguy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cháy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nổ</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tàn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thuốc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diêm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bật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lửa</a:t>
            </a:r>
            <a:r>
              <a:rPr lang="en-US" sz="3200" dirty="0">
                <a:solidFill>
                  <a:schemeClr val="tx1"/>
                </a:solidFill>
                <a:latin typeface="Times New Roman" pitchFamily="18" charset="0"/>
                <a:cs typeface="Times New Roman" pitchFamily="18" charset="0"/>
              </a:rPr>
              <a:t>…</a:t>
            </a:r>
            <a:r>
              <a:rPr lang="en-US" sz="3200" dirty="0" err="1">
                <a:solidFill>
                  <a:schemeClr val="tx1"/>
                </a:solidFill>
                <a:latin typeface="Times New Roman" pitchFamily="18" charset="0"/>
                <a:cs typeface="Times New Roman" pitchFamily="18" charset="0"/>
              </a:rPr>
              <a:t>giảm</a:t>
            </a:r>
            <a:r>
              <a:rPr lang="en-US" sz="3200" dirty="0">
                <a:solidFill>
                  <a:schemeClr val="tx1"/>
                </a:solidFill>
                <a:latin typeface="Times New Roman" pitchFamily="18" charset="0"/>
                <a:cs typeface="Times New Roman" pitchFamily="18" charset="0"/>
              </a:rPr>
              <a:t> chi </a:t>
            </a:r>
            <a:r>
              <a:rPr lang="en-US" sz="3200" dirty="0" err="1">
                <a:solidFill>
                  <a:schemeClr val="tx1"/>
                </a:solidFill>
                <a:latin typeface="Times New Roman" pitchFamily="18" charset="0"/>
                <a:cs typeface="Times New Roman" pitchFamily="18" charset="0"/>
              </a:rPr>
              <a:t>phí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vệ</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sinh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môi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trường</a:t>
            </a:r>
            <a:r>
              <a:rPr lang="en-US" sz="3200" dirty="0">
                <a:solidFill>
                  <a:schemeClr val="tx1"/>
                </a:solidFill>
                <a:latin typeface="Times New Roman" pitchFamily="18" charset="0"/>
                <a:cs typeface="Times New Roman" pitchFamily="18" charset="0"/>
              </a:rPr>
              <a:t>.</a:t>
            </a:r>
          </a:p>
        </p:txBody>
      </p:sp>
      <p:pic>
        <p:nvPicPr>
          <p:cNvPr id="4" name="Picture 12" descr="http://img.vietnamplus.vn/t660/Uploaded/oqivokbb/2014_12_29/TTXVN__tt_thuoc_l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46472" y="1455574"/>
            <a:ext cx="3389312" cy="291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62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30220" y="485192"/>
            <a:ext cx="7156580" cy="979713"/>
          </a:xfrm>
        </p:spPr>
        <p:txBody>
          <a:bodyPr/>
          <a:lstStyle/>
          <a:p>
            <a:pPr algn="ctr" eaLnBrk="1" hangingPunct="1"/>
            <a:r>
              <a:rPr lang="en-US" sz="3600" b="1" dirty="0" smtClean="0">
                <a:solidFill>
                  <a:srgbClr val="002060"/>
                </a:solidFill>
                <a:latin typeface="Times New Roman" pitchFamily="18" charset="0"/>
                <a:cs typeface="Times New Roman" pitchFamily="18" charset="0"/>
              </a:rPr>
              <a:t>2. </a:t>
            </a:r>
            <a:r>
              <a:rPr lang="en-US" sz="3600" b="1" dirty="0" err="1" smtClean="0">
                <a:solidFill>
                  <a:srgbClr val="002060"/>
                </a:solidFill>
                <a:latin typeface="Times New Roman" pitchFamily="18" charset="0"/>
                <a:cs typeface="Times New Roman" pitchFamily="18" charset="0"/>
              </a:rPr>
              <a:t>Các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quy</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định</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về</a:t>
            </a:r>
            <a:r>
              <a:rPr lang="en-US" sz="3600" b="1" dirty="0" smtClean="0">
                <a:solidFill>
                  <a:srgbClr val="002060"/>
                </a:solidFill>
                <a:latin typeface="Times New Roman" pitchFamily="18" charset="0"/>
                <a:cs typeface="Times New Roman" pitchFamily="18" charset="0"/>
              </a:rPr>
              <a:t> PCTH </a:t>
            </a:r>
            <a:r>
              <a:rPr lang="en-US" sz="3600" b="1" dirty="0" err="1" smtClean="0">
                <a:solidFill>
                  <a:srgbClr val="002060"/>
                </a:solidFill>
                <a:latin typeface="Times New Roman" pitchFamily="18" charset="0"/>
                <a:cs typeface="Times New Roman" pitchFamily="18" charset="0"/>
              </a:rPr>
              <a:t>thuốc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lá</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trong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trường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học</a:t>
            </a:r>
            <a:endParaRPr lang="en-US" sz="3600" b="1" dirty="0" smtClean="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933060" y="1978089"/>
            <a:ext cx="7829939" cy="4086809"/>
          </a:xfrm>
        </p:spPr>
        <p:txBody>
          <a:bodyPr/>
          <a:lstStyle/>
          <a:p>
            <a:pPr algn="just" eaLnBrk="1" hangingPunct="1">
              <a:lnSpc>
                <a:spcPct val="80000"/>
              </a:lnSpc>
              <a:buFont typeface="Arial" charset="0"/>
              <a:buChar char="•"/>
            </a:pPr>
            <a:r>
              <a:rPr lang="nl-NL" sz="3000" dirty="0" smtClean="0">
                <a:latin typeface="Times New Roman" pitchFamily="18" charset="0"/>
                <a:cs typeface="Times New Roman" pitchFamily="18" charset="0"/>
              </a:rPr>
              <a:t>Mục tiêu trong Chiến lược Quốc gia: Giảm tỷ lệ hút thuốc trong thanh thiếu niên độ tuổi 15-24 từ 26% năm 2011 xuống 18% vào năm 2020</a:t>
            </a:r>
          </a:p>
          <a:p>
            <a:pPr algn="just" eaLnBrk="1" hangingPunct="1">
              <a:lnSpc>
                <a:spcPct val="80000"/>
              </a:lnSpc>
              <a:buFont typeface="Arial" charset="0"/>
              <a:buChar char="•"/>
            </a:pPr>
            <a:r>
              <a:rPr lang="nl-NL" sz="3000" dirty="0" smtClean="0">
                <a:latin typeface="Times New Roman" pitchFamily="18" charset="0"/>
                <a:cs typeface="Times New Roman" pitchFamily="18" charset="0"/>
              </a:rPr>
              <a:t>Luật PCTH thuốc lá: quy định nhiều biện pháp nhằm ngăn ngừa trẻ em, thanh thiếu niên không bắt đầu hút thuốc. (cấm quảng cáo, khuyến mại; cấm bao gói nhỏ; cấm sản phẩm thiết kế giống bao/gói thuốc lá; cấm sử dụng hình ảnh thuốc lá trên các xuất bản phẩm dành cho trẻ em;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508</TotalTime>
  <Words>3353</Words>
  <Application>Microsoft Office PowerPoint</Application>
  <PresentationFormat>On-screen Show (4:3)</PresentationFormat>
  <Paragraphs>200</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Hỗ trợ tích cực những người hút thuốc giảm số lượng điếu hút và tăng thêm quyết tâm bỏ thuốc - Xây dựng nếp sống văn minh, lịch sự trong trường học. - Hạn chế được các nguy cơ cháy nổ từ tàn thuốc, diêm, bật lửa…giảm chi phí vệ sinh môi trường.</vt:lpstr>
      <vt:lpstr>2. Các quy định về PCTH thuốc lá trong trường học</vt:lpstr>
      <vt:lpstr> 2. Các quy định về  PCTH thuốc lá trong trường học</vt:lpstr>
      <vt:lpstr>2. Các quy định về  PCTH thuốc lá trong trường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Bước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Lồng ghép PCTHTL trong các sự kiện văn nghệ, thể thao trong trường (thể thao không thuốc lá). Nhận xét đánh giá trong buổi chào cờ đầu tuần của trường và sinh hoạt lớp cuối tuần. Phân công đoàn viên vận động bạn không hút thuốc. Tổ chức thi đua không hút thuốc giữa các tổ, các lớp.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TRONGIMPROVE</dc:creator>
  <cp:lastModifiedBy>admin</cp:lastModifiedBy>
  <cp:revision>102</cp:revision>
  <dcterms:created xsi:type="dcterms:W3CDTF">2015-09-10T01:21:57Z</dcterms:created>
  <dcterms:modified xsi:type="dcterms:W3CDTF">2022-11-23T11:41:11Z</dcterms:modified>
</cp:coreProperties>
</file>